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4" r:id="rId2"/>
    <p:sldId id="305" r:id="rId3"/>
    <p:sldId id="306" r:id="rId4"/>
    <p:sldId id="307" r:id="rId5"/>
    <p:sldId id="309" r:id="rId6"/>
    <p:sldId id="308" r:id="rId7"/>
    <p:sldId id="310" r:id="rId8"/>
    <p:sldId id="311" r:id="rId9"/>
    <p:sldId id="312" r:id="rId10"/>
    <p:sldId id="313" r:id="rId11"/>
    <p:sldId id="314" r:id="rId12"/>
    <p:sldId id="339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46" r:id="rId34"/>
    <p:sldId id="336" r:id="rId35"/>
    <p:sldId id="335" r:id="rId36"/>
    <p:sldId id="340" r:id="rId37"/>
    <p:sldId id="341" r:id="rId38"/>
    <p:sldId id="342" r:id="rId39"/>
    <p:sldId id="337" r:id="rId40"/>
    <p:sldId id="338" r:id="rId41"/>
    <p:sldId id="343" r:id="rId42"/>
    <p:sldId id="344" r:id="rId43"/>
    <p:sldId id="345" r:id="rId44"/>
    <p:sldId id="347" r:id="rId4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86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43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02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05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77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43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06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29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51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3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E6011-D557-E44F-80EC-FABA014E087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12/03/18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010E-A476-C94D-BE96-8DFB62239A7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4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ITALIA 1919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1775"/>
            <a:ext cx="8229600" cy="4782722"/>
          </a:xfrm>
        </p:spPr>
        <p:txBody>
          <a:bodyPr>
            <a:normAutofit/>
          </a:bodyPr>
          <a:lstStyle/>
          <a:p>
            <a:r>
              <a:rPr lang="it-IT" dirty="0" smtClean="0"/>
              <a:t>A Versailles l’Italia non ottiene tutto quello che voleva: delusione per la vittoria “mutilata” (Gabriele D’Annunzio) rispetto alle promesse del Trattato di Londra (1915)</a:t>
            </a:r>
          </a:p>
          <a:p>
            <a:r>
              <a:rPr lang="it-IT" dirty="0" smtClean="0"/>
              <a:t>Conflittualità sociale (“fare come in Russia”): operai al Nord, mezzadri, soldati-contadini meridionali che reclamano la terra</a:t>
            </a:r>
          </a:p>
          <a:p>
            <a:r>
              <a:rPr lang="it-IT" dirty="0" smtClean="0"/>
              <a:t>Protagonismo delle masse: sindacati (4 milioni di iscritti), partiti di massa</a:t>
            </a:r>
          </a:p>
        </p:txBody>
      </p:sp>
    </p:spTree>
    <p:extLst>
      <p:ext uri="{BB962C8B-B14F-4D97-AF65-F5344CB8AC3E}">
        <p14:creationId xmlns:p14="http://schemas.microsoft.com/office/powerpoint/2010/main" val="359689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Nascita del Partito comunista d’Italia a Livorno </a:t>
            </a:r>
            <a:endParaRPr lang="it-IT" dirty="0"/>
          </a:p>
        </p:txBody>
      </p:sp>
      <p:pic>
        <p:nvPicPr>
          <p:cNvPr id="5" name="Segnaposto contenuto 4" descr="immagini.quotidia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7" b="11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385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nascita del fascismo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096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Programma movimento 1919: riforme sociali e patriottismo combattente </a:t>
            </a:r>
            <a:endParaRPr lang="it-IT" dirty="0"/>
          </a:p>
          <a:p>
            <a:r>
              <a:rPr lang="it-IT" dirty="0" smtClean="0"/>
              <a:t>Violenza organizzata: le squadre d’azione nella Pianura Padana contro i socialisti, pestaggi e omicidi</a:t>
            </a:r>
            <a:endParaRPr lang="it-IT" dirty="0"/>
          </a:p>
          <a:p>
            <a:r>
              <a:rPr lang="it-IT" dirty="0" smtClean="0"/>
              <a:t>1921: il movimento dei Fasci di combattimento si trasforma in Partito nazionale fascista (PNF), le squadre d’azione sono il suo braccio armato. </a:t>
            </a:r>
          </a:p>
          <a:p>
            <a:r>
              <a:rPr lang="it-IT" dirty="0" smtClean="0"/>
              <a:t>Il PNF ha 300.000 iscritti (200.000 i socialisti)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076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Partito “milizia”: squadra fascista (1919)</a:t>
            </a:r>
            <a:endParaRPr lang="it-IT" sz="3600" dirty="0"/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77" r="-13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29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1919-1922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“Biennio rosso” e “biennio nero”: una guerra </a:t>
            </a:r>
            <a:r>
              <a:rPr lang="it-IT" dirty="0"/>
              <a:t>civile?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/>
              <a:t>Migliaia di episodi di violenza: 2000 o forse 3000 socialisti uccisi, oltre 600 fascisti uccisi.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&gt;&gt; Crisi dello stato liberale: lo Stato non ha il monopolio della forza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332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Elezioni del 1921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“Blocchi nazionali”: alleanza tra i liberali e altri gruppi, compresi i fascisti </a:t>
            </a:r>
          </a:p>
          <a:p>
            <a:endParaRPr lang="it-IT" dirty="0"/>
          </a:p>
          <a:p>
            <a:r>
              <a:rPr lang="it-IT" dirty="0"/>
              <a:t>3</a:t>
            </a:r>
            <a:r>
              <a:rPr lang="it-IT" dirty="0" smtClean="0"/>
              <a:t>8 fascisti, tra cui il loro leader Benito Mussolini, sono eletti alla Camera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959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Marcia su Roma (28 ottobre 1922)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Le squadre d’azione fasciste a Roma: forze paramilitari in campo &gt; partito “milizia”</a:t>
            </a:r>
          </a:p>
          <a:p>
            <a:endParaRPr lang="it-IT" dirty="0" smtClean="0"/>
          </a:p>
          <a:p>
            <a:r>
              <a:rPr lang="it-IT" dirty="0" smtClean="0"/>
              <a:t>Il ruolo della monarchia: il re non firma lo stato d’assedio </a:t>
            </a:r>
          </a:p>
          <a:p>
            <a:endParaRPr lang="it-IT" dirty="0"/>
          </a:p>
          <a:p>
            <a:r>
              <a:rPr lang="it-IT" dirty="0" smtClean="0"/>
              <a:t>Mussolini viene incaricato di formare un nuovo governo, anche se il suo partito ha solo 38 deputati (il 7% dei seggi della Camera)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18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Novità </a:t>
            </a:r>
            <a:r>
              <a:rPr lang="it-IT" dirty="0" smtClean="0"/>
              <a:t>della Marcia su Roma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March_on_rom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3" y="1600200"/>
            <a:ext cx="7168266" cy="37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6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1922-1925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Il fascismo va al potere con pochi deputati suoi e un governo di coalizione con i liberali </a:t>
            </a:r>
          </a:p>
          <a:p>
            <a:r>
              <a:rPr lang="it-IT" dirty="0" smtClean="0"/>
              <a:t>Attua una trasformazione delle istituzioni liberali: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Gran Consiglio del Fascismo, organo consultivo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Milizia volontaria per la sicurezza nazionale: corpo militare che inquadra le “camicie nere”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Legge Acerbo: legge elettorale maggioritaria, alla lista più votata (con almeno 25% dei voti) vanno i due terzi dei seggi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194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Ancora violenza contro gli oppositori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Pestaggi e omicidi di oppositori politici continuano dopo la Marcia su Roma</a:t>
            </a:r>
          </a:p>
          <a:p>
            <a:endParaRPr lang="it-IT" dirty="0"/>
          </a:p>
          <a:p>
            <a:r>
              <a:rPr lang="it-IT" dirty="0" smtClean="0"/>
              <a:t>1924: sequestro e uccisione del leader socialista riformista Giacomo Matteotti, che aveva denunciato i brogli alle elezioni politiche del 1924 (vinte dal “listone nazionale”, la lista fascista)</a:t>
            </a:r>
          </a:p>
          <a:p>
            <a:endParaRPr lang="it-IT" dirty="0"/>
          </a:p>
          <a:p>
            <a:r>
              <a:rPr lang="it-IT" dirty="0" smtClean="0"/>
              <a:t>Le opposizioni in segno di protesta lasciano il Parlamento: è la cosiddetta “secessione dell’Aventino”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703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costruzione del regime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2946"/>
          </a:xfrm>
        </p:spPr>
        <p:txBody>
          <a:bodyPr>
            <a:normAutofit/>
          </a:bodyPr>
          <a:lstStyle/>
          <a:p>
            <a:r>
              <a:rPr lang="it-IT" dirty="0" smtClean="0"/>
              <a:t>Mussolini rivendica la responsabilità “politica, morale e storica” di quanto accaduto in Italia nei mesi precedenti (3 gennaio 1925) 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Fascistizzazione dello Stato</a:t>
            </a:r>
          </a:p>
          <a:p>
            <a:pPr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25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7304"/>
            <a:ext cx="8229600" cy="6178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Trattato di Londra (1915)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024px-Trattato_di_Londr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7" y="903911"/>
            <a:ext cx="8370193" cy="5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9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1925-1929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2952"/>
            <a:ext cx="8229600" cy="5237638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it-IT" dirty="0"/>
              <a:t>Il governo non ha più bisogno della fiducia del </a:t>
            </a:r>
            <a:r>
              <a:rPr lang="it-IT" dirty="0" smtClean="0"/>
              <a:t>Parlamento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1926</a:t>
            </a:r>
            <a:r>
              <a:rPr lang="it-IT" dirty="0"/>
              <a:t>: sciolti tutti i partiti antifascisti</a:t>
            </a:r>
          </a:p>
          <a:p>
            <a:pPr>
              <a:buFont typeface="Wingdings" charset="2"/>
              <a:buChar char="Ø"/>
            </a:pPr>
            <a:r>
              <a:rPr lang="it-IT" dirty="0"/>
              <a:t>Tribunale speciale per la difeso dello Stato</a:t>
            </a:r>
          </a:p>
          <a:p>
            <a:pPr>
              <a:buFont typeface="Wingdings" charset="2"/>
              <a:buChar char="Ø"/>
            </a:pPr>
            <a:r>
              <a:rPr lang="it-IT" dirty="0"/>
              <a:t>Eliminate libertà di associazione e libertà di </a:t>
            </a:r>
            <a:r>
              <a:rPr lang="it-IT" dirty="0" smtClean="0"/>
              <a:t>stampa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1928: nuova legge elettorale, lista unica</a:t>
            </a:r>
          </a:p>
        </p:txBody>
      </p:sp>
    </p:spTree>
    <p:extLst>
      <p:ext uri="{BB962C8B-B14F-4D97-AF65-F5344CB8AC3E}">
        <p14:creationId xmlns:p14="http://schemas.microsoft.com/office/powerpoint/2010/main" val="306029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Carta del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it-IT" dirty="0" smtClean="0"/>
              <a:t>solo </a:t>
            </a:r>
            <a:r>
              <a:rPr lang="it-IT" dirty="0"/>
              <a:t>i sindacati </a:t>
            </a:r>
            <a:r>
              <a:rPr lang="it-IT" dirty="0" smtClean="0"/>
              <a:t>riconosciuti (fascisti) </a:t>
            </a:r>
            <a:r>
              <a:rPr lang="it-IT" dirty="0"/>
              <a:t>possono firmare contratti collettivi; abolito lo </a:t>
            </a:r>
            <a:r>
              <a:rPr lang="it-IT" dirty="0" smtClean="0"/>
              <a:t>sciopero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/>
              <a:t>Nel 1927 </a:t>
            </a:r>
            <a:r>
              <a:rPr lang="it-IT" dirty="0" smtClean="0"/>
              <a:t>viene creato il “sistema corporativo”, presentato come soluzione alla lotta di classe: nel 1934 saranno istituite 22 corporazioni che riunivano capitalisti, lavoratori e tecnici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5368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Chiesa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Il partito popolare, su posizioni antifasciste, viene sciolto come gli altri partiti oppositori nel 1926</a:t>
            </a:r>
          </a:p>
          <a:p>
            <a:endParaRPr lang="it-IT" dirty="0" smtClean="0"/>
          </a:p>
          <a:p>
            <a:r>
              <a:rPr lang="it-IT" dirty="0" smtClean="0"/>
              <a:t>1929: “Patti lateranensi”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la religione cattolica sola religione dello Stato</a:t>
            </a:r>
          </a:p>
          <a:p>
            <a:endParaRPr lang="it-IT" dirty="0"/>
          </a:p>
          <a:p>
            <a:r>
              <a:rPr lang="it-IT" dirty="0" smtClean="0"/>
              <a:t>1931: sciolte le associazioni cattoliche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L’Azione cattolica deve operare solo sul terreno religioso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7732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regime fascista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Repressione </a:t>
            </a:r>
          </a:p>
          <a:p>
            <a:endParaRPr lang="it-IT" dirty="0"/>
          </a:p>
          <a:p>
            <a:r>
              <a:rPr lang="it-IT" dirty="0" smtClean="0"/>
              <a:t>Consenso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r>
              <a:rPr lang="it-IT" dirty="0" smtClean="0"/>
              <a:t>Totalitarismo?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275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Repressione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“Come si fa a collaudare un ponte?”</a:t>
            </a:r>
          </a:p>
          <a:p>
            <a:pPr>
              <a:buFontTx/>
              <a:buChar char="-"/>
            </a:pPr>
            <a:r>
              <a:rPr lang="it-IT" dirty="0" smtClean="0"/>
              <a:t>“Ci si fa passare sopra un camion pieno di gerarchi. Se il ponte resiste, bene</a:t>
            </a:r>
            <a:r>
              <a:rPr lang="mr-IN" dirty="0" smtClean="0"/>
              <a:t>…</a:t>
            </a:r>
            <a:r>
              <a:rPr lang="it-IT" dirty="0" smtClean="0"/>
              <a:t>”</a:t>
            </a:r>
          </a:p>
          <a:p>
            <a:pPr marL="0" indent="0">
              <a:buNone/>
            </a:pPr>
            <a:r>
              <a:rPr lang="it-IT" dirty="0" smtClean="0"/>
              <a:t>“E se non resiste?”</a:t>
            </a:r>
          </a:p>
          <a:p>
            <a:pPr marL="0" indent="0">
              <a:buNone/>
            </a:pPr>
            <a:r>
              <a:rPr lang="it-IT" dirty="0" smtClean="0"/>
              <a:t>- “Bene lo stesso”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379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Tribunale speciale per la difesa dello Stato (1926-1943)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Condanne a morte comminate: 45 (eseguite 31)</a:t>
            </a:r>
          </a:p>
          <a:p>
            <a:endParaRPr lang="it-IT" dirty="0" smtClean="0"/>
          </a:p>
          <a:p>
            <a:r>
              <a:rPr lang="it-IT" dirty="0" smtClean="0"/>
              <a:t>Antifascisti condannati al carcere: 4500 circa</a:t>
            </a:r>
          </a:p>
          <a:p>
            <a:endParaRPr lang="it-IT" dirty="0" smtClean="0"/>
          </a:p>
          <a:p>
            <a:r>
              <a:rPr lang="it-IT" dirty="0" smtClean="0"/>
              <a:t>Oppositori i</a:t>
            </a:r>
            <a:r>
              <a:rPr lang="it-IT" dirty="0" smtClean="0"/>
              <a:t>nviati </a:t>
            </a:r>
            <a:r>
              <a:rPr lang="it-IT" dirty="0" smtClean="0"/>
              <a:t>al confino di polizia: circa 15.000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271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Consenso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Palmiro Togliatti (leader del partito comunista): fascismo come “regime reazionario </a:t>
            </a:r>
            <a:r>
              <a:rPr lang="it-IT" u="sng" dirty="0" smtClean="0"/>
              <a:t>di massa</a:t>
            </a:r>
            <a:r>
              <a:rPr lang="it-IT" dirty="0" smtClean="0"/>
              <a:t>”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0566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Storiografia sul fascismo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Angelo Tasca: “Nascita e avvento del fascismo” (1938)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Violenza 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r>
              <a:rPr lang="it-IT" dirty="0" smtClean="0"/>
              <a:t>Giulia Albanese: “La Marcia su Roma” (2006)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Violenza dello squadrismo, novità della Marcia su Roma rispetto al “colpo di stato” per la presenza di forze paramilitari di partito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4628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interpretazioni dei contemporanei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Benedetto Croce: il fascismo come “malattia morale” ma anche come “parentesi” nella storia d’Italia </a:t>
            </a:r>
          </a:p>
          <a:p>
            <a:endParaRPr lang="it-IT" dirty="0"/>
          </a:p>
          <a:p>
            <a:r>
              <a:rPr lang="it-IT" dirty="0" smtClean="0"/>
              <a:t>Piero Gobetti: il fascismo come “autobiografia della nazione”, rivelazione dei suoi mali storici (autoritarismo etc.)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3862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Renzo De Felice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Archivi fascisti </a:t>
            </a:r>
          </a:p>
          <a:p>
            <a:endParaRPr lang="it-IT" dirty="0"/>
          </a:p>
          <a:p>
            <a:r>
              <a:rPr lang="it-IT" dirty="0" smtClean="0"/>
              <a:t>Consenso</a:t>
            </a:r>
          </a:p>
          <a:p>
            <a:endParaRPr lang="it-IT" dirty="0" smtClean="0"/>
          </a:p>
          <a:p>
            <a:pPr>
              <a:buFont typeface="Wingdings" charset="0"/>
              <a:buChar char="Ø"/>
            </a:pPr>
            <a:r>
              <a:rPr lang="it-IT" dirty="0" smtClean="0"/>
              <a:t>Problema: c</a:t>
            </a:r>
            <a:r>
              <a:rPr lang="it-IT" dirty="0" smtClean="0"/>
              <a:t>ome misurare il consenso in una dittatura?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Una fonte difficile da maneggiare: le carte di polizia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489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fase politica complicata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Un paese prostrato da una guerra che in pochi avevano voluto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lo “spirito del 1914” in un’inchiesta dei prefetti </a:t>
            </a:r>
          </a:p>
          <a:p>
            <a:endParaRPr lang="it-IT" dirty="0" smtClean="0"/>
          </a:p>
          <a:p>
            <a:r>
              <a:rPr lang="it-IT" dirty="0" smtClean="0"/>
              <a:t>La crisi del sistema liberale di Giovanni Giolitti: dai partiti di notabili ai partiti di massa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Partito socialista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Partito popolare (movimento cattolico)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5929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Partito nazionale fascista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2,5 milioni di iscritti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“tessera del pane”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320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Organizzazioni di massa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4110"/>
          </a:xfrm>
        </p:spPr>
        <p:txBody>
          <a:bodyPr/>
          <a:lstStyle/>
          <a:p>
            <a:r>
              <a:rPr lang="it-IT" dirty="0" smtClean="0"/>
              <a:t>Bambini, adolescenti e giovani: Figli della lupa, Balilla e Avanguardisti</a:t>
            </a:r>
          </a:p>
          <a:p>
            <a:r>
              <a:rPr lang="it-IT" dirty="0" smtClean="0"/>
              <a:t>Studenti universitari: Gruppi universitari fascisti </a:t>
            </a:r>
            <a:r>
              <a:rPr lang="it-IT" dirty="0" smtClean="0"/>
              <a:t>(GUF)</a:t>
            </a:r>
            <a:endParaRPr lang="it-IT" dirty="0"/>
          </a:p>
          <a:p>
            <a:r>
              <a:rPr lang="it-IT" dirty="0" smtClean="0"/>
              <a:t>Donne: Massaie rurali e Gruppi femminili fascisti </a:t>
            </a:r>
            <a:endParaRPr lang="it-IT" dirty="0"/>
          </a:p>
          <a:p>
            <a:r>
              <a:rPr lang="it-IT" dirty="0" smtClean="0"/>
              <a:t>Tempo libero: Opera nazionale dopolavoro</a:t>
            </a:r>
          </a:p>
        </p:txBody>
      </p:sp>
    </p:spTree>
    <p:extLst>
      <p:ext uri="{BB962C8B-B14F-4D97-AF65-F5344CB8AC3E}">
        <p14:creationId xmlns:p14="http://schemas.microsoft.com/office/powerpoint/2010/main" val="1861480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Balilla </a:t>
            </a:r>
            <a:endParaRPr lang="it-IT" dirty="0"/>
          </a:p>
        </p:txBody>
      </p:sp>
      <p:pic>
        <p:nvPicPr>
          <p:cNvPr id="4" name="Segnaposto contenuto 3" descr="Balilla_aduna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r="3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7185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partito “milizia”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/>
              <a:t>componente armata del fascismo diventa parte delle istituzioni e collega il fascismo alla prima guerra mondiale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5199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Tempo libero: c</a:t>
            </a:r>
            <a:r>
              <a:rPr lang="it-IT" dirty="0" smtClean="0"/>
              <a:t>olonie </a:t>
            </a:r>
            <a:r>
              <a:rPr lang="it-IT" dirty="0" smtClean="0"/>
              <a:t>estive</a:t>
            </a:r>
            <a:endParaRPr lang="it-IT" dirty="0"/>
          </a:p>
        </p:txBody>
      </p:sp>
      <p:pic>
        <p:nvPicPr>
          <p:cNvPr id="4" name="Segnaposto contenuto 3" descr="schermata-2014-03-08-alle-13-36-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 b="6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1771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Visita di Mussolini a Verona (1938)</a:t>
            </a:r>
            <a:endParaRPr lang="it-IT" dirty="0"/>
          </a:p>
        </p:txBody>
      </p:sp>
      <p:pic>
        <p:nvPicPr>
          <p:cNvPr id="4" name="Segnaposto contenuto 3" descr="Dux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" b="5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3364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Miti e simboli del fascismo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970"/>
          </a:xfrm>
        </p:spPr>
        <p:txBody>
          <a:bodyPr>
            <a:normAutofit/>
          </a:bodyPr>
          <a:lstStyle/>
          <a:p>
            <a:r>
              <a:rPr lang="it-IT" dirty="0" smtClean="0"/>
              <a:t>La </a:t>
            </a:r>
            <a:r>
              <a:rPr lang="it-IT" dirty="0" smtClean="0"/>
              <a:t>costruzione del culto dello fascismo: cerimonie, rituali </a:t>
            </a:r>
          </a:p>
          <a:p>
            <a:pPr>
              <a:buFont typeface="Wingdings" charset="2"/>
              <a:buChar char="Ø"/>
            </a:pPr>
            <a:r>
              <a:rPr lang="it-IT" dirty="0"/>
              <a:t>C</a:t>
            </a:r>
            <a:r>
              <a:rPr lang="it-IT" dirty="0" smtClean="0"/>
              <a:t>ulto del capo: manifestazioni, saluto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Culto dei caduti fascisti: dalla morte per la patria alla morte per il fascismo “Presente!”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Sacralizzazione della politica: il fascismo come religione civile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9021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studi di George Mosse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Studioso ebreo tedesco fuggito dalla Germania dopo l’avvento del </a:t>
            </a:r>
            <a:r>
              <a:rPr lang="it-IT" dirty="0" smtClean="0"/>
              <a:t>nazismo (1933)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Mosse sostiene che i regimi come il fascismo e il nazismo fanno ricorso non solo alla politica ma anche a miti e simboli per costruire una “fede”, simile a quella religiosa, attorno ai regimi </a:t>
            </a:r>
            <a:r>
              <a:rPr lang="it-IT" dirty="0" smtClean="0"/>
              <a:t>stessi (elemento irrazionale)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9709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“Il culto del littorio” (1991)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Emilio Gentile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Estetica, liturgia, simboli usati dal fascismo per fare presa sulle masse e trasformare il culto del fascismo in una “religione civile”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0214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Cultura </a:t>
            </a:r>
            <a:r>
              <a:rPr lang="it-IT" dirty="0"/>
              <a:t>e</a:t>
            </a:r>
            <a:r>
              <a:rPr lang="it-IT" dirty="0" smtClean="0"/>
              <a:t> propaganda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Ministero della Cultura Popolare: propaganda in Italia e all’estero </a:t>
            </a:r>
          </a:p>
          <a:p>
            <a:endParaRPr lang="it-IT" dirty="0"/>
          </a:p>
          <a:p>
            <a:r>
              <a:rPr lang="it-IT" dirty="0" smtClean="0"/>
              <a:t>Mezzi di comunicazione di massa: giornali, radio, cinema e cinegiornali</a:t>
            </a:r>
          </a:p>
        </p:txBody>
      </p:sp>
    </p:spTree>
    <p:extLst>
      <p:ext uri="{BB962C8B-B14F-4D97-AF65-F5344CB8AC3E}">
        <p14:creationId xmlns:p14="http://schemas.microsoft.com/office/powerpoint/2010/main" val="305879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Suffragio universale maschile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Dopo la guerra, non è più possibile escludere le masse dalla politica</a:t>
            </a:r>
          </a:p>
          <a:p>
            <a:endParaRPr lang="it-IT" dirty="0" smtClean="0"/>
          </a:p>
          <a:p>
            <a:r>
              <a:rPr lang="it-IT" dirty="0" smtClean="0"/>
              <a:t>1918: suffragio universale maschile, maggiori di 21 anni o servizio militare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(**1912: voto dai 30 anni)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1919: sistema proporzionale (voti=seggi)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9826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Totalitarismo?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28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Totalitarismo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97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Molti studiosi hanno sottolineato il carattere totalitario dei regimi sorti in Europa tra le due guerre </a:t>
            </a:r>
          </a:p>
          <a:p>
            <a:endParaRPr lang="it-IT" dirty="0" smtClean="0"/>
          </a:p>
          <a:p>
            <a:r>
              <a:rPr lang="it-IT" dirty="0"/>
              <a:t>C</a:t>
            </a:r>
            <a:r>
              <a:rPr lang="it-IT" dirty="0" smtClean="0"/>
              <a:t>on </a:t>
            </a:r>
            <a:r>
              <a:rPr lang="it-IT" dirty="0" smtClean="0"/>
              <a:t>totalitarismo si intende totale assunzione della società civile nello </a:t>
            </a:r>
            <a:r>
              <a:rPr lang="it-IT" dirty="0" smtClean="0"/>
              <a:t>Stato (</a:t>
            </a:r>
            <a:r>
              <a:rPr lang="it-IT" dirty="0" smtClean="0"/>
              <a:t>Norberto Bobbio)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Un regime totalitario è quello in cui un ristretto numero di persone detiene tutto il potere e lo esercita al di fuori del controllo democratico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6581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Hannah</a:t>
            </a:r>
            <a:r>
              <a:rPr lang="it-IT" dirty="0" smtClean="0"/>
              <a:t> </a:t>
            </a:r>
            <a:r>
              <a:rPr lang="it-IT" dirty="0" err="1" smtClean="0"/>
              <a:t>Arendt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Filosofa ebrea tedesca fuggita dalla Germania nel 1933</a:t>
            </a:r>
          </a:p>
          <a:p>
            <a:endParaRPr lang="it-IT" dirty="0"/>
          </a:p>
          <a:p>
            <a:r>
              <a:rPr lang="it-IT" dirty="0" smtClean="0"/>
              <a:t>“Le origini del totalitarismo”, 1951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 smtClean="0"/>
              <a:t>nazismo tedesco e il comunismo sovietico </a:t>
            </a:r>
            <a:r>
              <a:rPr lang="it-IT" dirty="0" smtClean="0"/>
              <a:t>sono distinti dal </a:t>
            </a:r>
            <a:r>
              <a:rPr lang="it-IT" dirty="0"/>
              <a:t>fascismo italiano</a:t>
            </a:r>
            <a:r>
              <a:rPr lang="it-IT" dirty="0" smtClean="0"/>
              <a:t>, che non sarebbe stato “totalitario” nello stesso grado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36900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regimi totalitari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Repressione dissenso</a:t>
            </a:r>
          </a:p>
          <a:p>
            <a:endParaRPr lang="it-IT" dirty="0" smtClean="0"/>
          </a:p>
          <a:p>
            <a:r>
              <a:rPr lang="it-IT" dirty="0" smtClean="0"/>
              <a:t>Mobilitazione dei cittadini con organizzazioni di massa</a:t>
            </a:r>
          </a:p>
          <a:p>
            <a:endParaRPr lang="it-IT" dirty="0" smtClean="0"/>
          </a:p>
          <a:p>
            <a:r>
              <a:rPr lang="it-IT" dirty="0" smtClean="0"/>
              <a:t>Imposizione di una propria ideologia, attraverso il controllo dell’educazione e la propaganda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0179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Emilio Gentile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“La via italiana al totalitarismo”</a:t>
            </a:r>
          </a:p>
          <a:p>
            <a:endParaRPr lang="it-IT" dirty="0"/>
          </a:p>
          <a:p>
            <a:pPr>
              <a:buFont typeface="Wingdings" charset="0"/>
              <a:buChar char="Ø"/>
            </a:pPr>
            <a:r>
              <a:rPr lang="it-IT" dirty="0" smtClean="0"/>
              <a:t>Partito milizia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“cesarismo totalitario” 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Modernità dei regimi totalitari: una modernizzazione alternativa a quella delle democrazie liberali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378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Sistemi elettorali: maggioritario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Maggioritario: favorisce la </a:t>
            </a:r>
            <a:r>
              <a:rPr lang="it-IT" dirty="0" smtClean="0"/>
              <a:t>stabilità</a:t>
            </a:r>
            <a:endParaRPr lang="it-IT" dirty="0"/>
          </a:p>
          <a:p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/>
              <a:t>Come funziona: in ogni collegio elettorale, vince il candidato che ottiene più voti. Un partito con il 15% dei voti su scala nazionale, può non ottenere alcun </a:t>
            </a:r>
            <a:r>
              <a:rPr lang="it-IT" dirty="0" smtClean="0"/>
              <a:t>seggio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Limiti: impedisce la </a:t>
            </a:r>
            <a:r>
              <a:rPr lang="it-IT" dirty="0"/>
              <a:t>rappresentanza delle minoranze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4433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Sistemi elettorali: proporzionale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Proporzionale: privilegia la rappresentanza, è una fotografia del voto. </a:t>
            </a:r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 smtClean="0"/>
              <a:t>Come funziona: </a:t>
            </a:r>
            <a:r>
              <a:rPr lang="it-IT" dirty="0"/>
              <a:t>u</a:t>
            </a:r>
            <a:r>
              <a:rPr lang="it-IT" dirty="0" smtClean="0"/>
              <a:t>n partito che ottiene il 15% dei voti ha il 15% dei seggi in Parlamento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Lati negativi del proporzionale: formazione di molti partiti, frammentazione delle forze politiche</a:t>
            </a:r>
            <a:endParaRPr lang="it-IT" dirty="0"/>
          </a:p>
          <a:p>
            <a:pPr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693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Elezioni 1919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 liberali (=Giolitti) non hanno la maggioranza da soli, per la crescita dei partiti di massa, Partito popolare e del Partito socialista</a:t>
            </a:r>
          </a:p>
          <a:p>
            <a:endParaRPr lang="it-IT" dirty="0" smtClean="0"/>
          </a:p>
          <a:p>
            <a:r>
              <a:rPr lang="it-IT" dirty="0" smtClean="0"/>
              <a:t>Si presenta a Milano un piccolo movimento nuovo: i </a:t>
            </a:r>
            <a:r>
              <a:rPr lang="it-IT" u="sng" dirty="0" smtClean="0"/>
              <a:t>Fasci di combattimento, </a:t>
            </a:r>
            <a:r>
              <a:rPr lang="it-IT" dirty="0" smtClean="0"/>
              <a:t>fondati da Benito Mussolini</a:t>
            </a:r>
          </a:p>
          <a:p>
            <a:endParaRPr lang="it-IT" dirty="0"/>
          </a:p>
          <a:p>
            <a:r>
              <a:rPr lang="it-IT" dirty="0" smtClean="0"/>
              <a:t>Giolitti torna al governo, sostenuto dal Partito popolare, ma la sua maggioranza è fragile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000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D’Annunzio a Fiume (1919-1920)</a:t>
            </a:r>
            <a:endParaRPr lang="it-IT" dirty="0"/>
          </a:p>
        </p:txBody>
      </p:sp>
      <p:pic>
        <p:nvPicPr>
          <p:cNvPr id="4" name="Segnaposto contenuto 3" descr="fiu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88" r="-11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471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Conflittualità sociale 1919-1921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Scioperi e occupazioni </a:t>
            </a:r>
            <a:r>
              <a:rPr lang="it-IT" dirty="0" smtClean="0"/>
              <a:t>di fabbriche al Nord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La rivoluzione russa come modello: i consigli di fabbrica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Ordine nuovo di Antonio Gramsci</a:t>
            </a:r>
          </a:p>
          <a:p>
            <a:r>
              <a:rPr lang="it-IT" dirty="0" smtClean="0"/>
              <a:t>Il Partito socialista </a:t>
            </a:r>
          </a:p>
          <a:p>
            <a:r>
              <a:rPr lang="it-IT" dirty="0" smtClean="0"/>
              <a:t>Il Partito comunista fondato nel 1921 a Livorno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Occupazioni di terre al Sud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 soldati-contadini reclamano le terre incolte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83083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1571</Words>
  <Application>Microsoft Macintosh PowerPoint</Application>
  <PresentationFormat>Presentazione su schermo (4:3)</PresentationFormat>
  <Paragraphs>200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1_Tema di Office</vt:lpstr>
      <vt:lpstr>ITALIA 1919 </vt:lpstr>
      <vt:lpstr>Trattato di Londra (1915)</vt:lpstr>
      <vt:lpstr>Una fase politica complicata…</vt:lpstr>
      <vt:lpstr>Suffragio universale maschile</vt:lpstr>
      <vt:lpstr>Sistemi elettorali: maggioritario</vt:lpstr>
      <vt:lpstr>Sistemi elettorali: proporzionale</vt:lpstr>
      <vt:lpstr>Elezioni 1919</vt:lpstr>
      <vt:lpstr>D’Annunzio a Fiume (1919-1920)</vt:lpstr>
      <vt:lpstr>Conflittualità sociale 1919-1921</vt:lpstr>
      <vt:lpstr>Nascita del Partito comunista d’Italia a Livorno </vt:lpstr>
      <vt:lpstr>La nascita del fascismo</vt:lpstr>
      <vt:lpstr>Partito “milizia”: squadra fascista (1919)</vt:lpstr>
      <vt:lpstr>1919-1922</vt:lpstr>
      <vt:lpstr>Elezioni del 1921</vt:lpstr>
      <vt:lpstr>La Marcia su Roma (28 ottobre 1922)</vt:lpstr>
      <vt:lpstr>Novità della Marcia su Roma</vt:lpstr>
      <vt:lpstr>1922-1925</vt:lpstr>
      <vt:lpstr>Ancora violenza contro gli oppositori</vt:lpstr>
      <vt:lpstr>La costruzione del regime</vt:lpstr>
      <vt:lpstr>1925-1929</vt:lpstr>
      <vt:lpstr>Carta del lavoro</vt:lpstr>
      <vt:lpstr>Chiesa</vt:lpstr>
      <vt:lpstr>Il regime fascista</vt:lpstr>
      <vt:lpstr>Repressione</vt:lpstr>
      <vt:lpstr>Tribunale speciale per la difesa dello Stato (1926-1943)</vt:lpstr>
      <vt:lpstr>Consenso </vt:lpstr>
      <vt:lpstr>Storiografia sul fascismo</vt:lpstr>
      <vt:lpstr>Le interpretazioni dei contemporanei</vt:lpstr>
      <vt:lpstr>Renzo De Felice </vt:lpstr>
      <vt:lpstr>Partito nazionale fascista</vt:lpstr>
      <vt:lpstr>Organizzazioni di massa</vt:lpstr>
      <vt:lpstr>Balilla </vt:lpstr>
      <vt:lpstr>Il partito “milizia”</vt:lpstr>
      <vt:lpstr>Tempo libero: colonie estive</vt:lpstr>
      <vt:lpstr>Visita di Mussolini a Verona (1938)</vt:lpstr>
      <vt:lpstr>Miti e simboli del fascismo</vt:lpstr>
      <vt:lpstr>Gli studi di George Mosse</vt:lpstr>
      <vt:lpstr>“Il culto del littorio” (1991)</vt:lpstr>
      <vt:lpstr>Cultura e propaganda</vt:lpstr>
      <vt:lpstr>Totalitarismo? </vt:lpstr>
      <vt:lpstr>Totalitarismo </vt:lpstr>
      <vt:lpstr>Hannah Arendt</vt:lpstr>
      <vt:lpstr>Caratteristiche regimi totalitari</vt:lpstr>
      <vt:lpstr>Emilio Gentile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 1919 </dc:title>
  <dc:creator>Federica Bertagna</dc:creator>
  <cp:lastModifiedBy>Federica Bertagna</cp:lastModifiedBy>
  <cp:revision>15</cp:revision>
  <dcterms:created xsi:type="dcterms:W3CDTF">2017-05-09T22:04:50Z</dcterms:created>
  <dcterms:modified xsi:type="dcterms:W3CDTF">2018-03-12T12:06:19Z</dcterms:modified>
</cp:coreProperties>
</file>