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58" r:id="rId4"/>
    <p:sldId id="256" r:id="rId5"/>
    <p:sldId id="262" r:id="rId6"/>
    <p:sldId id="263" r:id="rId7"/>
    <p:sldId id="264" r:id="rId8"/>
    <p:sldId id="265" r:id="rId9"/>
    <p:sldId id="257" r:id="rId10"/>
    <p:sldId id="270" r:id="rId11"/>
    <p:sldId id="271" r:id="rId12"/>
    <p:sldId id="272" r:id="rId13"/>
    <p:sldId id="266" r:id="rId14"/>
    <p:sldId id="274" r:id="rId15"/>
    <p:sldId id="267" r:id="rId16"/>
    <p:sldId id="269" r:id="rId17"/>
    <p:sldId id="261" r:id="rId18"/>
    <p:sldId id="305" r:id="rId19"/>
    <p:sldId id="306" r:id="rId20"/>
    <p:sldId id="307" r:id="rId21"/>
    <p:sldId id="308" r:id="rId22"/>
    <p:sldId id="295" r:id="rId23"/>
    <p:sldId id="296" r:id="rId24"/>
    <p:sldId id="297" r:id="rId25"/>
    <p:sldId id="298" r:id="rId26"/>
    <p:sldId id="299" r:id="rId27"/>
    <p:sldId id="300" r:id="rId28"/>
    <p:sldId id="309" r:id="rId29"/>
    <p:sldId id="310" r:id="rId30"/>
    <p:sldId id="311" r:id="rId31"/>
    <p:sldId id="275" r:id="rId32"/>
    <p:sldId id="273" r:id="rId33"/>
    <p:sldId id="276" r:id="rId34"/>
    <p:sldId id="277" r:id="rId35"/>
    <p:sldId id="278" r:id="rId36"/>
    <p:sldId id="281" r:id="rId37"/>
    <p:sldId id="279" r:id="rId38"/>
    <p:sldId id="280" r:id="rId39"/>
    <p:sldId id="282" r:id="rId40"/>
    <p:sldId id="283" r:id="rId41"/>
    <p:sldId id="288" r:id="rId42"/>
    <p:sldId id="303" r:id="rId43"/>
    <p:sldId id="284" r:id="rId44"/>
    <p:sldId id="285" r:id="rId45"/>
    <p:sldId id="304" r:id="rId46"/>
    <p:sldId id="301" r:id="rId47"/>
    <p:sldId id="302" r:id="rId48"/>
    <p:sldId id="286" r:id="rId49"/>
    <p:sldId id="287" r:id="rId50"/>
    <p:sldId id="312" r:id="rId51"/>
    <p:sldId id="289" r:id="rId52"/>
    <p:sldId id="290" r:id="rId5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12" autoAdjust="0"/>
  </p:normalViewPr>
  <p:slideViewPr>
    <p:cSldViewPr snapToGrid="0" snapToObjects="1">
      <p:cViewPr>
        <p:scale>
          <a:sx n="116" d="100"/>
          <a:sy n="116" d="100"/>
        </p:scale>
        <p:origin x="-13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66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09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67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90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53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95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04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33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2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1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96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6011-D557-E44F-80EC-FABA014E087E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010E-A476-C94D-BE96-8DFB62239A7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19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PRIMA GUERRA MONDIALE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4800" dirty="0" smtClean="0"/>
          </a:p>
          <a:p>
            <a:pPr marL="0" indent="0" algn="ctr">
              <a:buNone/>
            </a:pPr>
            <a:r>
              <a:rPr lang="it-IT" sz="4800" dirty="0" smtClean="0"/>
              <a:t>SONNAMBULI </a:t>
            </a:r>
          </a:p>
          <a:p>
            <a:pPr marL="0" indent="0" algn="ctr">
              <a:buNone/>
            </a:pPr>
            <a:r>
              <a:rPr lang="it-IT" sz="4800" dirty="0" smtClean="0"/>
              <a:t>(</a:t>
            </a:r>
            <a:r>
              <a:rPr lang="it-IT" sz="4800" dirty="0"/>
              <a:t>CLARK, 2014)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1297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le_maschere_antigas_venivano_usate_anche_per_gli_animal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7" b="16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163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carro_armato_inglese_prima_guerra_mondiale_mark_i_ma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724330"/>
            <a:ext cx="8229600" cy="3865893"/>
          </a:xfrm>
        </p:spPr>
      </p:pic>
    </p:spTree>
    <p:extLst>
      <p:ext uri="{BB962C8B-B14F-4D97-AF65-F5344CB8AC3E}">
        <p14:creationId xmlns:p14="http://schemas.microsoft.com/office/powerpoint/2010/main" val="291682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ar_Aere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" b="87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761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011px-Cartina_Europa_1914.sv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6972" r="-2209" b="-10161"/>
          <a:stretch/>
        </p:blipFill>
        <p:spPr>
          <a:xfrm>
            <a:off x="685157" y="274638"/>
            <a:ext cx="7769111" cy="659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763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FRONTE ITALIANO 1914-1918</a:t>
            </a:r>
            <a:endParaRPr lang="it-IT" dirty="0"/>
          </a:p>
        </p:txBody>
      </p:sp>
      <p:pic>
        <p:nvPicPr>
          <p:cNvPr id="4" name="Segnaposto contenuto 3" descr="italia_front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9" b="127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754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 smtClean="0"/>
              <a:t>L’ANNO DELLA SVOLTA </a:t>
            </a:r>
          </a:p>
          <a:p>
            <a:pPr marL="0" indent="0" algn="ctr">
              <a:buNone/>
            </a:pPr>
            <a:r>
              <a:rPr lang="it-IT" dirty="0" smtClean="0"/>
              <a:t>(MANCATA)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476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3600" dirty="0" smtClean="0"/>
              <a:t>STATI UNITI IN GUERRA </a:t>
            </a:r>
            <a:br>
              <a:rPr lang="it-IT" sz="3600" dirty="0" smtClean="0"/>
            </a:br>
            <a:r>
              <a:rPr lang="it-IT" dirty="0" smtClean="0"/>
              <a:t>						           </a:t>
            </a:r>
            <a:r>
              <a:rPr lang="it-IT" sz="3600" dirty="0" smtClean="0"/>
              <a:t>RIVOLUZIONE IN RUSSIA </a:t>
            </a:r>
            <a:endParaRPr lang="it-IT" sz="3600" dirty="0"/>
          </a:p>
        </p:txBody>
      </p:sp>
      <p:pic>
        <p:nvPicPr>
          <p:cNvPr id="6" name="Segnaposto contenuto 5" descr="corbis-be002424.630x36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" b="9000"/>
          <a:stretch>
            <a:fillRect/>
          </a:stretch>
        </p:blipFill>
        <p:spPr/>
      </p:pic>
      <p:pic>
        <p:nvPicPr>
          <p:cNvPr id="5" name="Segnaposto contenuto 4" descr="mondo24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3" r="18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390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COMBATTENTI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1914: 6 MILIONI </a:t>
            </a:r>
          </a:p>
          <a:p>
            <a:pPr marL="0" indent="0">
              <a:buNone/>
            </a:pPr>
            <a:r>
              <a:rPr lang="it-IT" dirty="0" smtClean="0"/>
              <a:t>1914-1918: 65 MILIONI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400" dirty="0" smtClean="0"/>
              <a:t>MORTI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1914-1918: 9 MILIONI </a:t>
            </a:r>
          </a:p>
          <a:p>
            <a:pPr marL="0" indent="0">
              <a:buNone/>
            </a:pPr>
            <a:r>
              <a:rPr lang="it-IT" dirty="0" smtClean="0"/>
              <a:t>ITALIA: 650.000 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261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rivoluzione russa</a:t>
            </a:r>
            <a:endParaRPr lang="it-IT" dirty="0"/>
          </a:p>
        </p:txBody>
      </p:sp>
      <p:pic>
        <p:nvPicPr>
          <p:cNvPr id="4" name="Segnaposto contenuto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52" r="-9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31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IMPERO RUSSO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Generale arretratezza: economia agricola con poche aree industrializzate</a:t>
            </a:r>
          </a:p>
          <a:p>
            <a:r>
              <a:rPr lang="it-IT" dirty="0" smtClean="0"/>
              <a:t>Contadini in condizioni di semi-schiavitù, terra in mano a grandi proprietari</a:t>
            </a:r>
          </a:p>
          <a:p>
            <a:r>
              <a:rPr lang="it-IT" dirty="0" smtClean="0"/>
              <a:t>Governo dispotico dello zar</a:t>
            </a:r>
          </a:p>
          <a:p>
            <a:r>
              <a:rPr lang="it-IT" dirty="0" smtClean="0"/>
              <a:t>Minoranze etniche prive di diritti </a:t>
            </a:r>
          </a:p>
          <a:p>
            <a:r>
              <a:rPr lang="it-IT" dirty="0" smtClean="0"/>
              <a:t>Uno stato inefficiente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25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800" dirty="0" smtClean="0"/>
              <a:t>UNA GUERRA NUOVA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289722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Russia in guerra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scelta disastrosa di entrare in guerra: esercito enorme ma male armato e impreparato, perdite umane fortissime</a:t>
            </a:r>
          </a:p>
          <a:p>
            <a:r>
              <a:rPr lang="it-IT" dirty="0" smtClean="0"/>
              <a:t>1915: scioperi nelle campagne e nelle città</a:t>
            </a:r>
          </a:p>
          <a:p>
            <a:r>
              <a:rPr lang="it-IT" dirty="0" smtClean="0"/>
              <a:t>Marzo 1917: sciopero generale, i soldati si uniscono alla protesta. Abdicazione dello zar</a:t>
            </a:r>
          </a:p>
          <a:p>
            <a:r>
              <a:rPr lang="it-IT" dirty="0" smtClean="0"/>
              <a:t>L’assemblea legislativa forma un governo provvisorio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2634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Russia in guerra (1916) </a:t>
            </a:r>
            <a:endParaRPr lang="it-IT" dirty="0"/>
          </a:p>
        </p:txBody>
      </p:sp>
      <p:pic>
        <p:nvPicPr>
          <p:cNvPr id="4" name="Segnaposto contenuto 3" descr="Primaguerramondialeriassunto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" b="4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621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SOVIET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NELLE CAMPAGNE E NELLE CITTA’ SI FORMANO I SOVIET, ASSEMBLEE DI CONTADINI E OPERAI</a:t>
            </a:r>
          </a:p>
          <a:p>
            <a:r>
              <a:rPr lang="it-IT" dirty="0" smtClean="0"/>
              <a:t>SONO GUIDATI DA DUE PARTITI: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MENSCEVICHI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SOCIALISTI RIVOLUZIONARI</a:t>
            </a:r>
            <a:endParaRPr lang="it-IT" dirty="0"/>
          </a:p>
          <a:p>
            <a:pPr>
              <a:buFont typeface="Wingdings" charset="2"/>
              <a:buChar char="Ø"/>
            </a:pPr>
            <a:endParaRPr lang="it-IT" dirty="0" smtClean="0"/>
          </a:p>
          <a:p>
            <a:r>
              <a:rPr lang="it-IT" dirty="0" smtClean="0"/>
              <a:t>DOPPIO POTERE: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IL GOVERNO PROVVISORIO VUOLE CONTINUARE LA GUERRA MA E’ DEBOLE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 SOVIET PREMONO PER LA FINE DELLA GUERRA E LA TERRA AI CONTADINI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03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BOLSCEVICHI DI LENIN </a:t>
            </a:r>
            <a:br>
              <a:rPr lang="it-IT" dirty="0" smtClean="0"/>
            </a:br>
            <a:r>
              <a:rPr lang="it-IT" dirty="0" smtClean="0"/>
              <a:t>E LE “TESI DI APRILE” (1917)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NO ALLA GUERRA </a:t>
            </a:r>
          </a:p>
          <a:p>
            <a:r>
              <a:rPr lang="it-IT" dirty="0" smtClean="0"/>
              <a:t>TERRA AI CONTADINI </a:t>
            </a:r>
          </a:p>
          <a:p>
            <a:r>
              <a:rPr lang="it-IT" dirty="0" smtClean="0"/>
              <a:t>TUTTO IL POTERE AI SOVIET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327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RIVOLUZIONE DI OTTOBRE (1917)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SOLDATI SI RIFIUTANO DI OBBEDIRE </a:t>
            </a:r>
          </a:p>
          <a:p>
            <a:r>
              <a:rPr lang="it-IT" dirty="0" smtClean="0"/>
              <a:t>I CONTADINI OCCUPANO LE TERRE DEI GRANDI PROPRIETARI</a:t>
            </a:r>
          </a:p>
          <a:p>
            <a:r>
              <a:rPr lang="it-IT" dirty="0" smtClean="0"/>
              <a:t>SCIOPERI NELLE CITTA’</a:t>
            </a:r>
          </a:p>
          <a:p>
            <a:endParaRPr lang="it-IT" dirty="0"/>
          </a:p>
          <a:p>
            <a:r>
              <a:rPr lang="it-IT" dirty="0" smtClean="0"/>
              <a:t>LENIN FA SCOPPIARE LA RIVOLUZIONE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6563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L’ASSALTO AL PALAZZO D’INVERNO </a:t>
            </a:r>
            <a:br>
              <a:rPr lang="it-IT" dirty="0" smtClean="0"/>
            </a:br>
            <a:r>
              <a:rPr lang="it-IT" dirty="0" smtClean="0"/>
              <a:t>A SAN PIETROBURGO </a:t>
            </a:r>
            <a:endParaRPr lang="it-IT" dirty="0"/>
          </a:p>
        </p:txBody>
      </p:sp>
      <p:pic>
        <p:nvPicPr>
          <p:cNvPr id="4" name="Segnaposto contenut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6" b="12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045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PRIME DECISIONI DI LENIN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PROCLAMATA LA REPUBBLICA SOVIETICA</a:t>
            </a:r>
          </a:p>
          <a:p>
            <a:r>
              <a:rPr lang="it-IT" dirty="0" smtClean="0"/>
              <a:t>PACE IMMEDIATA  </a:t>
            </a:r>
          </a:p>
          <a:p>
            <a:r>
              <a:rPr lang="it-IT" dirty="0" smtClean="0"/>
              <a:t>ASSEGNAZIONE DI TERRE AI CONTADINI</a:t>
            </a:r>
          </a:p>
          <a:p>
            <a:r>
              <a:rPr lang="it-IT" dirty="0" smtClean="0"/>
              <a:t>NAZIONALIZZAZIONE DI BANCHE E INDUSTRIE</a:t>
            </a:r>
          </a:p>
          <a:p>
            <a:endParaRPr lang="it-IT" dirty="0" smtClean="0"/>
          </a:p>
          <a:p>
            <a:r>
              <a:rPr lang="it-IT" dirty="0" smtClean="0"/>
              <a:t>CONCESSA L’INDIPENDENZA ALLA POLONIA E ALLA FINLANDIA IN BASE AL PRINCIPIO DI AUTODETERMINAZIONE DEI POPOLI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6659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LENIN FIRMA LA 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PERDITA DI VASTI TERRITORI: REPUBBLICHE BALTICHE, UCRAINA, BIELORUSSIA, PARTE DELLA RUSSIA (CEDUTA ALLA POLONIA)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RIDUZIONE ENORME DI RISORSE AGRICOLE (CEREALI)</a:t>
            </a:r>
          </a:p>
          <a:p>
            <a:endParaRPr lang="it-IT" dirty="0" smtClean="0"/>
          </a:p>
          <a:p>
            <a:r>
              <a:rPr lang="it-IT" dirty="0" smtClean="0"/>
              <a:t>CONSEGUENZE INTERNE: OPPOSIZIONE A LENIN E FEROCE GUERRA CIVILE 1918-1920 </a:t>
            </a:r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652666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GUERRA CIVILE IN RUSSIA (1918-1920)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043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I BOLSCEVICHI INSTAURANO UNA </a:t>
            </a:r>
            <a:r>
              <a:rPr lang="it-IT" dirty="0" smtClean="0"/>
              <a:t>DITTATURA</a:t>
            </a:r>
            <a:r>
              <a:rPr lang="it-IT" dirty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I BOLSCEVICHI ORGANIZZANO UN ESERCITO: L’ARMATA ROSSA, GUIDATA DA </a:t>
            </a:r>
            <a:r>
              <a:rPr lang="it-IT" dirty="0" smtClean="0"/>
              <a:t>TROCKIJ</a:t>
            </a:r>
          </a:p>
          <a:p>
            <a:endParaRPr lang="it-IT" dirty="0"/>
          </a:p>
          <a:p>
            <a:r>
              <a:rPr lang="it-IT" dirty="0" smtClean="0"/>
              <a:t>SCONTRO FEROCE TRA “ROSSI” RIVOLUZIONARI E “BIANCHI” CONTRORIVOLUZIONARI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REQUISISCONO PRODOTTI AGRICOLI PER SFAMARE LA </a:t>
            </a:r>
            <a:r>
              <a:rPr lang="it-IT" dirty="0" smtClean="0"/>
              <a:t>POPOLAZIONE: MILIONI </a:t>
            </a:r>
            <a:r>
              <a:rPr lang="it-IT" dirty="0"/>
              <a:t>DI MORTI PER CARESTIA E </a:t>
            </a:r>
            <a:r>
              <a:rPr lang="it-IT" dirty="0" smtClean="0"/>
              <a:t>GUERRA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L’ARMATA </a:t>
            </a:r>
            <a:r>
              <a:rPr lang="it-IT" dirty="0" smtClean="0"/>
              <a:t>ROSSA RICONQUISTA </a:t>
            </a:r>
            <a:r>
              <a:rPr lang="it-IT" dirty="0"/>
              <a:t>I TERRITORI PERDUTI </a:t>
            </a:r>
            <a:r>
              <a:rPr lang="it-IT" dirty="0" smtClean="0"/>
              <a:t>DELL’IMPERO RUSSO, TRANNE POLONIA, FINLANDIA E REPUBBLICHE BALTICHE </a:t>
            </a:r>
          </a:p>
        </p:txBody>
      </p:sp>
    </p:spTree>
    <p:extLst>
      <p:ext uri="{BB962C8B-B14F-4D97-AF65-F5344CB8AC3E}">
        <p14:creationId xmlns:p14="http://schemas.microsoft.com/office/powerpoint/2010/main" val="344404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BILANCIO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SOGNO DI LENIN DI ESPORTARE LA RIVOLUZIONE IN EUROPA SI INFRANGE</a:t>
            </a:r>
          </a:p>
          <a:p>
            <a:endParaRPr lang="it-IT" dirty="0" smtClean="0"/>
          </a:p>
          <a:p>
            <a:r>
              <a:rPr lang="it-IT" dirty="0" smtClean="0"/>
              <a:t>IL PARTITO BOLSCEVICO DIVENUTO PARTITO COMUNISTA ELIMINA OGNI OPPOSIZIONE </a:t>
            </a:r>
          </a:p>
          <a:p>
            <a:endParaRPr lang="it-IT" dirty="0"/>
          </a:p>
          <a:p>
            <a:r>
              <a:rPr lang="it-IT" dirty="0" smtClean="0"/>
              <a:t>IL “COMUNISMO DI GUERRA” PROVOCA MILIONI DI VITTIME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29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ESERCITO TEDESCO 1914</a:t>
            </a:r>
            <a:endParaRPr lang="it-IT" sz="2400" dirty="0"/>
          </a:p>
        </p:txBody>
      </p:sp>
      <p:pic>
        <p:nvPicPr>
          <p:cNvPr id="4" name="Segnaposto contenuto 3" descr="400px-Esercito_tedesco_agosto_19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506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DOPOGUERRA IN EUROPA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346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1011px-Cartina_Europa_1914.svg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6972" r="-2209" b="-10161"/>
          <a:stretch/>
        </p:blipFill>
        <p:spPr>
          <a:xfrm>
            <a:off x="685157" y="274638"/>
            <a:ext cx="7769111" cy="6590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309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EUROPA 1922</a:t>
            </a:r>
            <a:endParaRPr lang="it-IT" dirty="0"/>
          </a:p>
        </p:txBody>
      </p:sp>
      <p:pic>
        <p:nvPicPr>
          <p:cNvPr id="4" name="Segnaposto contenuto 3" descr="prima_guerra_mondiale_Europ19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6" b="9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975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Situazione postbellica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Geopolitica: dissoluzione di 4 imperi (impero tedesco, impero russo, impero austroungarico, </a:t>
            </a:r>
            <a:r>
              <a:rPr lang="it-IT" u="sng" dirty="0" smtClean="0"/>
              <a:t>impero ottomano</a:t>
            </a:r>
            <a:r>
              <a:rPr lang="it-IT" dirty="0" smtClean="0"/>
              <a:t>) </a:t>
            </a:r>
          </a:p>
          <a:p>
            <a:r>
              <a:rPr lang="it-IT" dirty="0" smtClean="0"/>
              <a:t>Economia: indebitamento e inflazione</a:t>
            </a:r>
          </a:p>
          <a:p>
            <a:r>
              <a:rPr lang="it-IT" dirty="0" smtClean="0"/>
              <a:t>L’esperienza della guerra: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Reduci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Profughi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Civili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7254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71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IMPERO OTTOMANO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nodi_irrisolti_spartizione_ottomana_915_8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27"/>
            <a:ext cx="9144000" cy="50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3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INVENZIONE DEGLI STATI NEL VICINO E MEDIO ORIENTE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975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SISTEMA DEI </a:t>
            </a:r>
            <a:r>
              <a:rPr lang="it-IT" dirty="0" smtClean="0"/>
              <a:t>“MANDATI”: la Società delle Nazioni affida alle potenze europee vincitrici  (Francia e Gran Bretagna) la tutela delle popolazioni dell’ex Impero ottomano</a:t>
            </a:r>
            <a:endParaRPr lang="it-IT" dirty="0"/>
          </a:p>
          <a:p>
            <a:r>
              <a:rPr lang="it-IT" dirty="0" smtClean="0"/>
              <a:t>CONFINI ARBITRARI TRACCIATI DALLE POTENZE EUROPEE: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Non rispettano le divisioni etniche e religiose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Sono decisi in base agli interessi economici e politici delle potenze europee</a:t>
            </a:r>
          </a:p>
        </p:txBody>
      </p:sp>
    </p:spTree>
    <p:extLst>
      <p:ext uri="{BB962C8B-B14F-4D97-AF65-F5344CB8AC3E}">
        <p14:creationId xmlns:p14="http://schemas.microsoft.com/office/powerpoint/2010/main" val="14665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MANDATO FRANCIA MEDIO ORIENTE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1920 LA FRANCIA CREA 4 STATI UNITI IN FEDERAZIONE: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STATO DI DAMASCO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STATO DI ALEPPO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STATO DEL LIBANO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STATO DEGLI ALAWITI (GRUPPO RELIGIOSO SCIITA: VI APPARTIENE ATTUALE PRESIDENTE SIRIANO ASSAD)</a:t>
            </a:r>
          </a:p>
          <a:p>
            <a:pPr>
              <a:buFont typeface="Wingdings" charset="2"/>
              <a:buChar char="Ø"/>
            </a:pPr>
            <a:endParaRPr lang="it-IT" dirty="0" smtClean="0"/>
          </a:p>
          <a:p>
            <a:r>
              <a:rPr lang="it-IT" dirty="0" smtClean="0"/>
              <a:t>1925: UNIFICA STATO DI DAMASCO E ALEPPO CREANDO LA SIRIA</a:t>
            </a:r>
          </a:p>
          <a:p>
            <a:r>
              <a:rPr lang="it-IT" dirty="0" smtClean="0"/>
              <a:t>1936: ANNETTE ALLA SIRIA STATO ALAWITI, POI NE STACCA UNA PARTE E LA CEDE ALLA TURCHIA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9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SIRIA (1920)</a:t>
            </a:r>
            <a:endParaRPr lang="it-IT" dirty="0"/>
          </a:p>
        </p:txBody>
      </p:sp>
      <p:pic>
        <p:nvPicPr>
          <p:cNvPr id="4" name="Segnaposto contenuto 3" descr="SIRIA-212-sykes-picot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8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05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GUERRA CIVILE E GUERRE IN SIRIA (DAL 2011 A OGGI)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-25733" r="-257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767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MANDATO GRAN BRETAGNA MEDIO ORIENTE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PALESTINA: ARABI ED EBREI</a:t>
            </a:r>
          </a:p>
          <a:p>
            <a:r>
              <a:rPr lang="it-IT" dirty="0" smtClean="0"/>
              <a:t>PRIMA DEL 1914, RIVENDICAZIONI NAZIONALISTE DEGLI ARABI DI PALESTINA, E IMMIGRAZIONE DI EBREI CHE RIVENDICANO ANCH’ESSI UNO STATO</a:t>
            </a:r>
          </a:p>
          <a:p>
            <a:r>
              <a:rPr lang="it-IT" dirty="0" smtClean="0"/>
              <a:t>“DICHIARAZIONE BALFOUR 1917”: APPOGGIO INGLESE ALL’IMMIGRAZIONE EBRAICA IN PALESTINA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808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99196" y="5248986"/>
            <a:ext cx="7772400" cy="1470025"/>
          </a:xfrm>
        </p:spPr>
        <p:txBody>
          <a:bodyPr>
            <a:normAutofit/>
          </a:bodyPr>
          <a:lstStyle/>
          <a:p>
            <a:r>
              <a:rPr lang="it-IT" sz="2400" dirty="0" smtClean="0"/>
              <a:t>FANTERIA FRANCESE 1914</a:t>
            </a: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Fanti-francesi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096" y="206299"/>
            <a:ext cx="6932978" cy="54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97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BILANCIO VERSAILLES 1919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I vincitori si riuniscono per decidere il nuovo assetto dell’Europa: Francia, Gran Bretagna, Stati Uniti e Italia</a:t>
            </a:r>
          </a:p>
          <a:p>
            <a:endParaRPr lang="it-IT" dirty="0" smtClean="0"/>
          </a:p>
          <a:p>
            <a:r>
              <a:rPr lang="it-IT" dirty="0" smtClean="0"/>
              <a:t>I paesi vinti sono esclusi dalle trattative e devono accettare i trattati imposti dai vincitori</a:t>
            </a:r>
          </a:p>
          <a:p>
            <a:endParaRPr lang="it-IT" dirty="0" smtClean="0"/>
          </a:p>
          <a:p>
            <a:r>
              <a:rPr lang="it-IT" dirty="0" smtClean="0"/>
              <a:t>I “Quattordici Punti” del presidente americano Wilson non vengono tenuti in conto: principio di nazionalità non rispettato</a:t>
            </a:r>
          </a:p>
        </p:txBody>
      </p:sp>
    </p:spTree>
    <p:extLst>
      <p:ext uri="{BB962C8B-B14F-4D97-AF65-F5344CB8AC3E}">
        <p14:creationId xmlns:p14="http://schemas.microsoft.com/office/powerpoint/2010/main" val="3207523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403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“quattordici punti” del </a:t>
            </a:r>
            <a:r>
              <a:rPr lang="it-IT" dirty="0"/>
              <a:t>presidente </a:t>
            </a:r>
            <a:r>
              <a:rPr lang="it-IT" dirty="0" smtClean="0"/>
              <a:t>americano Wilson (gennaio 1918) 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Gli Stati Uniti, prima potenza mondiale in un mondo globale</a:t>
            </a:r>
          </a:p>
          <a:p>
            <a:r>
              <a:rPr lang="it-IT" dirty="0" smtClean="0"/>
              <a:t>Principio di nazionalità o “autodeterminazione dei popoli” in Europa dopo la fine degli imperi multi-etnici per una pace duratura</a:t>
            </a:r>
          </a:p>
          <a:p>
            <a:r>
              <a:rPr lang="it-IT" dirty="0" smtClean="0"/>
              <a:t>Libertà dei mari e libertà di commercio</a:t>
            </a:r>
          </a:p>
          <a:p>
            <a:r>
              <a:rPr lang="it-IT" dirty="0" smtClean="0"/>
              <a:t>“Associazione di nazioni” per arrivare a soluzioni negoziate dei conflitti</a:t>
            </a:r>
          </a:p>
          <a:p>
            <a:r>
              <a:rPr lang="it-IT" dirty="0" smtClean="0"/>
              <a:t>Riduzione degli armamenti e fine diplomazia segreta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7407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“SOCIETA’ DELLE NAZIONI</a:t>
            </a:r>
            <a:r>
              <a:rPr lang="it-IT" dirty="0"/>
              <a:t>”:UN FALLIMENTO ANNUNCIATO?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it-IT" dirty="0" smtClean="0"/>
          </a:p>
          <a:p>
            <a:r>
              <a:rPr lang="it-IT" dirty="0" smtClean="0"/>
              <a:t>OBIETTIVO: RISOLUZIONE DEI CONFLITTI INTERNAZIONALI ATTRAVERSO DIPLOMAZIA E SANZIONI</a:t>
            </a:r>
          </a:p>
          <a:p>
            <a:endParaRPr lang="it-IT" dirty="0" smtClean="0"/>
          </a:p>
          <a:p>
            <a:r>
              <a:rPr lang="it-IT" dirty="0" smtClean="0"/>
              <a:t>GERMANIA E RUSSIA ESCLUSE</a:t>
            </a:r>
          </a:p>
          <a:p>
            <a:r>
              <a:rPr lang="it-IT" dirty="0" smtClean="0"/>
              <a:t>GLI STATI UNITI NON ADERIRONO (VOTO CONTRARIO DEL CONGRESSO: ISOLAZIONISMO)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0115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Pace punitiva per la Germania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Perdite </a:t>
            </a:r>
            <a:r>
              <a:rPr lang="it-IT" dirty="0"/>
              <a:t>territoriali: a ovest Alsazia e Lorena, a est territori che vanno alla ricostituita </a:t>
            </a:r>
            <a:r>
              <a:rPr lang="it-IT" dirty="0" smtClean="0"/>
              <a:t>Polonia</a:t>
            </a:r>
          </a:p>
          <a:p>
            <a:r>
              <a:rPr lang="it-IT" dirty="0" smtClean="0"/>
              <a:t>Sbocco al mare alla Polonia (città di Danzica) e “corridoio” che separa la Prussia orientale dal resto della Germania</a:t>
            </a:r>
          </a:p>
          <a:p>
            <a:r>
              <a:rPr lang="it-IT" dirty="0" smtClean="0"/>
              <a:t>Regione della Saar alla Francia per 15 anni</a:t>
            </a:r>
          </a:p>
          <a:p>
            <a:r>
              <a:rPr lang="it-IT" dirty="0" smtClean="0"/>
              <a:t>Perdita delle colonie, di quasi tutta la flotta, esercito ridotto a 100.000 uomini</a:t>
            </a:r>
          </a:p>
          <a:p>
            <a:r>
              <a:rPr lang="it-IT" dirty="0" smtClean="0"/>
              <a:t>Danni di guerra: una cifra enorme da ripagare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276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GERMANIA E EUROPA ORIENTALE 1919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versail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20" y="1600200"/>
            <a:ext cx="683915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4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Questioni irrisolte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MINORANZE ETNICHE E RELIGIOSE IN EUROPA: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CECOSLOVACCHIA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MINORANZE TEDESCHE</a:t>
            </a:r>
          </a:p>
          <a:p>
            <a:pPr>
              <a:buFont typeface="Wingdings" charset="2"/>
              <a:buChar char="Ø"/>
            </a:pPr>
            <a:endParaRPr lang="it-IT" dirty="0"/>
          </a:p>
          <a:p>
            <a:r>
              <a:rPr lang="it-IT" dirty="0" smtClean="0"/>
              <a:t>PROBLEMA TEDESCO: POLITICO, ECONOMICO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ABDICAZIONE IMPERATORE E PROCLAMAZIONE REPUBBLICA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TENTATIVO RIVOLUZIONARIO A BERLINO (1919)</a:t>
            </a:r>
          </a:p>
          <a:p>
            <a:pPr>
              <a:buFont typeface="Wingdings" charset="2"/>
              <a:buChar char="Ø"/>
            </a:pPr>
            <a:endParaRPr lang="it-IT" dirty="0" smtClean="0"/>
          </a:p>
          <a:p>
            <a:r>
              <a:rPr lang="it-IT" dirty="0" smtClean="0"/>
              <a:t>CONFLITTI SOCIALI E TENTATIVI RIVOLUZIONARI IN EUROPA: UNGHERIA, AUSTRIA: “fare come in Russia”</a:t>
            </a:r>
          </a:p>
          <a:p>
            <a:endParaRPr lang="it-IT" dirty="0" smtClean="0"/>
          </a:p>
          <a:p>
            <a:pPr>
              <a:buFont typeface="Wingdings" charset="2"/>
              <a:buChar char="Ø"/>
            </a:pPr>
            <a:endParaRPr lang="it-IT" dirty="0"/>
          </a:p>
          <a:p>
            <a:pPr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88496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“LE CONSEGUENZE ECONOMICHE DELLA PACE</a:t>
            </a:r>
            <a:r>
              <a:rPr lang="it-IT" dirty="0" smtClean="0"/>
              <a:t>” (1919)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LIBRO DI JOHN </a:t>
            </a:r>
            <a:r>
              <a:rPr lang="it-IT" dirty="0"/>
              <a:t>MAYNARD </a:t>
            </a:r>
            <a:r>
              <a:rPr lang="it-IT" dirty="0" smtClean="0"/>
              <a:t>KEYNES, ECONOMISTA MEMBRO DELLA DELEGAZIONE INGLESE A VERSAILLES</a:t>
            </a:r>
          </a:p>
          <a:p>
            <a:endParaRPr lang="it-IT" dirty="0" smtClean="0"/>
          </a:p>
          <a:p>
            <a:r>
              <a:rPr lang="it-IT" dirty="0" smtClean="0"/>
              <a:t>LA PACE IMPOSTA ALLA GERMANIA DANNOSA PER L’ECONOMIA EUROPEA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 Germania costretta a pagare danni esorbitanti ma privata delle risorse per farlo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631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1870-1914: prima globalizzazione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5998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Rivoluzione dei trasporti, libero commercio, libera emigrazione, imperi coloniali</a:t>
            </a:r>
          </a:p>
          <a:p>
            <a:r>
              <a:rPr lang="it-IT" dirty="0" smtClean="0"/>
              <a:t>Le economie europee risultavano profondamente interconnesse</a:t>
            </a:r>
          </a:p>
          <a:p>
            <a:endParaRPr lang="it-IT" dirty="0" smtClean="0"/>
          </a:p>
          <a:p>
            <a:r>
              <a:rPr lang="it-IT" dirty="0"/>
              <a:t>Dopo </a:t>
            </a:r>
            <a:r>
              <a:rPr lang="it-IT" dirty="0" smtClean="0"/>
              <a:t>Versailles:</a:t>
            </a: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La regione </a:t>
            </a:r>
            <a:r>
              <a:rPr lang="it-IT" dirty="0" smtClean="0"/>
              <a:t>carbonifera della Saar passa </a:t>
            </a:r>
            <a:r>
              <a:rPr lang="it-IT" dirty="0"/>
              <a:t>alla Francia</a:t>
            </a:r>
          </a:p>
          <a:p>
            <a:pPr>
              <a:buFont typeface="Wingdings" charset="2"/>
              <a:buChar char="Ø"/>
            </a:pPr>
            <a:r>
              <a:rPr lang="it-IT" dirty="0"/>
              <a:t>Il commercio </a:t>
            </a:r>
            <a:r>
              <a:rPr lang="it-IT" dirty="0" smtClean="0"/>
              <a:t>internazionale è duramente colpito</a:t>
            </a: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/>
              <a:t>La Germania precipita in una crisi economica terribile e le conseguenze si sentono in tutta Europa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8961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storia aperta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1919 &gt; 1939? Col senno di poi </a:t>
            </a:r>
            <a:r>
              <a:rPr lang="it-IT" dirty="0" smtClean="0"/>
              <a:t>sì ma niente era scritto</a:t>
            </a:r>
            <a:r>
              <a:rPr lang="mr-IN" dirty="0" smtClean="0"/>
              <a:t>…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500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 1919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21775"/>
            <a:ext cx="8229600" cy="4782722"/>
          </a:xfrm>
        </p:spPr>
        <p:txBody>
          <a:bodyPr>
            <a:normAutofit/>
          </a:bodyPr>
          <a:lstStyle/>
          <a:p>
            <a:r>
              <a:rPr lang="it-IT" dirty="0" smtClean="0"/>
              <a:t>Conflittualità sociale (“fare come in Russia”): operai al Nord, mezzadri, soldati-contadini meridionali che reclamano la terra</a:t>
            </a:r>
          </a:p>
          <a:p>
            <a:r>
              <a:rPr lang="it-IT" dirty="0" smtClean="0"/>
              <a:t>“Combattentismo” &gt; protagonismo ex combattenti che vogliono guidare il paese </a:t>
            </a:r>
            <a:endParaRPr lang="it-IT" dirty="0"/>
          </a:p>
          <a:p>
            <a:r>
              <a:rPr lang="it-IT" dirty="0" smtClean="0"/>
              <a:t>Protagonismo delle masse: sindacati (4 milioni di iscritti), partiti di massa</a:t>
            </a:r>
          </a:p>
        </p:txBody>
      </p:sp>
    </p:spTree>
    <p:extLst>
      <p:ext uri="{BB962C8B-B14F-4D97-AF65-F5344CB8AC3E}">
        <p14:creationId xmlns:p14="http://schemas.microsoft.com/office/powerpoint/2010/main" val="305376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FANTERIA FRANCESE 1870 </a:t>
            </a:r>
            <a:br>
              <a:rPr lang="it-IT" sz="3200" dirty="0" smtClean="0"/>
            </a:br>
            <a:r>
              <a:rPr lang="it-IT" sz="3200" dirty="0" smtClean="0"/>
              <a:t>(Guerra Francia-Prussia)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22985" r="22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20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 A VERSAILLES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>
                <a:solidFill>
                  <a:prstClr val="black"/>
                </a:solidFill>
              </a:rPr>
              <a:t>A Versailles l’Italia non ottiene tutto quello che voleva: delusione per la vittoria “mutilata” (Gabriele D’Annunzio) rispetto alle promesse del Trattato di Londra (1915)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5220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7304"/>
            <a:ext cx="8229600" cy="61786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Trattato di Londra (1915)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024px-Trattato_di_Londra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7" y="903911"/>
            <a:ext cx="8370193" cy="5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869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fase politica complicata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paese prostrato da una guerra che in pochi </a:t>
            </a:r>
            <a:r>
              <a:rPr lang="it-IT" smtClean="0"/>
              <a:t>avevano voluto (lo “spirito del 1914” in un’inchiesta dei prefetti)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crisi del sistema liberale di Giovanni Giolitti: dai partiti di notabili ai partiti di massa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Partito socialista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Partito popolare (movimento cattolico)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52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GUERRA FRANCIA PRUSSIA 1870</a:t>
            </a:r>
            <a:endParaRPr lang="it-IT" sz="3200" dirty="0"/>
          </a:p>
        </p:txBody>
      </p:sp>
      <p:pic>
        <p:nvPicPr>
          <p:cNvPr id="4" name="Segnaposto contenuto 3" descr="1106607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b="14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9853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TRINCEA</a:t>
            </a:r>
            <a:endParaRPr lang="it-IT" dirty="0"/>
          </a:p>
        </p:txBody>
      </p:sp>
      <p:pic>
        <p:nvPicPr>
          <p:cNvPr id="4" name="Segnaposto contenuto 3" descr="629px-Cheshire_Regiment_trench_Somme_19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6" b="13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914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55461_63587003763657702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"/>
            <a:ext cx="9144000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27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PRIGIONIERI FRANCESI 1917</a:t>
            </a:r>
            <a:endParaRPr lang="it-IT" sz="2400" dirty="0"/>
          </a:p>
        </p:txBody>
      </p:sp>
      <p:pic>
        <p:nvPicPr>
          <p:cNvPr id="4" name="Segnaposto contenuto 3" descr="a0f83-colorized2bphotos2bof2bfrench2barmy2bduring2bwwi2b25286252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826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4328</TotalTime>
  <Words>1246</Words>
  <Application>Microsoft Macintosh PowerPoint</Application>
  <PresentationFormat>Presentazione su schermo (4:3)</PresentationFormat>
  <Paragraphs>183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PRIMA GUERRA MONDIALE</vt:lpstr>
      <vt:lpstr>Presentazione di PowerPoint</vt:lpstr>
      <vt:lpstr>ESERCITO TEDESCO 1914</vt:lpstr>
      <vt:lpstr>FANTERIA FRANCESE 1914</vt:lpstr>
      <vt:lpstr>FANTERIA FRANCESE 1870  (Guerra Francia-Prussia)</vt:lpstr>
      <vt:lpstr>GUERRA FRANCIA PRUSSIA 1870</vt:lpstr>
      <vt:lpstr>TRINCEA</vt:lpstr>
      <vt:lpstr>Presentazione di PowerPoint</vt:lpstr>
      <vt:lpstr>PRIGIONIERI FRANCESI 1917</vt:lpstr>
      <vt:lpstr>Presentazione di PowerPoint</vt:lpstr>
      <vt:lpstr>Presentazione di PowerPoint</vt:lpstr>
      <vt:lpstr>Presentazione di PowerPoint</vt:lpstr>
      <vt:lpstr>Presentazione di PowerPoint</vt:lpstr>
      <vt:lpstr>FRONTE ITALIANO 1914-1918</vt:lpstr>
      <vt:lpstr>1917</vt:lpstr>
      <vt:lpstr>STATI UNITI IN GUERRA                   RIVOLUZIONE IN RUSSIA </vt:lpstr>
      <vt:lpstr>COMBATTENTI</vt:lpstr>
      <vt:lpstr>La rivoluzione russa</vt:lpstr>
      <vt:lpstr>IMPERO RUSSO</vt:lpstr>
      <vt:lpstr>La Russia in guerra</vt:lpstr>
      <vt:lpstr>La Russia in guerra (1916) </vt:lpstr>
      <vt:lpstr>I SOVIET</vt:lpstr>
      <vt:lpstr>I BOLSCEVICHI DI LENIN  E LE “TESI DI APRILE” (1917)</vt:lpstr>
      <vt:lpstr>LA RIVOLUZIONE DI OTTOBRE (1917)</vt:lpstr>
      <vt:lpstr>L’ASSALTO AL PALAZZO D’INVERNO  A SAN PIETROBURGO </vt:lpstr>
      <vt:lpstr>LE PRIME DECISIONI DI LENIN</vt:lpstr>
      <vt:lpstr>LENIN FIRMA LA PACE</vt:lpstr>
      <vt:lpstr>LA GUERRA CIVILE IN RUSSIA (1918-1920)</vt:lpstr>
      <vt:lpstr>BILANCIO</vt:lpstr>
      <vt:lpstr>DOPOGUERRA IN EUROPA</vt:lpstr>
      <vt:lpstr>Presentazione di PowerPoint</vt:lpstr>
      <vt:lpstr>EUROPA 1922</vt:lpstr>
      <vt:lpstr>Situazione postbellica </vt:lpstr>
      <vt:lpstr>IMPERO OTTOMANO </vt:lpstr>
      <vt:lpstr>INVENZIONE DEGLI STATI NEL VICINO E MEDIO ORIENTE</vt:lpstr>
      <vt:lpstr>MANDATO FRANCIA MEDIO ORIENTE</vt:lpstr>
      <vt:lpstr>SIRIA (1920)</vt:lpstr>
      <vt:lpstr>GUERRA CIVILE E GUERRE IN SIRIA (DAL 2011 A OGGI)</vt:lpstr>
      <vt:lpstr>MANDATO GRAN BRETAGNA MEDIO ORIENTE </vt:lpstr>
      <vt:lpstr>BILANCIO VERSAILLES 1919</vt:lpstr>
      <vt:lpstr>I “quattordici punti” del presidente americano Wilson (gennaio 1918)  </vt:lpstr>
      <vt:lpstr>LA “SOCIETA’ DELLE NAZIONI”:UN FALLIMENTO ANNUNCIATO? </vt:lpstr>
      <vt:lpstr>Pace punitiva per la Germania</vt:lpstr>
      <vt:lpstr>GERMANIA E EUROPA ORIENTALE 1919</vt:lpstr>
      <vt:lpstr>Questioni irrisolte</vt:lpstr>
      <vt:lpstr>“LE CONSEGUENZE ECONOMICHE DELLA PACE” (1919)</vt:lpstr>
      <vt:lpstr>1870-1914: prima globalizzazione</vt:lpstr>
      <vt:lpstr>Una storia aperta</vt:lpstr>
      <vt:lpstr>ITALIA 1919 </vt:lpstr>
      <vt:lpstr>ITALIA A VERSAILLES</vt:lpstr>
      <vt:lpstr>Trattato di Londra (1915)</vt:lpstr>
      <vt:lpstr>Una fase politica complicata…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Federica Bertagna</dc:creator>
  <cp:lastModifiedBy>Federica Bertagna</cp:lastModifiedBy>
  <cp:revision>72</cp:revision>
  <dcterms:created xsi:type="dcterms:W3CDTF">2017-04-25T16:00:41Z</dcterms:created>
  <dcterms:modified xsi:type="dcterms:W3CDTF">2018-03-07T19:15:00Z</dcterms:modified>
</cp:coreProperties>
</file>