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  <p:sldId id="280" r:id="rId24"/>
    <p:sldId id="281" r:id="rId25"/>
    <p:sldId id="282" r:id="rId26"/>
    <p:sldId id="283" r:id="rId27"/>
    <p:sldId id="284" r:id="rId28"/>
    <p:sldId id="285" r:id="rId29"/>
    <p:sldId id="278" r:id="rId30"/>
    <p:sldId id="279" r:id="rId3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736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252A-31E6-874C-9AEF-7BD9295DB0E4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B55A-FEE2-5548-9658-FA5CB0C2BC2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16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0B55-E40F-E748-B775-02B4BD549AB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59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56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54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05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8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40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38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2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4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12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04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67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3B290-667F-4343-9391-F36F541FC43D}" type="datetimeFigureOut">
              <a:rPr lang="it-IT" smtClean="0"/>
              <a:t>09/04/18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E438F-D345-C54F-968F-97B34EBA7B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75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LO STALINISMO IN UNIONE SOVIETICA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47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partito comunista alla morte di Lenin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 Lenin si crea un’enorme amministrazione statale, perché lo Stato è chiamato a svolgere tutta una serie di funzioni di gestione dell’economia</a:t>
            </a:r>
          </a:p>
          <a:p>
            <a:r>
              <a:rPr lang="it-IT" dirty="0" smtClean="0"/>
              <a:t>Il partito comunista è sempre più identificato con lo Stato e occupa ogni spazio nell’amministrazione: si forma una enorme burocrazia di funzionari di partito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283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Lotte interne al partito comunista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sinistra del partito è guidata da </a:t>
            </a:r>
            <a:r>
              <a:rPr lang="it-IT" dirty="0" err="1" smtClean="0"/>
              <a:t>Lev</a:t>
            </a:r>
            <a:r>
              <a:rPr lang="it-IT" dirty="0" smtClean="0"/>
              <a:t> </a:t>
            </a:r>
            <a:r>
              <a:rPr lang="it-IT" dirty="0" err="1" smtClean="0"/>
              <a:t>Trockij</a:t>
            </a:r>
            <a:r>
              <a:rPr lang="it-IT" dirty="0" smtClean="0"/>
              <a:t>, che ha comandato l’Armata rossa durante la guerra civile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Suoi obiettivi sono: portare la rivoluzione in Europa e industrializzare il Paese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r>
              <a:rPr lang="it-IT" dirty="0" smtClean="0"/>
              <a:t>Un vasto gruppo di dirigenti vuole invece consolidare il comunismo in URSS: tra questi emerge la figura di Iosif Stalin, georgiano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192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Trotsky</a:t>
            </a:r>
            <a:r>
              <a:rPr lang="it-IT" dirty="0" smtClean="0"/>
              <a:t>                      Stalin</a:t>
            </a:r>
            <a:endParaRPr lang="it-IT" dirty="0"/>
          </a:p>
        </p:txBody>
      </p:sp>
      <p:pic>
        <p:nvPicPr>
          <p:cNvPr id="7" name="Segnaposto contenuto 6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28" r="-13228"/>
          <a:stretch>
            <a:fillRect/>
          </a:stretch>
        </p:blipFill>
        <p:spPr>
          <a:xfrm>
            <a:off x="457200" y="1729897"/>
            <a:ext cx="4038600" cy="4024010"/>
          </a:xfrm>
        </p:spPr>
      </p:pic>
      <p:pic>
        <p:nvPicPr>
          <p:cNvPr id="8" name="Segnaposto contenuto 7" descr="imgre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b="8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507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Stalin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Assume il controllo del partito, rafforza l’autoritarismo: gli esponenti della sinistra del partito sono espulsi</a:t>
            </a:r>
          </a:p>
          <a:p>
            <a:r>
              <a:rPr lang="it-IT" dirty="0" smtClean="0"/>
              <a:t>Cambio della politica economica, con due obiettivi: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Collettivizzare completamente le campagne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Industrializzare il paese </a:t>
            </a:r>
          </a:p>
          <a:p>
            <a:endParaRPr lang="it-IT" dirty="0"/>
          </a:p>
          <a:p>
            <a:endParaRPr lang="it-IT" dirty="0" smtClean="0"/>
          </a:p>
          <a:p>
            <a:pPr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14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modello economico nuovo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Gestione completamente centralizzata dell’economia</a:t>
            </a:r>
          </a:p>
          <a:p>
            <a:endParaRPr lang="it-IT" dirty="0"/>
          </a:p>
          <a:p>
            <a:r>
              <a:rPr lang="it-IT" dirty="0" smtClean="0"/>
              <a:t>Pianificazione dell’economia: “piani quinquennali”, che impongono ritmi frenetici di produzione in base agli obiettivi decisi dal centro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9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Industrializzazione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Tra il 1928 e il 1932 </a:t>
            </a:r>
            <a:r>
              <a:rPr lang="mr-IN" dirty="0" smtClean="0"/>
              <a:t>–</a:t>
            </a:r>
            <a:r>
              <a:rPr lang="it-IT" dirty="0" smtClean="0"/>
              <a:t> piena crisi economica in Occidente </a:t>
            </a:r>
            <a:r>
              <a:rPr lang="mr-IN" dirty="0" smtClean="0"/>
              <a:t>–</a:t>
            </a:r>
            <a:r>
              <a:rPr lang="it-IT" dirty="0" smtClean="0"/>
              <a:t> la produzione industriale in URSS raddoppia</a:t>
            </a:r>
          </a:p>
          <a:p>
            <a:r>
              <a:rPr lang="it-IT" dirty="0" smtClean="0"/>
              <a:t>Industria pesante: siderurgia, macchinari, elettricità </a:t>
            </a:r>
          </a:p>
          <a:p>
            <a:r>
              <a:rPr lang="it-IT" dirty="0" smtClean="0"/>
              <a:t>Gigantismo delle nuove fabbriche</a:t>
            </a:r>
          </a:p>
          <a:p>
            <a:r>
              <a:rPr lang="it-IT" dirty="0" smtClean="0"/>
              <a:t>Intere città e regioni industriali furono create ex novo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71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URSS terza potenza industriale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1939 l’URSS è già diventata la terza potenza industriale mondiale, dopo Stati Uniti e Germania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251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Collettivizzazione forzata delle campagne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Migrazioni interne e urbanizzazione, masse di contadini lasciano le </a:t>
            </a:r>
            <a:r>
              <a:rPr lang="it-IT" dirty="0" smtClean="0"/>
              <a:t>campagne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tessuto sociale del paese viene sconvolto dalla collettivizzazione forzata delle campagne, compiuta con la violenza: i kulaki sono le vittime principali di questa azione (30% deportati e imprigionati) </a:t>
            </a:r>
          </a:p>
        </p:txBody>
      </p:sp>
    </p:spTree>
    <p:extLst>
      <p:ext uri="{BB962C8B-B14F-4D97-AF65-F5344CB8AC3E}">
        <p14:creationId xmlns:p14="http://schemas.microsoft.com/office/powerpoint/2010/main" val="2426714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Drammatiche conseguenze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Gli effetti economici sono disastrosi: le nuove aziende agricole dello stato sono completamente inefficienti, i contadini riducono le semine e si vedono requisiti i prodotti</a:t>
            </a:r>
          </a:p>
          <a:p>
            <a:r>
              <a:rPr lang="it-IT" dirty="0" smtClean="0"/>
              <a:t>Carestia nei primi anni trenta: milioni di morti (stime, non abbiamo dati certi)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56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Uno stato onnipotente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costruzione di uno stato di polizia: la polizia politica reprime ogni minima opposizione </a:t>
            </a:r>
          </a:p>
          <a:p>
            <a:r>
              <a:rPr lang="it-IT" dirty="0" smtClean="0"/>
              <a:t>Lo stato sovietico viene definito da alcuni dirigenti comunisti “Leviatano”: un potere fuori controllo</a:t>
            </a:r>
          </a:p>
          <a:p>
            <a:r>
              <a:rPr lang="it-IT" dirty="0" smtClean="0"/>
              <a:t>Espulsioni nel partito comunista. Il partito è controllato completamente da Stalin. Chi reagisce viene accusato di essere “nemico del comunismo”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664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 la Rivoluzione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Russia sovietica uscì distrutta dalla prima guerra mondiale e dalla guerra civile tra “rossi” rivoluzionari e “bianchi” controrivoluzionari</a:t>
            </a:r>
          </a:p>
          <a:p>
            <a:endParaRPr lang="it-IT" dirty="0"/>
          </a:p>
          <a:p>
            <a:r>
              <a:rPr lang="it-IT" dirty="0" smtClean="0"/>
              <a:t>Drammatica situazione economica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4261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fase del “terrore” (anni trenta)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massimi dirigenti del partito furono processati e condannati a morte</a:t>
            </a:r>
          </a:p>
          <a:p>
            <a:endParaRPr lang="it-IT" dirty="0" smtClean="0"/>
          </a:p>
          <a:p>
            <a:r>
              <a:rPr lang="it-IT" dirty="0" smtClean="0"/>
              <a:t>Tutta la vecchia guardia del partito bolscevico fu uccisa, così come i vertici dell’Armata rossa, metà degli ufficiali, praticamente tutte le élite delle repubbliche non russe, scienziati e intellettuali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375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L’eliminazione dei dirigenti del partito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rcRect l="-14892" r="-14892"/>
          <a:stretch>
            <a:fillRect/>
          </a:stretch>
        </p:blipFill>
        <p:spPr>
          <a:xfrm>
            <a:off x="205405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60001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Casa di </a:t>
            </a:r>
            <a:r>
              <a:rPr lang="it-IT" dirty="0" err="1" smtClean="0"/>
              <a:t>Trotsky</a:t>
            </a:r>
            <a:r>
              <a:rPr lang="it-IT" dirty="0" smtClean="0"/>
              <a:t> (Città del Messico)</a:t>
            </a:r>
            <a:endParaRPr lang="it-IT" dirty="0"/>
          </a:p>
        </p:txBody>
      </p:sp>
      <p:pic>
        <p:nvPicPr>
          <p:cNvPr id="4" name="Segnaposto contenuto 3" descr="266503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5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5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Gulag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48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Campi di prigionia e lavoro forzato, in cui furono deportate milioni di persone arrestate per motivi politici </a:t>
            </a:r>
          </a:p>
          <a:p>
            <a:endParaRPr lang="it-IT" dirty="0" smtClean="0"/>
          </a:p>
          <a:p>
            <a:r>
              <a:rPr lang="it-IT" dirty="0" smtClean="0"/>
              <a:t>I campi si trovavano in zone isolate e remote, per esempio nelle regioni della Siberia</a:t>
            </a:r>
          </a:p>
          <a:p>
            <a:endParaRPr lang="it-IT" dirty="0"/>
          </a:p>
          <a:p>
            <a:r>
              <a:rPr lang="it-IT" dirty="0" smtClean="0"/>
              <a:t>Stime di quasi tre milioni di morti per le condizioni estreme, freddo, fame, detenuti sottoalimentati costretti a lavori pesanti (nelle miniere, nella costruzione di strade e infrastrutture)</a:t>
            </a:r>
          </a:p>
        </p:txBody>
      </p:sp>
    </p:spTree>
    <p:extLst>
      <p:ext uri="{BB962C8B-B14F-4D97-AF65-F5344CB8AC3E}">
        <p14:creationId xmlns:p14="http://schemas.microsoft.com/office/powerpoint/2010/main" val="308210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Lavori forzati nei Gulag</a:t>
            </a:r>
            <a:endParaRPr lang="it-IT" dirty="0"/>
          </a:p>
        </p:txBody>
      </p:sp>
      <p:pic>
        <p:nvPicPr>
          <p:cNvPr id="4" name="Segnaposto contenuto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4" b="139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55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Propaganda e culto della personalità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2" y="1600201"/>
            <a:ext cx="3454400" cy="3114858"/>
          </a:xfrm>
          <a:prstGeom prst="rect">
            <a:avLst/>
          </a:prstGeom>
        </p:spPr>
      </p:pic>
      <p:pic>
        <p:nvPicPr>
          <p:cNvPr id="5" name="Immagin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96" y="1600200"/>
            <a:ext cx="3505200" cy="31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56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estera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Normalizzazione delle relazioni internazionali negli anni venti</a:t>
            </a:r>
          </a:p>
          <a:p>
            <a:endParaRPr lang="it-IT" dirty="0" smtClean="0"/>
          </a:p>
          <a:p>
            <a:r>
              <a:rPr lang="it-IT" dirty="0" smtClean="0"/>
              <a:t>L’Urss si propone come guida dell’ “Internazionale comunista”, l’organizzazione internazionale che dal 1919 al 1943 riunì i partiti comunisti, con lo scopo di diffondere la rivoluzione a livello mondiale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2879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Urss e partiti comunisti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3026"/>
            <a:ext cx="8229600" cy="5258631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Anni 20. I partiti socialdemocratici dei paesi occidentali sono considerati nemici della rivoluzione e della classe operaia, perché agendo dentro i parlamenti frenano lo sviluppo rivoluzionario</a:t>
            </a:r>
          </a:p>
          <a:p>
            <a:endParaRPr lang="it-IT" dirty="0" smtClean="0"/>
          </a:p>
          <a:p>
            <a:r>
              <a:rPr lang="it-IT" dirty="0" smtClean="0"/>
              <a:t>Anni 30. di fronte all’aggressività della Germania di Hitler e del Giappone, Stalin cambia </a:t>
            </a:r>
            <a:r>
              <a:rPr lang="it-IT" dirty="0" smtClean="0"/>
              <a:t>e </a:t>
            </a:r>
            <a:r>
              <a:rPr lang="it-IT" dirty="0" smtClean="0"/>
              <a:t>propone alleanze antifasciste nei paesi occidentali: nascono i “Fronti popolari” (coalizioni tra comunisti e socialisti)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562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Nuovo cambio di rotta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1939: </a:t>
            </a:r>
            <a:r>
              <a:rPr lang="it-IT" dirty="0" smtClean="0"/>
              <a:t>patto Molotov-</a:t>
            </a:r>
            <a:r>
              <a:rPr lang="it-IT" dirty="0" err="1" smtClean="0"/>
              <a:t>Ribbentrop</a:t>
            </a:r>
            <a:r>
              <a:rPr lang="it-IT" dirty="0" smtClean="0"/>
              <a:t> di non aggressione tra l’URSS la </a:t>
            </a:r>
            <a:r>
              <a:rPr lang="it-IT" dirty="0"/>
              <a:t>Germania di Hitler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Spartizione della </a:t>
            </a:r>
            <a:r>
              <a:rPr lang="it-IT" dirty="0" smtClean="0"/>
              <a:t>Polonia</a:t>
            </a:r>
          </a:p>
          <a:p>
            <a:endParaRPr lang="it-IT" dirty="0"/>
          </a:p>
          <a:p>
            <a:r>
              <a:rPr lang="it-IT" dirty="0" smtClean="0"/>
              <a:t>Nel 1941, la Germania invade comunque l’URSS </a:t>
            </a:r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713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Interpretazioni dello “stalinismo”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23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Dopo la morte di Stalin (1953) i dirigenti comunisti denunciarono i suoi crimini, per distinguere il comunismo dallo stalinismo </a:t>
            </a:r>
          </a:p>
          <a:p>
            <a:endParaRPr lang="it-IT" dirty="0"/>
          </a:p>
          <a:p>
            <a:r>
              <a:rPr lang="it-IT" dirty="0" smtClean="0"/>
              <a:t>Fuori dall’URSS, il regime fu studiato alla luce degli studi sul </a:t>
            </a:r>
            <a:r>
              <a:rPr lang="it-IT" dirty="0" smtClean="0"/>
              <a:t>totalitarismo, come dittatura fondata su terrore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Altri studiosi hanno sottolineato che lo stalinismo fu un regime personalistico, frutto dell’azione di un solo </a:t>
            </a:r>
            <a:r>
              <a:rPr lang="it-IT" dirty="0" smtClean="0"/>
              <a:t>uomo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857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“Nuova politica economica”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487"/>
          </a:xfrm>
        </p:spPr>
        <p:txBody>
          <a:bodyPr>
            <a:normAutofit/>
          </a:bodyPr>
          <a:lstStyle/>
          <a:p>
            <a:r>
              <a:rPr lang="it-IT" dirty="0" smtClean="0"/>
              <a:t>Lenin adotta una nuova politica economica “NEP”, per evitare rivolte dei contadini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Fine delle requisizioni di generi alimentari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Reintroduzione del mercato (scambi in moneta): i contadini sono autorizzati a vendere i loro prodotti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r>
              <a:rPr lang="it-IT" dirty="0" smtClean="0"/>
              <a:t>La nuova politica non evita una gravissima carestia nel 1920-1921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348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Totalitarismo e terrore di massa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stalinismo venne assimilato al nazismo, per il rapporto tra le masse e il capo assoluto e per i livelli raggiunti dalla repressione </a:t>
            </a:r>
          </a:p>
          <a:p>
            <a:endParaRPr lang="it-IT" dirty="0"/>
          </a:p>
          <a:p>
            <a:r>
              <a:rPr lang="it-IT" dirty="0" smtClean="0"/>
              <a:t>Terrore di </a:t>
            </a:r>
            <a:r>
              <a:rPr lang="it-IT" dirty="0" smtClean="0"/>
              <a:t>massa</a:t>
            </a:r>
            <a:r>
              <a:rPr lang="it-IT" smtClean="0"/>
              <a:t>: nel biennio 1937</a:t>
            </a:r>
            <a:r>
              <a:rPr lang="it-IT" dirty="0" smtClean="0"/>
              <a:t>-38, </a:t>
            </a:r>
            <a:r>
              <a:rPr lang="it-IT" dirty="0" smtClean="0"/>
              <a:t>700.000 condanne a morte eseguite; </a:t>
            </a:r>
            <a:r>
              <a:rPr lang="it-IT" dirty="0" smtClean="0"/>
              <a:t>milioni </a:t>
            </a:r>
            <a:r>
              <a:rPr lang="it-IT" dirty="0" smtClean="0"/>
              <a:t>di persone furono </a:t>
            </a:r>
            <a:r>
              <a:rPr lang="it-IT" dirty="0" smtClean="0"/>
              <a:t>condannate e deportate </a:t>
            </a:r>
            <a:r>
              <a:rPr lang="it-IT" dirty="0" smtClean="0"/>
              <a:t>nei </a:t>
            </a:r>
            <a:r>
              <a:rPr lang="it-IT" dirty="0" smtClean="0"/>
              <a:t>GULAG, dove la mortalità era altissima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128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funziona la NEP?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È un’economia mista: stato + mercato</a:t>
            </a:r>
          </a:p>
          <a:p>
            <a:r>
              <a:rPr lang="it-IT" dirty="0" smtClean="0"/>
              <a:t>Lo stato ha il monopolio del commercio estero ma all’interno del paese funziona il commercio privato</a:t>
            </a:r>
          </a:p>
          <a:p>
            <a:r>
              <a:rPr lang="it-IT" dirty="0" smtClean="0"/>
              <a:t>Le banche, i trasporti e le grandi industrie sono controllate dallo stato </a:t>
            </a:r>
          </a:p>
          <a:p>
            <a:r>
              <a:rPr lang="it-IT" dirty="0" smtClean="0"/>
              <a:t>Le piccole imprese, le cooperative, il piccolo commercio sono incoraggiati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303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Crescita demografica</a:t>
            </a:r>
          </a:p>
          <a:p>
            <a:r>
              <a:rPr lang="it-IT" dirty="0" smtClean="0"/>
              <a:t>Emerge uno strato di piccoli imprenditori, soprattutto nelle campagne: i kulaki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 kulaki erano non tanto ma un po’ più ricchi della massa dei contadini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 kulaki saranno accusati dal successore di Lenin, Stalin di essere “nemici del comunismo”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517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paese arretrato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Alla morte di Lenin (1924) l’Unione sovietica è un paese ancora agricolo (i contadini sono l’86% della popolazione) </a:t>
            </a:r>
          </a:p>
          <a:p>
            <a:r>
              <a:rPr lang="it-IT" dirty="0" smtClean="0"/>
              <a:t>L’agricoltura è arretrata, quasi arcaica: non c’è quasi commercializzazione dei prodotti </a:t>
            </a:r>
          </a:p>
          <a:p>
            <a:r>
              <a:rPr lang="it-IT" dirty="0" smtClean="0"/>
              <a:t>I contadini sono in generale poverissimi, l’analfabetismo riguarda la quasi totalità della popolazione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27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Organizzazione dello Stato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1922 si costituisce l’Unione delle Repubbliche socialiste sovietiche (URSS)</a:t>
            </a:r>
          </a:p>
          <a:p>
            <a:r>
              <a:rPr lang="it-IT" dirty="0" smtClean="0"/>
              <a:t>Aderiscono: Russia, Bielorussia, Ucraina e le regioni caucasiche e asiatiche dell’ex impero zarista</a:t>
            </a:r>
          </a:p>
          <a:p>
            <a:r>
              <a:rPr lang="it-IT" dirty="0" smtClean="0"/>
              <a:t>L’URSS è uno stato federale ma fortemente centralizzato: le repubbliche hanno poca autonomia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273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URSS, 22.000.000 di km quadrati</a:t>
            </a:r>
            <a:endParaRPr lang="it-IT" dirty="0"/>
          </a:p>
        </p:txBody>
      </p:sp>
      <p:pic>
        <p:nvPicPr>
          <p:cNvPr id="5" name="Segnaposto contenuto 4" descr="ru_urss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6" b="9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495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mosaico di nazionalità</a:t>
            </a:r>
            <a:endParaRPr lang="it-IT" dirty="0"/>
          </a:p>
        </p:txBody>
      </p:sp>
      <p:pic>
        <p:nvPicPr>
          <p:cNvPr id="4" name="Segnaposto contenuto 3" descr="ru_urss_naz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70" r="-16270"/>
          <a:stretch>
            <a:fillRect/>
          </a:stretch>
        </p:blipFill>
        <p:spPr>
          <a:xfrm>
            <a:off x="457200" y="1417638"/>
            <a:ext cx="8229600" cy="4438650"/>
          </a:xfrm>
        </p:spPr>
      </p:pic>
    </p:spTree>
    <p:extLst>
      <p:ext uri="{BB962C8B-B14F-4D97-AF65-F5344CB8AC3E}">
        <p14:creationId xmlns:p14="http://schemas.microsoft.com/office/powerpoint/2010/main" val="1000999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1109</Words>
  <Application>Microsoft Macintosh PowerPoint</Application>
  <PresentationFormat>Presentazione su schermo (4:3)</PresentationFormat>
  <Paragraphs>108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LO STALINISMO IN UNIONE SOVIETICA</vt:lpstr>
      <vt:lpstr>Dopo la Rivoluzione </vt:lpstr>
      <vt:lpstr>La “Nuova politica economica” </vt:lpstr>
      <vt:lpstr>Come funziona la NEP? </vt:lpstr>
      <vt:lpstr>Risultati </vt:lpstr>
      <vt:lpstr>Un paese arretrato</vt:lpstr>
      <vt:lpstr>Organizzazione dello Stato</vt:lpstr>
      <vt:lpstr>URSS, 22.000.000 di km quadrati</vt:lpstr>
      <vt:lpstr>Un mosaico di nazionalità</vt:lpstr>
      <vt:lpstr>Il partito comunista alla morte di Lenin</vt:lpstr>
      <vt:lpstr>Lotte interne al partito comunista</vt:lpstr>
      <vt:lpstr>Trotsky                      Stalin</vt:lpstr>
      <vt:lpstr>Stalin </vt:lpstr>
      <vt:lpstr>Un modello economico nuovo</vt:lpstr>
      <vt:lpstr>Industrializzazione </vt:lpstr>
      <vt:lpstr>URSS terza potenza industriale</vt:lpstr>
      <vt:lpstr>Collettivizzazione forzata delle campagne </vt:lpstr>
      <vt:lpstr>Drammatiche conseguenze</vt:lpstr>
      <vt:lpstr>Uno stato onnipotente</vt:lpstr>
      <vt:lpstr>La fase del “terrore” (anni trenta)</vt:lpstr>
      <vt:lpstr>L’eliminazione dei dirigenti del partito</vt:lpstr>
      <vt:lpstr>Casa di Trotsky (Città del Messico)</vt:lpstr>
      <vt:lpstr>Gulag </vt:lpstr>
      <vt:lpstr>Lavori forzati nei Gulag</vt:lpstr>
      <vt:lpstr>Propaganda e culto della personalità</vt:lpstr>
      <vt:lpstr>Politica estera</vt:lpstr>
      <vt:lpstr>Urss e partiti comunisti</vt:lpstr>
      <vt:lpstr>Nuovo cambio di rotta </vt:lpstr>
      <vt:lpstr>Interpretazioni dello “stalinismo”</vt:lpstr>
      <vt:lpstr>Totalitarismo e terrore di massa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STALINISMO IN UNIONE SOVIETICA</dc:title>
  <dc:creator>Federica Bertagna</dc:creator>
  <cp:lastModifiedBy>Federica Bertagna</cp:lastModifiedBy>
  <cp:revision>9</cp:revision>
  <dcterms:created xsi:type="dcterms:W3CDTF">2017-05-23T08:08:34Z</dcterms:created>
  <dcterms:modified xsi:type="dcterms:W3CDTF">2018-04-09T12:51:01Z</dcterms:modified>
</cp:coreProperties>
</file>