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0"/>
  </p:notesMasterIdLst>
  <p:sldIdLst>
    <p:sldId id="284" r:id="rId2"/>
    <p:sldId id="285" r:id="rId3"/>
    <p:sldId id="286" r:id="rId4"/>
    <p:sldId id="289" r:id="rId5"/>
    <p:sldId id="364" r:id="rId6"/>
    <p:sldId id="287" r:id="rId7"/>
    <p:sldId id="367" r:id="rId8"/>
    <p:sldId id="368" r:id="rId9"/>
    <p:sldId id="369" r:id="rId10"/>
    <p:sldId id="288" r:id="rId11"/>
    <p:sldId id="290" r:id="rId12"/>
    <p:sldId id="291" r:id="rId13"/>
    <p:sldId id="292" r:id="rId14"/>
    <p:sldId id="293" r:id="rId15"/>
    <p:sldId id="296" r:id="rId16"/>
    <p:sldId id="294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65" r:id="rId31"/>
    <p:sldId id="310" r:id="rId32"/>
    <p:sldId id="311" r:id="rId33"/>
    <p:sldId id="370" r:id="rId34"/>
    <p:sldId id="312" r:id="rId35"/>
    <p:sldId id="356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6" r:id="rId46"/>
    <p:sldId id="371" r:id="rId47"/>
    <p:sldId id="373" r:id="rId48"/>
    <p:sldId id="372" r:id="rId49"/>
    <p:sldId id="366" r:id="rId50"/>
    <p:sldId id="327" r:id="rId51"/>
    <p:sldId id="328" r:id="rId52"/>
    <p:sldId id="329" r:id="rId53"/>
    <p:sldId id="330" r:id="rId54"/>
    <p:sldId id="322" r:id="rId55"/>
    <p:sldId id="323" r:id="rId56"/>
    <p:sldId id="324" r:id="rId57"/>
    <p:sldId id="325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4" r:id="rId70"/>
    <p:sldId id="342" r:id="rId71"/>
    <p:sldId id="343" r:id="rId72"/>
    <p:sldId id="346" r:id="rId73"/>
    <p:sldId id="347" r:id="rId74"/>
    <p:sldId id="348" r:id="rId75"/>
    <p:sldId id="349" r:id="rId76"/>
    <p:sldId id="350" r:id="rId77"/>
    <p:sldId id="351" r:id="rId78"/>
    <p:sldId id="357" r:id="rId79"/>
    <p:sldId id="360" r:id="rId80"/>
    <p:sldId id="352" r:id="rId81"/>
    <p:sldId id="358" r:id="rId82"/>
    <p:sldId id="359" r:id="rId83"/>
    <p:sldId id="353" r:id="rId84"/>
    <p:sldId id="354" r:id="rId85"/>
    <p:sldId id="355" r:id="rId86"/>
    <p:sldId id="361" r:id="rId87"/>
    <p:sldId id="362" r:id="rId88"/>
    <p:sldId id="363" r:id="rId8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5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6BBA8-683D-3C4A-AC76-8A302C593E31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0B55-E40F-E748-B775-02B4BD549AB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9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28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44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0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99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78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31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1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59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86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62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15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2F04-3011-2240-8BD5-7916ACDA6198}" type="datetimeFigureOut">
              <a:rPr lang="it-IT" smtClean="0"/>
              <a:t>16/04/18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17619-AFF1-A846-8054-16B37B8F3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Italia fascista e Germania nazista verso la guerra  </a:t>
            </a:r>
            <a:br>
              <a:rPr lang="it-IT" dirty="0"/>
            </a:b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06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dirty="0" smtClean="0"/>
              <a:t>’Italia verso la guerra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8554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1937: l’Italia firma con la Germania e il Giappone un patto antisovietico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1937: l’Italia esce dalla Società delle nazioni</a:t>
            </a:r>
          </a:p>
          <a:p>
            <a:endParaRPr lang="it-IT" dirty="0"/>
          </a:p>
          <a:p>
            <a:r>
              <a:rPr lang="it-IT" dirty="0" smtClean="0"/>
              <a:t>1938: Conferenza di Monaco: Italia, Francia e Inghilterra consentono a Hitler di annettere Boemia e Moravia</a:t>
            </a:r>
          </a:p>
          <a:p>
            <a:endParaRPr lang="it-IT" dirty="0"/>
          </a:p>
          <a:p>
            <a:r>
              <a:rPr lang="it-IT" dirty="0" smtClean="0"/>
              <a:t>1939: l’Italia occupa l’Albania</a:t>
            </a:r>
          </a:p>
          <a:p>
            <a:endParaRPr lang="it-IT" dirty="0" smtClean="0"/>
          </a:p>
          <a:p>
            <a:r>
              <a:rPr lang="it-IT" dirty="0" smtClean="0"/>
              <a:t>1939: l’Italia firma il “Patto d’acciaio” con la Germania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92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fase della “non belligeranza”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Quando scoppia la seconda guerra mondiale nel 1939 l’Italia dichiara la “non belligeranza”, ritenendo di essere militarmente impreparata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037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Germania nazista verso la guerra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spirito di rivalsa dopo la sconfitta nella prima guerra mondiale e l’umiliazione di Versailles </a:t>
            </a:r>
          </a:p>
          <a:p>
            <a:endParaRPr lang="it-IT" dirty="0" smtClean="0"/>
          </a:p>
          <a:p>
            <a:r>
              <a:rPr lang="it-IT" dirty="0" smtClean="0"/>
              <a:t>1933: la Germania esce dalla Società delle nazioni</a:t>
            </a:r>
          </a:p>
        </p:txBody>
      </p:sp>
    </p:spTree>
    <p:extLst>
      <p:ext uri="{BB962C8B-B14F-4D97-AF65-F5344CB8AC3E}">
        <p14:creationId xmlns:p14="http://schemas.microsoft.com/office/powerpoint/2010/main" val="15306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estera aggressiva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1934: un primo tentativo di </a:t>
            </a:r>
            <a:r>
              <a:rPr lang="it-IT" dirty="0" smtClean="0"/>
              <a:t>annettere l’Austria fallisce (reazione di Mussolini)</a:t>
            </a:r>
          </a:p>
          <a:p>
            <a:endParaRPr lang="it-IT" dirty="0"/>
          </a:p>
          <a:p>
            <a:r>
              <a:rPr lang="it-IT" dirty="0" smtClean="0"/>
              <a:t>1935: con un plebiscito la regione della Saar torna alla Germania</a:t>
            </a:r>
          </a:p>
          <a:p>
            <a:endParaRPr lang="it-IT" dirty="0"/>
          </a:p>
          <a:p>
            <a:r>
              <a:rPr lang="it-IT" dirty="0" smtClean="0"/>
              <a:t>Inizia una accelerata politica di riarmo: le forze della </a:t>
            </a:r>
            <a:r>
              <a:rPr lang="it-IT" dirty="0" err="1" smtClean="0"/>
              <a:t>Wehrmacht</a:t>
            </a:r>
            <a:r>
              <a:rPr lang="it-IT" dirty="0" smtClean="0"/>
              <a:t> (esercito tedesco) superano di cinque volte i limiti fissati a Versailles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046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Espansione a Est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1687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Novembre 1937: Hitler dichiara che la guerra sarebbe iniziata entro il 1938 e indica gli obiettivi: Austria e Cecoslovacchia </a:t>
            </a:r>
            <a:endParaRPr lang="it-IT" dirty="0"/>
          </a:p>
          <a:p>
            <a:r>
              <a:rPr lang="it-IT" dirty="0" smtClean="0"/>
              <a:t>La strategia: “guerra lampo”, campagne militari rapide </a:t>
            </a:r>
          </a:p>
          <a:p>
            <a:r>
              <a:rPr lang="it-IT" dirty="0" smtClean="0"/>
              <a:t>1938: Hitler annette Austria e </a:t>
            </a:r>
            <a:r>
              <a:rPr lang="it-IT" dirty="0" err="1" smtClean="0"/>
              <a:t>Sudeti</a:t>
            </a:r>
            <a:r>
              <a:rPr lang="it-IT" dirty="0" smtClean="0"/>
              <a:t>  </a:t>
            </a:r>
            <a:endParaRPr lang="it-IT" dirty="0"/>
          </a:p>
          <a:p>
            <a:r>
              <a:rPr lang="it-IT" dirty="0" smtClean="0"/>
              <a:t>1939: annette Boemia e Moravia</a:t>
            </a:r>
          </a:p>
          <a:p>
            <a:r>
              <a:rPr lang="it-IT" dirty="0" smtClean="0"/>
              <a:t>1939: patto </a:t>
            </a:r>
            <a:r>
              <a:rPr lang="it-IT" dirty="0" err="1" smtClean="0"/>
              <a:t>Ribbentrop</a:t>
            </a:r>
            <a:r>
              <a:rPr lang="it-IT" dirty="0" smtClean="0"/>
              <a:t>-Molotov con l’URSS</a:t>
            </a:r>
          </a:p>
          <a:p>
            <a:r>
              <a:rPr lang="it-IT" dirty="0" smtClean="0"/>
              <a:t>1 settembre 1939: invade la Polonia, inizia la seconda guerra mondiale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325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3731" r="-3731"/>
          <a:stretch>
            <a:fillRect/>
          </a:stretch>
        </p:blipFill>
        <p:spPr>
          <a:xfrm>
            <a:off x="331257" y="676529"/>
            <a:ext cx="8229600" cy="5033442"/>
          </a:xfrm>
        </p:spPr>
      </p:pic>
    </p:spTree>
    <p:extLst>
      <p:ext uri="{BB962C8B-B14F-4D97-AF65-F5344CB8AC3E}">
        <p14:creationId xmlns:p14="http://schemas.microsoft.com/office/powerpoint/2010/main" val="361173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origini della seconda guerra mondiale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La seconda guerra mondiale, a differenza della prima, fu una guerra annunciata, prevista da molti, per diversi motivi: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Riarmo tedesco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Aggressione giapponese alla Manciuria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Aggressione italiana all’Etiopia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Internazionalizzazione della guerra civile spagnola 1936-1939, con interventi di Italia</a:t>
            </a:r>
            <a:r>
              <a:rPr lang="it-IT" dirty="0"/>
              <a:t> </a:t>
            </a:r>
            <a:r>
              <a:rPr lang="it-IT" dirty="0" smtClean="0"/>
              <a:t>e  Germania (con Franco), URSS (con la Repubblica)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9623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Contesto europeo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058"/>
          </a:xfrm>
        </p:spPr>
        <p:txBody>
          <a:bodyPr/>
          <a:lstStyle/>
          <a:p>
            <a:r>
              <a:rPr lang="it-IT" dirty="0" smtClean="0"/>
              <a:t>La prima guerra mondiale ha mostrato che le potenze europee non sono in grado di risolvere pacificamente i propri conflitti</a:t>
            </a:r>
            <a:endParaRPr lang="it-IT" dirty="0"/>
          </a:p>
          <a:p>
            <a:r>
              <a:rPr lang="it-IT" dirty="0" smtClean="0"/>
              <a:t>Usa e Urss rinunciano a svolgere il ruolo di arbitri: isolazionismo degli Usa, “socialismo in un solo </a:t>
            </a:r>
            <a:r>
              <a:rPr lang="it-IT" dirty="0"/>
              <a:t>P</a:t>
            </a:r>
            <a:r>
              <a:rPr lang="it-IT" dirty="0" smtClean="0"/>
              <a:t>aese” di Stalin</a:t>
            </a:r>
          </a:p>
          <a:p>
            <a:r>
              <a:rPr lang="it-IT" dirty="0" smtClean="0"/>
              <a:t>I trattati di Versailles hanno lasciato irrisolte molte questioni: ad esempio la Francia reclama danni di guerra, l’Italia territori </a:t>
            </a:r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5597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Interpretazioni delle origini della  guerra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Alla fine della seconda guerra mondiale, a Hitler e ai capi nazisti viene attribuita al completo la responsabilità della guerra: </a:t>
            </a:r>
            <a:r>
              <a:rPr lang="it-IT" u="sng" dirty="0" smtClean="0"/>
              <a:t>interpretazione ideologica </a:t>
            </a:r>
          </a:p>
          <a:p>
            <a:endParaRPr lang="it-IT" dirty="0"/>
          </a:p>
          <a:p>
            <a:r>
              <a:rPr lang="it-IT" dirty="0" smtClean="0"/>
              <a:t>Una diversa interpretazione spiega la guerra in termini di </a:t>
            </a:r>
            <a:r>
              <a:rPr lang="it-IT" u="sng" dirty="0" smtClean="0"/>
              <a:t>politica di potenza </a:t>
            </a:r>
            <a:r>
              <a:rPr lang="it-IT" dirty="0" smtClean="0"/>
              <a:t>ed errori nella costruzione di un equilibrio internazionale attorno  alla Germania dopo la prima guerra mondiale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1344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Crisi del 1929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 un lato ha mostrato le connessioni tra le economie mondiali</a:t>
            </a:r>
          </a:p>
          <a:p>
            <a:endParaRPr lang="it-IT" dirty="0"/>
          </a:p>
          <a:p>
            <a:r>
              <a:rPr lang="it-IT" dirty="0"/>
              <a:t>d</a:t>
            </a:r>
            <a:r>
              <a:rPr lang="it-IT" dirty="0" smtClean="0"/>
              <a:t>all’altro, ha mostrato l’incapacità di politiche comuni: ogni paese ha cercato soluzioni per conto suo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59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649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Mito della “vittoria mutilata” e politica estera aggressiva: </a:t>
            </a:r>
            <a:r>
              <a:rPr lang="it-IT" dirty="0"/>
              <a:t>area balcanico-danubiana (Corfù, 1923</a:t>
            </a:r>
            <a:r>
              <a:rPr lang="it-IT" dirty="0" smtClean="0"/>
              <a:t>) e Africa del Nord (Libia, 1930) </a:t>
            </a:r>
          </a:p>
          <a:p>
            <a:endParaRPr lang="it-IT" dirty="0" smtClean="0"/>
          </a:p>
          <a:p>
            <a:r>
              <a:rPr lang="it-IT" dirty="0" smtClean="0"/>
              <a:t>Tensioni con la Germania nazista nel 1934 per l’Austria: Mussolini invia le truppe al Brennero</a:t>
            </a:r>
          </a:p>
          <a:p>
            <a:r>
              <a:rPr lang="it-IT" dirty="0" smtClean="0"/>
              <a:t>1935: conferenza delle nazioni vincitrici (Francia, Inghilterra, Italia) che riafferma la volontà di respingere le violazioni dei trattati del 1919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564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debolezza della Società delle nazioni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Aggressione giapponese in Manciuria</a:t>
            </a:r>
          </a:p>
          <a:p>
            <a:endParaRPr lang="it-IT" dirty="0"/>
          </a:p>
          <a:p>
            <a:r>
              <a:rPr lang="it-IT" dirty="0" smtClean="0"/>
              <a:t>Aggressione italiana all’Etiopia, Paese membro della Società delle nazioni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Le sanzioni imposte all’Italia sono sfruttate da Mussolini per rappresentare l’Italia come paese perseguitato e rafforzare il consenso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9921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Errori dei vincitori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vincitori della prima guerra mondiale (Francia e Inghilterra) non intervengono quando Hitler comincia a violare gli accordi di pace e fanno concessioni alla Germania</a:t>
            </a:r>
          </a:p>
          <a:p>
            <a:endParaRPr lang="it-IT" dirty="0"/>
          </a:p>
          <a:p>
            <a:r>
              <a:rPr lang="it-IT" dirty="0" smtClean="0"/>
              <a:t>Molti paesi cercano accordi con la Germania: tra questi l’URSS di Stalin, ma anche Francia e Inghilterra (Conferenza di Monaco, 1938)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392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politica di “appeasement” della Francia e dell’Inghilterra si spiega in diversi modi: </a:t>
            </a:r>
          </a:p>
          <a:p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 smtClean="0"/>
              <a:t>Le opinioni pubbliche sono contrarie alla guerra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Impreparazione militare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9746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Dalla Conferenza di Monaco alla guerra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 Monaco viene concessa alla Germania la regione dei </a:t>
            </a:r>
            <a:r>
              <a:rPr lang="it-IT" dirty="0" err="1" smtClean="0"/>
              <a:t>Sudeti</a:t>
            </a:r>
            <a:r>
              <a:rPr lang="it-IT" dirty="0" smtClean="0"/>
              <a:t> (popolazione di lingua tedesca)</a:t>
            </a:r>
          </a:p>
          <a:p>
            <a:endParaRPr lang="it-IT" dirty="0"/>
          </a:p>
          <a:p>
            <a:r>
              <a:rPr lang="it-IT" dirty="0" smtClean="0"/>
              <a:t>Nei mesi successivi, la Germania annette anche il resto della Cecoslovacchia e avanza nuove richieste: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Danzica e il “corridoio” creato alla fine della prima guerra mondiale per dare uno sbocco sul mare alla Polonia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5760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“corridoio di Danzica”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Polonia-confini-19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8" y="1241760"/>
            <a:ext cx="6896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5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Alleanze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699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Le potenze europee dichiarano che, in caso di attacco alla Polonia, sarebbe stata guerra </a:t>
            </a:r>
          </a:p>
          <a:p>
            <a:endParaRPr lang="it-IT" dirty="0"/>
          </a:p>
          <a:p>
            <a:r>
              <a:rPr lang="it-IT" dirty="0" smtClean="0"/>
              <a:t>Francia e Inghilterra cercano alleati contro Hitler senza successo: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Gli Usa non si muovono, l’opinione pubblica è contraria alla guerra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Il Giappone è interessato alla supremazia nel Pacifico e si allea con Hitler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Stalin teme la Germania e si allea con Hitler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2319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L’alleanza Hitler-Stalin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Hitler si allea con Stalin per evitare di essere accerchiato da un’eventuale alleanza dell’URSS con la Francia</a:t>
            </a:r>
          </a:p>
          <a:p>
            <a:r>
              <a:rPr lang="it-IT" dirty="0" smtClean="0"/>
              <a:t>Stalin accantona il patto antifascista e punta all’espansione territoriale (Polonia) </a:t>
            </a:r>
          </a:p>
          <a:p>
            <a:r>
              <a:rPr lang="it-IT" dirty="0" smtClean="0"/>
              <a:t>Sia Urss che Germania vogliono guadagnare tempo </a:t>
            </a:r>
          </a:p>
          <a:p>
            <a:r>
              <a:rPr lang="it-IT" dirty="0" smtClean="0"/>
              <a:t>Conseguenze del patto Hitler-Stalin in Europa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5371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Aggressione della Germania di Hitler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differenza della prima guerra mondiale, in cui la Germania non è l’unica responsabile, la seconda guerra mondiale scoppia come sbocco inevitabile della politica di aggressione della Germania di Hitler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5959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Una concezione “vecchia” del mondo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decisione di Hitler è basata su una concezione ottocentesca della politica di potenza: una visione </a:t>
            </a:r>
            <a:r>
              <a:rPr lang="it-IT" dirty="0" smtClean="0"/>
              <a:t>eurocentrica</a:t>
            </a:r>
          </a:p>
          <a:p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/>
              <a:t>Hitler pensa che dominando l’Europa si domina il </a:t>
            </a:r>
            <a:r>
              <a:rPr lang="it-IT" dirty="0" smtClean="0"/>
              <a:t>mondo, sottovaluta soprattutto gli Stati Uniti, ormai prima potenza mondiale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8900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Caratteri della seconda guerra mondiale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229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Conquista dell’Etiopia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1935: Mussolini attacca l’Etiopia e la conquista (1936) con una campagna militare spietata (bombardamenti di villaggi, uso di gas asfissianti sui civili) </a:t>
            </a:r>
          </a:p>
          <a:p>
            <a:endParaRPr lang="it-IT" dirty="0"/>
          </a:p>
          <a:p>
            <a:r>
              <a:rPr lang="it-IT" dirty="0" smtClean="0"/>
              <a:t>Reazione della Società delle Nazioni: sanzioni economiche all’Italia, che si avvicina alla Germania di Hitler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6688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Continuità tra prima e seconda guerra mondiale sul piano delle relazioni tra gli Stati: </a:t>
            </a:r>
            <a:r>
              <a:rPr lang="it-IT" dirty="0" smtClean="0"/>
              <a:t>gli studiosi parlano di una “</a:t>
            </a:r>
            <a:r>
              <a:rPr lang="it-IT" dirty="0"/>
              <a:t>guerra dei trent’anni”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1986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2. Guerra </a:t>
            </a:r>
            <a:r>
              <a:rPr lang="it-IT" dirty="0" smtClean="0"/>
              <a:t>ideologica, </a:t>
            </a:r>
            <a:r>
              <a:rPr lang="it-IT" dirty="0"/>
              <a:t>quindi “guerra totale”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Guerra che punta alla distruzione completa del nemico </a:t>
            </a:r>
          </a:p>
          <a:p>
            <a:r>
              <a:rPr lang="it-IT" dirty="0"/>
              <a:t>M</a:t>
            </a:r>
            <a:r>
              <a:rPr lang="it-IT" dirty="0" smtClean="0"/>
              <a:t>odernità </a:t>
            </a:r>
            <a:r>
              <a:rPr lang="it-IT" dirty="0"/>
              <a:t>tecnologica e livelli di barbarie mai visti in </a:t>
            </a:r>
            <a:r>
              <a:rPr lang="it-IT" dirty="0" smtClean="0"/>
              <a:t>passato</a:t>
            </a:r>
          </a:p>
          <a:p>
            <a:r>
              <a:rPr lang="it-IT" dirty="0" smtClean="0"/>
              <a:t>sterminio </a:t>
            </a:r>
            <a:r>
              <a:rPr lang="it-IT" dirty="0"/>
              <a:t>degli ebrei e degli zingari, distruzione completa di città, deportazioni di massa di </a:t>
            </a:r>
            <a:r>
              <a:rPr lang="it-IT" dirty="0" smtClean="0"/>
              <a:t>milioni di civili </a:t>
            </a:r>
          </a:p>
          <a:p>
            <a:r>
              <a:rPr lang="it-IT" dirty="0" smtClean="0"/>
              <a:t>50 milioni di morti, oltre la metà civili (&gt;escalation dei morti civili nelle guerre del 900)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6644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3. Guerra di movimento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Sul piano militare, la seconda guerra mondiale è completamente diversa dalla prima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5587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Hitler a Parigi, 23 giugno 1940</a:t>
            </a:r>
            <a:endParaRPr lang="it-IT" dirty="0"/>
          </a:p>
        </p:txBody>
      </p:sp>
      <p:pic>
        <p:nvPicPr>
          <p:cNvPr id="4" name="Segnaposto contenuto 3" descr="220px-Hitler,_Speer_y_Breker_en_París,_23_de_junio_de_19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52" r="-607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5372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guerra mondiale / II guerra mondiale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 Trincea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Carro armato </a:t>
            </a:r>
            <a:endParaRPr lang="it-IT" dirty="0"/>
          </a:p>
        </p:txBody>
      </p:sp>
      <p:pic>
        <p:nvPicPr>
          <p:cNvPr id="4" name="Immagin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5" y="2427413"/>
            <a:ext cx="3416300" cy="2387600"/>
          </a:xfrm>
          <a:prstGeom prst="rect">
            <a:avLst/>
          </a:prstGeom>
        </p:spPr>
      </p:pic>
      <p:pic>
        <p:nvPicPr>
          <p:cNvPr id="5" name="Immagin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61" y="2558559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22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L’inutile linea difensiva “Maginot”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rcRect l="-46194" r="-461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1232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4. Nuovi equilibri internazionali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Usa e Urss potenze mondiali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8039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5. </a:t>
            </a:r>
            <a:r>
              <a:rPr lang="it-IT" dirty="0"/>
              <a:t>G</a:t>
            </a:r>
            <a:r>
              <a:rPr lang="it-IT" dirty="0" smtClean="0"/>
              <a:t>uerriglia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Oltre ai giganteschi eserciti regolari, nella seconda guerra mondiale ci sono iniziative di mobilitazione armata dal basso, individuali e collettive, che arrivano a costituire veri e propri eserciti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002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Guerra ideologica e propaganda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Si combatte fino alla fine: la Germania non si arrese neppure quando era ormai certa di perdere la </a:t>
            </a:r>
            <a:r>
              <a:rPr lang="it-IT" dirty="0" smtClean="0"/>
              <a:t>guerra, gli Alleati </a:t>
            </a:r>
            <a:r>
              <a:rPr lang="it-IT" dirty="0"/>
              <a:t>stabiliscono il principio della “resa incondizionata” della </a:t>
            </a:r>
            <a:r>
              <a:rPr lang="it-IT" dirty="0" smtClean="0"/>
              <a:t>Germania</a:t>
            </a:r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/>
              <a:t>Ultima lettera di Hitler dal bunker di Berlino prima </a:t>
            </a:r>
            <a:r>
              <a:rPr lang="it-IT" dirty="0" smtClean="0"/>
              <a:t>del suicidio: invoca soluzione </a:t>
            </a:r>
            <a:r>
              <a:rPr lang="it-IT" dirty="0"/>
              <a:t>del problema </a:t>
            </a:r>
            <a:r>
              <a:rPr lang="it-IT" dirty="0" smtClean="0"/>
              <a:t>ebraico</a:t>
            </a:r>
          </a:p>
          <a:p>
            <a:r>
              <a:rPr lang="it-IT" dirty="0" smtClean="0"/>
              <a:t>Uso massiccio della propaganda, potenziata dai mezzi di comunicazione di massa, per sostenere il “fronte interno”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2208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7563" b="7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508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Campagna d’Etiopia (1935-36)</a:t>
            </a:r>
            <a:endParaRPr lang="it-IT" dirty="0"/>
          </a:p>
        </p:txBody>
      </p:sp>
      <p:pic>
        <p:nvPicPr>
          <p:cNvPr id="5" name="Segnaposto contenuto 4" descr="04etiopia_fig_vol1_026640_002-k3kE-U43120366021907SCC-590x445@Corriere-Web-Sezion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8" r="-179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058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1723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Germania</a:t>
            </a:r>
            <a:endParaRPr lang="it-IT" dirty="0"/>
          </a:p>
        </p:txBody>
      </p:sp>
      <p:pic>
        <p:nvPicPr>
          <p:cNvPr id="4" name="Segnaposto contenuto 3" descr="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3" r="-54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44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 Uniti</a:t>
            </a:r>
            <a:endParaRPr lang="it-IT" dirty="0"/>
          </a:p>
        </p:txBody>
      </p:sp>
      <p:pic>
        <p:nvPicPr>
          <p:cNvPr id="4" name="Segnaposto contenuto 3" descr="iigmpropaganda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19" r="-62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6581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 Uniti</a:t>
            </a:r>
            <a:endParaRPr lang="it-IT" dirty="0"/>
          </a:p>
        </p:txBody>
      </p:sp>
      <p:pic>
        <p:nvPicPr>
          <p:cNvPr id="4" name="Segnaposto contenuto 3" descr="alleati-696x5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15" r="-20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7764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URSS</a:t>
            </a:r>
            <a:endParaRPr lang="it-IT" dirty="0"/>
          </a:p>
        </p:txBody>
      </p:sp>
      <p:pic>
        <p:nvPicPr>
          <p:cNvPr id="4" name="Segnaposto contenuto 3" descr="manifesto-sovietico-contro-il-nazismo-copie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25" r="-78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4152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guerra: 1939-1941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Francia subito sconfitta: la “strana disfatta”</a:t>
            </a:r>
          </a:p>
          <a:p>
            <a:r>
              <a:rPr lang="it-IT" dirty="0" smtClean="0"/>
              <a:t>Battaglia d’Inghilterra: bombardamenti 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46150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1941-1943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1941 inizia la guerra a Est: attacco all’URSS</a:t>
            </a:r>
          </a:p>
          <a:p>
            <a:r>
              <a:rPr lang="it-IT" dirty="0"/>
              <a:t>Ingresso in guerra degli Stati Uniti: dicembre 41, attacco giapponese a Pearl Harbour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2295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Massima espansione dell’Asse (1942)</a:t>
            </a:r>
            <a:endParaRPr lang="it-IT" dirty="0"/>
          </a:p>
        </p:txBody>
      </p:sp>
      <p:pic>
        <p:nvPicPr>
          <p:cNvPr id="4" name="Segnaposto contenuto 3" descr="as45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041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1943-1945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Sbarco alleati in Sicilia: luglio 1943</a:t>
            </a:r>
          </a:p>
          <a:p>
            <a:r>
              <a:rPr lang="it-IT" dirty="0" smtClean="0"/>
              <a:t>Sbarco alleati </a:t>
            </a:r>
            <a:r>
              <a:rPr lang="it-IT" dirty="0"/>
              <a:t>in Normandia: giugno </a:t>
            </a:r>
            <a:r>
              <a:rPr lang="it-IT" dirty="0" smtClean="0"/>
              <a:t>1944</a:t>
            </a:r>
          </a:p>
          <a:p>
            <a:r>
              <a:rPr lang="it-IT" dirty="0" smtClean="0"/>
              <a:t>Resa Germania: maggio 1945</a:t>
            </a:r>
          </a:p>
          <a:p>
            <a:r>
              <a:rPr lang="it-IT" dirty="0" smtClean="0"/>
              <a:t>Resa Giappone: agosto 1945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8889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L’Italia in guerra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giugno 1940: Francia, Africa </a:t>
            </a:r>
            <a:r>
              <a:rPr lang="it-IT" dirty="0"/>
              <a:t>e </a:t>
            </a:r>
            <a:r>
              <a:rPr lang="it-IT" dirty="0" smtClean="0"/>
              <a:t>Balcani (Grecia)</a:t>
            </a:r>
          </a:p>
          <a:p>
            <a:r>
              <a:rPr lang="it-IT" dirty="0" smtClean="0"/>
              <a:t>1941: corpo di spedizione in URSS</a:t>
            </a:r>
          </a:p>
          <a:p>
            <a:endParaRPr lang="it-IT" dirty="0"/>
          </a:p>
          <a:p>
            <a:r>
              <a:rPr lang="it-IT" dirty="0" smtClean="0"/>
              <a:t>Sconfitte su tutti i fronti, intervento della Germania </a:t>
            </a:r>
          </a:p>
          <a:p>
            <a:endParaRPr lang="it-IT" dirty="0" smtClean="0"/>
          </a:p>
          <a:p>
            <a:r>
              <a:rPr lang="it-IT" dirty="0"/>
              <a:t>Sbarco alleati in Sicilia: luglio </a:t>
            </a:r>
            <a:r>
              <a:rPr lang="it-IT" dirty="0" smtClean="0"/>
              <a:t>1943</a:t>
            </a:r>
          </a:p>
          <a:p>
            <a:pPr marL="0" indent="0">
              <a:buNone/>
            </a:pPr>
            <a:r>
              <a:rPr lang="it-IT" dirty="0" smtClean="0"/>
              <a:t>&gt; Il 25 luglio cade il governo di Mussolini dopo il voto di sfiducia del Gran consiglio del fascismo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087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campagna “Oro alla patria” (1935)</a:t>
            </a:r>
            <a:endParaRPr lang="it-IT" dirty="0"/>
          </a:p>
        </p:txBody>
      </p:sp>
      <p:pic>
        <p:nvPicPr>
          <p:cNvPr id="12" name="Segnaposto contenuto 11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98" r="-14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8025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Numero di morti civili nelle guerre del </a:t>
            </a:r>
            <a:r>
              <a:rPr lang="mr-IN" dirty="0" smtClean="0"/>
              <a:t>’</a:t>
            </a:r>
            <a:r>
              <a:rPr lang="it-IT" dirty="0" smtClean="0"/>
              <a:t>900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Prima guerra mondiale: 5% del totale </a:t>
            </a:r>
          </a:p>
          <a:p>
            <a:endParaRPr lang="it-IT" dirty="0" smtClean="0"/>
          </a:p>
          <a:p>
            <a:r>
              <a:rPr lang="it-IT" dirty="0" smtClean="0"/>
              <a:t>Seconda guerra mondiale: 50% del totale</a:t>
            </a:r>
          </a:p>
          <a:p>
            <a:endParaRPr lang="it-IT" dirty="0" smtClean="0"/>
          </a:p>
          <a:p>
            <a:r>
              <a:rPr lang="it-IT" dirty="0" smtClean="0"/>
              <a:t>Guerre locali combattute in diverse parti del mondo a partire dal 1945 agli anni ‘80 del 900: 80% di vittime civili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919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donne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Vittime: sono soprattutto donne le vittime civili della guerra. Inoltre, si verificarono stupri di massa al passaggio degli eserciti in molti paesi</a:t>
            </a:r>
          </a:p>
          <a:p>
            <a:endParaRPr lang="it-IT" dirty="0"/>
          </a:p>
          <a:p>
            <a:r>
              <a:rPr lang="it-IT" dirty="0" smtClean="0"/>
              <a:t>Protagoniste: con la mobilitazione di massa resa necessaria dalla “guerra totale”, le donne furono coinvolte fuori casa in molte attività lavorative prima maschili, come e più che nella prima guerra mondiale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6349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Mobilitazione totale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seconda guerra mondiale obbligò tutti i paesi a impiegare a fini militari ogni risorsa, umana ed economica</a:t>
            </a:r>
            <a:endParaRPr lang="it-IT" dirty="0"/>
          </a:p>
          <a:p>
            <a:r>
              <a:rPr lang="it-IT" dirty="0" smtClean="0"/>
              <a:t>La Germania, inoltre, attuò una politica di brutale e sistematico sfruttamento dei paesi occupati: milioni di civili deportati, lavoro coatto dei civili e dei prigionieri di guerra</a:t>
            </a:r>
          </a:p>
          <a:p>
            <a:r>
              <a:rPr lang="it-IT" dirty="0" smtClean="0"/>
              <a:t>L’URSS mobilitò tutte le sue risorse, presentando la guerra come guerra patriottica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2300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Bombardamenti delle città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Coventry, in Inghilterra, fu distrutta dalle bombe di Hitler: “coventrizzare” passò a significare distruggere completamente</a:t>
            </a:r>
          </a:p>
          <a:p>
            <a:endParaRPr lang="it-IT" dirty="0"/>
          </a:p>
          <a:p>
            <a:r>
              <a:rPr lang="it-IT" dirty="0" smtClean="0"/>
              <a:t>Le città tedesche: un terzo delle principali città tedesche distrutte al 70% durante la guerra, alcune completamente rase al suolo, come Dresda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887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Dresda</a:t>
            </a:r>
            <a:endParaRPr lang="it-IT" dirty="0"/>
          </a:p>
        </p:txBody>
      </p:sp>
      <p:pic>
        <p:nvPicPr>
          <p:cNvPr id="4" name="Segnaposto contenuto 3" descr="Dresda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5" r="-9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7839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tumblr_n99tocK0xT1rcoy9ro1_1280-660x3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6" b="-49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29339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Varsavia (95% edifici distrutti) </a:t>
            </a:r>
            <a:endParaRPr lang="it-IT" dirty="0"/>
          </a:p>
        </p:txBody>
      </p:sp>
      <p:pic>
        <p:nvPicPr>
          <p:cNvPr id="4" name="Segnaposto contenuto 3" descr="201342books_lead-Varsava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1" b="9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68102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Lidice</a:t>
            </a:r>
            <a:r>
              <a:rPr lang="it-IT" dirty="0" smtClean="0"/>
              <a:t> (Cecoslovacchia), 100% distrutta </a:t>
            </a:r>
            <a:endParaRPr lang="it-IT" dirty="0"/>
          </a:p>
        </p:txBody>
      </p:sp>
      <p:pic>
        <p:nvPicPr>
          <p:cNvPr id="4" name="Segnaposto contenuto 3" descr="Lidice-1024x6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34" r="-5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35059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“Nuovo ordine europeo”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La violenza estrema con cui Hitler condusse la guerra a Est mostra gli obiettivi della guerra: affermare la superiorità della razza tedesca sugli altri popoli </a:t>
            </a:r>
          </a:p>
          <a:p>
            <a:r>
              <a:rPr lang="it-IT" dirty="0" smtClean="0"/>
              <a:t>I paesi conquistati dovevano fornire alla Germania risorse e uomini</a:t>
            </a:r>
          </a:p>
          <a:p>
            <a:r>
              <a:rPr lang="it-IT" dirty="0" smtClean="0"/>
              <a:t>I paesi abitati da popoli ritenuti “inferiori” (slavi, zingari e soprattutto ebrei) dovevano essere svuotati per fare spazio ai tedeschi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47678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sterminio degli ebrei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L’antisemitismo è al centro dell’ideologia nazista e la persecuzione degli ebrei comincia subito dopo la presa del potere di Hitler</a:t>
            </a:r>
          </a:p>
          <a:p>
            <a:endParaRPr lang="it-IT" dirty="0" smtClean="0"/>
          </a:p>
          <a:p>
            <a:r>
              <a:rPr lang="it-IT" dirty="0" smtClean="0"/>
              <a:t>Emigrazione forzata, deportazione o ritorno degli ebrei nei ghetti sono le “soluzioni” che vengono inizialmente concepite per risolvere il “problema ebraico”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420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Alleanza con la Germania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1936: alleanza “Asse Roma-Berlino”, la Germania può espandersi a Est, l’Italia nel Mediterraneo</a:t>
            </a:r>
          </a:p>
          <a:p>
            <a:endParaRPr lang="it-IT" dirty="0" smtClean="0"/>
          </a:p>
          <a:p>
            <a:r>
              <a:rPr lang="it-IT" dirty="0" smtClean="0"/>
              <a:t>1936: Italia e Germania appoggiano il colpo di stato del generale Francisco Franco in Spagna; l’Italia invia 70.000 volontari nella guerra civile tra le forze di Franco e le forze che difendono la Repubblica spagnola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6428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Guerra a Est e sterminio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Dopo l’invasione dell’URSS il numero degli ebrei che vivono nei territori occupati dai tedeschi raggiunge i 5 milioni </a:t>
            </a:r>
          </a:p>
          <a:p>
            <a:r>
              <a:rPr lang="it-IT" dirty="0" smtClean="0"/>
              <a:t>Durante l’avanzata dei tedeschi in URSS, luglio 1941, cominciano le esecuzioni di massa di ebrei nei territori occupati ad opera di battaglioni speciali aggregati alla </a:t>
            </a:r>
            <a:r>
              <a:rPr lang="it-IT" dirty="0" err="1" smtClean="0"/>
              <a:t>Wehrmacht</a:t>
            </a:r>
            <a:r>
              <a:rPr lang="it-IT" dirty="0" smtClean="0"/>
              <a:t> </a:t>
            </a:r>
          </a:p>
          <a:p>
            <a:r>
              <a:rPr lang="it-IT" dirty="0" smtClean="0"/>
              <a:t>Dal gennaio 1942 iniziano le deportazioni nei campi di concentramento e lo sterminio sistematico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749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sistema concentrazionario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Campi di concentramento esistevano in Germania già prima dell’inizio della guerra: vi erano rinchiusi oppositori politici e anche ebrei dopo l’inizio della persecuzione</a:t>
            </a:r>
          </a:p>
          <a:p>
            <a:r>
              <a:rPr lang="it-IT" dirty="0" smtClean="0"/>
              <a:t>Nei territori conquistati a Est ne furono costruite decine di altri, soprattutto in Polonia</a:t>
            </a:r>
          </a:p>
          <a:p>
            <a:r>
              <a:rPr lang="it-IT" dirty="0" smtClean="0"/>
              <a:t>I campi avevano diverse funzioni, a volte sovrapposte: di transito, di lavoro, o solo di sterminio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08179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Auschwitz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In territorio polacco, fu il campo in cui furono uccisi più ebrei, secondo le stime almeno un milione e mezzo </a:t>
            </a:r>
            <a:endParaRPr lang="it-IT" dirty="0"/>
          </a:p>
          <a:p>
            <a:r>
              <a:rPr lang="it-IT" dirty="0" smtClean="0"/>
              <a:t>In totale durante la seconda guerra mondiale furono uccisi oltre sei milioni di ebrei in tutta Europa</a:t>
            </a:r>
          </a:p>
          <a:p>
            <a:r>
              <a:rPr lang="it-IT" dirty="0" smtClean="0"/>
              <a:t>Hitler non formalizzò l’ordine di procedere allo sterminio, per il timore di suscitare reazioni dentro e fuori la Germania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98694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Caratteri dello sterminio degli ebrei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Genocidio senza precedenti nella storia </a:t>
            </a:r>
          </a:p>
          <a:p>
            <a:endParaRPr lang="it-IT" dirty="0" smtClean="0"/>
          </a:p>
          <a:p>
            <a:r>
              <a:rPr lang="it-IT" dirty="0" smtClean="0"/>
              <a:t>Con la parola genocidio si intende lo sterminio di un intero popolo</a:t>
            </a:r>
          </a:p>
          <a:p>
            <a:endParaRPr lang="it-IT" dirty="0" smtClean="0"/>
          </a:p>
          <a:p>
            <a:r>
              <a:rPr lang="it-IT" dirty="0" smtClean="0"/>
              <a:t>Il genocidio è un crimine contro l’umanità ma non tutti i crimini contro l’umanità possono essere definiti genocidi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87037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Comparazione con altri crimini contro l’umanità: differenza tra genocidio e “pulizia etnica”</a:t>
            </a:r>
          </a:p>
          <a:p>
            <a:endParaRPr lang="it-IT" dirty="0" smtClean="0"/>
          </a:p>
          <a:p>
            <a:r>
              <a:rPr lang="it-IT" dirty="0" smtClean="0"/>
              <a:t>Genocidio degli ebrei a confronto con altri genocidi precedenti, come il genocidio degli Armeni commesso dai turchi: il genocidio degli ebrei non ha limiti geografici, tutti i territori occupati dai tedeschi sono interessati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07992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non ci furono reazioni?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Lo sterminio doveva svolgersi nella completa segretezza ma le sue dimensioni rendevano impossibile nasconderlo: 1 milione di individui (non solo tedeschi) collabora alla deportazione e allo sterminio)</a:t>
            </a:r>
          </a:p>
          <a:p>
            <a:r>
              <a:rPr lang="it-IT" dirty="0" smtClean="0"/>
              <a:t>Dal 1942 notizie su quanto avveniva nei campi filtrano in Inghilterra e Stati Uniti </a:t>
            </a:r>
          </a:p>
          <a:p>
            <a:r>
              <a:rPr lang="it-IT" dirty="0" smtClean="0"/>
              <a:t>Molti comunque non sapevano né dentro né fuori dalla Germania</a:t>
            </a:r>
          </a:p>
          <a:p>
            <a:r>
              <a:rPr lang="it-IT" dirty="0" smtClean="0"/>
              <a:t>Nei paesi occupati, le condizioni della popolazione civile erano terribili </a:t>
            </a:r>
          </a:p>
          <a:p>
            <a:r>
              <a:rPr lang="it-IT" dirty="0" smtClean="0"/>
              <a:t>Antisemitismo diffuso, soprattutto ma non solo in Europa orientale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54772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Occupazione tedesca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Nei paesi occupati dai tedeschi, si produssero due fenomeni</a:t>
            </a:r>
          </a:p>
          <a:p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Collaborazionismo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Movimenti di </a:t>
            </a:r>
            <a:r>
              <a:rPr lang="it-IT" dirty="0"/>
              <a:t>r</a:t>
            </a:r>
            <a:r>
              <a:rPr lang="it-IT" dirty="0" smtClean="0"/>
              <a:t>esistenza all’occupazione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&gt; Fenomeni con caratteristiche diverse da paese a paese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1000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Collaborazionismo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In molti paesi occupati dai tedeschi o dai loro alleati italiani sorsero governi che decisero di collaborare con gli occupanti: opportunismo ma anche condivisione dell’ideologia nazista e dell’idea del “nuovo ordine europeo” che Hitler voleva costruire &gt; diffusione internazionale dell’ideologia fascista</a:t>
            </a:r>
          </a:p>
          <a:p>
            <a:r>
              <a:rPr lang="it-IT" dirty="0" smtClean="0"/>
              <a:t>Governi collaborazionisti: Francia, Norvegia, Olanda, Croazia, Slovacchia, Italia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08830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Governo collaborazionista in Francia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Metà del territorio francese fu amministrato direttamente dai tedeschi, nella metà meridionale sorse il regime collaborazionista di Vichy, guidato dal maresciallo </a:t>
            </a:r>
            <a:r>
              <a:rPr lang="it-IT" dirty="0" err="1" smtClean="0"/>
              <a:t>Petain</a:t>
            </a:r>
            <a:r>
              <a:rPr lang="it-IT" dirty="0" smtClean="0"/>
              <a:t> </a:t>
            </a:r>
          </a:p>
          <a:p>
            <a:r>
              <a:rPr lang="it-IT" dirty="0" smtClean="0"/>
              <a:t>Godette di ampio consenso, perché esistevano in Francia una tradizione di destra antisemita e gruppi di tipo fascista</a:t>
            </a:r>
          </a:p>
          <a:p>
            <a:r>
              <a:rPr lang="it-IT" dirty="0" smtClean="0"/>
              <a:t>Politica subordinata ai tedeschi e persecuzione degli ebrei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79493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Francia (1940-1945)</a:t>
            </a:r>
            <a:endParaRPr lang="it-IT" dirty="0"/>
          </a:p>
        </p:txBody>
      </p:sp>
      <p:pic>
        <p:nvPicPr>
          <p:cNvPr id="4" name="Segnaposto contenuto 3" descr="220px-France_map_Lambert-93_with_regions_and_departments-occupation-it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70" r="-36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952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guerra civile spagnola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1931: il re lascia il Paese e viene promulgata una costituzione repubblicana </a:t>
            </a:r>
          </a:p>
          <a:p>
            <a:endParaRPr lang="it-IT" dirty="0"/>
          </a:p>
          <a:p>
            <a:r>
              <a:rPr lang="it-IT" dirty="0" smtClean="0"/>
              <a:t>Nel 1933 viene fondata la Falange, partito di estrema destra che si ispira al fascismo italiano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Nel 1936 il Fronte popolare (socialisti, comunisti, anarchici) vince le elezioni con piccolo margine ma il paese è spaccato e i militari si sollevano contro il governo repubblicano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44448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Movimenti di </a:t>
            </a:r>
            <a:r>
              <a:rPr lang="it-IT" dirty="0"/>
              <a:t>r</a:t>
            </a:r>
            <a:r>
              <a:rPr lang="it-IT" dirty="0" smtClean="0"/>
              <a:t>esistenza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molti paesi occupati dai nazisti sorsero movimenti di resistenza all’occupazione</a:t>
            </a:r>
          </a:p>
          <a:p>
            <a:endParaRPr lang="it-IT" dirty="0" smtClean="0"/>
          </a:p>
          <a:p>
            <a:r>
              <a:rPr lang="it-IT" dirty="0" smtClean="0"/>
              <a:t>Cosa si intende con resistenza?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Opposizione con le armi ma anche “non collaborazione” e resistenza passiva alle politiche dei tedeschi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2260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Guerra civile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sorgere contemporaneo di governi collaborazionisti e movimenti di resistenza dentro lo stesso paese trasformò la guerra in guerra civile: c’erano francesi che appoggiavano l’esercito nazista e francesi che combattevano contro l’esercito nazista </a:t>
            </a:r>
          </a:p>
          <a:p>
            <a:endParaRPr lang="it-IT" dirty="0"/>
          </a:p>
          <a:p>
            <a:r>
              <a:rPr lang="it-IT" dirty="0" smtClean="0"/>
              <a:t>Anche in Italia tra il 1943 e il 1945 si combatté una guerra civile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9225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L’Italia in guerra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Settembre 1939: “non belligeranza”</a:t>
            </a:r>
          </a:p>
          <a:p>
            <a:endParaRPr lang="it-IT" dirty="0" smtClean="0"/>
          </a:p>
          <a:p>
            <a:r>
              <a:rPr lang="it-IT" dirty="0" smtClean="0"/>
              <a:t>Giugno 1940: l’Italia invade la Grecia e attacca l’Egitto, colonia inglese</a:t>
            </a:r>
          </a:p>
          <a:p>
            <a:endParaRPr lang="it-IT" dirty="0"/>
          </a:p>
          <a:p>
            <a:r>
              <a:rPr lang="it-IT" dirty="0" smtClean="0"/>
              <a:t>1941: partecipa all’invasione dell’URSS con un corpo di spedizione (oltre 200mila soldati dal 1942)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23607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Massima espansione dell’Asse (1942)</a:t>
            </a:r>
            <a:endParaRPr lang="it-IT" dirty="0"/>
          </a:p>
        </p:txBody>
      </p:sp>
      <p:pic>
        <p:nvPicPr>
          <p:cNvPr id="4" name="Segnaposto contenuto 3" descr="as45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97308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“Indebolimento del fronte interno”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Dichiarazione di guerra di Mussolini, </a:t>
            </a:r>
            <a:r>
              <a:rPr lang="it-IT" dirty="0"/>
              <a:t>10 giugno </a:t>
            </a:r>
            <a:r>
              <a:rPr lang="it-IT" dirty="0" smtClean="0"/>
              <a:t>1940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Di fronte ai disagi materiali (mancanza beni di consumo, poi bombardamenti, sfollamento delle città) e immateriali (paura, lutti) che </a:t>
            </a:r>
            <a:r>
              <a:rPr lang="it-IT" dirty="0"/>
              <a:t>la guerra </a:t>
            </a:r>
            <a:r>
              <a:rPr lang="it-IT" dirty="0" smtClean="0"/>
              <a:t>implica, </a:t>
            </a:r>
            <a:r>
              <a:rPr lang="it-IT" dirty="0"/>
              <a:t>in </a:t>
            </a:r>
            <a:r>
              <a:rPr lang="it-IT" dirty="0" smtClean="0"/>
              <a:t>Italia già alla fine del 1942 l’opinione pubblica diventa contraria alla guerra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23394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caduta del fascismo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Marzo 1943: primi scioperi di massa dopo vent’anni di fascismo nelle città del triangolo industriale (Milano, Torino, Genova). Tra le richieste, la pace subito</a:t>
            </a:r>
            <a:endParaRPr lang="it-IT" dirty="0"/>
          </a:p>
          <a:p>
            <a:r>
              <a:rPr lang="it-IT" dirty="0" smtClean="0"/>
              <a:t>Luglio 1943: sbarco degli Americani in Sicilia</a:t>
            </a:r>
          </a:p>
          <a:p>
            <a:r>
              <a:rPr lang="it-IT" dirty="0" smtClean="0"/>
              <a:t>25 luglio 1943: il Gran Consiglio del Fascismo sfiducia Mussolini, che viene fatto arrestare dal re</a:t>
            </a:r>
          </a:p>
          <a:p>
            <a:r>
              <a:rPr lang="it-IT" dirty="0" smtClean="0"/>
              <a:t>La caduta di Mussolini festeggiata in tutto il paese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02201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25 luglio all’8 settembre 1943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Pietro Badoglio viene nominato dal re capo del governo</a:t>
            </a:r>
          </a:p>
          <a:p>
            <a:r>
              <a:rPr lang="it-IT" dirty="0" smtClean="0"/>
              <a:t>Alla radio Badoglio dichiara che “la guerra continua”</a:t>
            </a:r>
          </a:p>
          <a:p>
            <a:endParaRPr lang="it-IT" dirty="0"/>
          </a:p>
          <a:p>
            <a:r>
              <a:rPr lang="it-IT" dirty="0" smtClean="0"/>
              <a:t>8 Settembre 1943: Badoglio annuncia l’armistizio con gli Alleati, che nel frattempo sono sbarcati anche a Salerno e cominciano ad avanzare verso Roma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80422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8 settembre 1943-25 aprile 1945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 tedeschi entrano in Italia e occupano la zona centro-settentrionale del Paese</a:t>
            </a:r>
          </a:p>
          <a:p>
            <a:endParaRPr lang="it-IT" dirty="0"/>
          </a:p>
          <a:p>
            <a:r>
              <a:rPr lang="it-IT" dirty="0" smtClean="0"/>
              <a:t>Il governo di Badoglio si trasferisce al Sud (Brindisi): si forma il Regno del Sud</a:t>
            </a:r>
          </a:p>
          <a:p>
            <a:endParaRPr lang="it-IT" dirty="0"/>
          </a:p>
          <a:p>
            <a:r>
              <a:rPr lang="it-IT" dirty="0" smtClean="0"/>
              <a:t>Mussolini, liberato e appoggiato dai tedeschi, costituisce un governo al nord, la Repubblica di Salò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268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Regno del sud e Repubblica di Salò</a:t>
            </a:r>
            <a:endParaRPr lang="it-IT" dirty="0"/>
          </a:p>
        </p:txBody>
      </p:sp>
      <p:pic>
        <p:nvPicPr>
          <p:cNvPr id="4" name="Segnaposto contenuto 3" descr="1208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48" r="-63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98789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 è il governo legittimo?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Resistenza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Guerra civile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174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Internazionalizzazione della guerra civile spagnola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Anche se le cause della </a:t>
            </a:r>
            <a:r>
              <a:rPr lang="it-IT" dirty="0" smtClean="0"/>
              <a:t>guerra civile spagnola </a:t>
            </a:r>
            <a:r>
              <a:rPr lang="it-IT" dirty="0"/>
              <a:t>sono interne, il conflitto si internazionalizza e diventa anche uno scontro ideologico tra fascismo e </a:t>
            </a:r>
            <a:r>
              <a:rPr lang="it-IT" dirty="0" smtClean="0"/>
              <a:t>antifascismo</a:t>
            </a:r>
          </a:p>
          <a:p>
            <a:r>
              <a:rPr lang="it-IT" dirty="0" smtClean="0"/>
              <a:t>Carlo Rosselli, fondatore del movimento antifascista “Giustizia e libertà”, proclama in un discorso alla radio di Barcellona nel 1936: “Oggi qui, domani in Italia” </a:t>
            </a:r>
          </a:p>
          <a:p>
            <a:r>
              <a:rPr lang="it-IT" dirty="0" smtClean="0"/>
              <a:t>Antifascisti da tutto il mondo vanno a combattere come volontari nelle file repubblicane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4424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Comitato di liberazione nazionale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 partiti antifascisti dopo la caduta di Mussolini formano il Comitato di liberazione nazionale (CLN): ne fanno parte comunisti, socialisti, Partito d’Azione, liberali, democrazia cristiana, Partito della democrazia del lavoro</a:t>
            </a:r>
          </a:p>
          <a:p>
            <a:endParaRPr lang="it-IT" dirty="0"/>
          </a:p>
          <a:p>
            <a:r>
              <a:rPr lang="it-IT" dirty="0" smtClean="0"/>
              <a:t>I partiti antifascisti diventano un attore fondamentale dello scenario </a:t>
            </a:r>
            <a:r>
              <a:rPr lang="it-IT" dirty="0" smtClean="0"/>
              <a:t>politico </a:t>
            </a:r>
            <a:r>
              <a:rPr lang="it-IT" dirty="0" smtClean="0"/>
              <a:t>nel 1943-1945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87274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Divisioni all’interno del CLN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Una parte dei partiti che compongono il CLN vuole tornare all’Italia prefascista, a un regime politico di tipo liberale</a:t>
            </a:r>
          </a:p>
          <a:p>
            <a:r>
              <a:rPr lang="it-IT" dirty="0" smtClean="0"/>
              <a:t>I partiti di sinistra (socialisti, comunisti, partito d’Azione) pensano a una trasformazione in senso socialista della democrazia italiana</a:t>
            </a:r>
          </a:p>
          <a:p>
            <a:endParaRPr lang="it-IT" dirty="0" smtClean="0"/>
          </a:p>
          <a:p>
            <a:r>
              <a:rPr lang="it-IT" dirty="0" smtClean="0"/>
              <a:t>Questione istituzionale: monarchia o repubblica?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3603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Nuovo governo 1944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Dopo la Liberazione di Roma (giugno 1944), si forma un nuovo governo guidato dall’antifascista Ivanoe Bonomi (già presidente del Consiglio nel 1921) e sostenuto dal CLN</a:t>
            </a:r>
          </a:p>
          <a:p>
            <a:endParaRPr lang="it-IT" dirty="0"/>
          </a:p>
          <a:p>
            <a:r>
              <a:rPr lang="it-IT" dirty="0" smtClean="0"/>
              <a:t>Fu deciso che dopo la fine della guerra sarebbe stata eletta una Assemblea Costituente, per scrivere la nuova Costituzione italiana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78072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Repubblica di Salò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È un governo collaborazionista ma Mussolini viene da vent’anni di governo, il suo governo ha una base di consenso molto più vasta di altri regimi collaborazionisti </a:t>
            </a:r>
          </a:p>
          <a:p>
            <a:endParaRPr lang="it-IT" dirty="0"/>
          </a:p>
          <a:p>
            <a:r>
              <a:rPr lang="it-IT" dirty="0" smtClean="0"/>
              <a:t>Repressione della Resistenza e persecuzione degli ebrei, deportati </a:t>
            </a:r>
            <a:r>
              <a:rPr lang="it-IT" dirty="0" smtClean="0"/>
              <a:t>dai tedeschi e dalla </a:t>
            </a:r>
            <a:r>
              <a:rPr lang="it-IT" dirty="0" smtClean="0"/>
              <a:t>polizia fascista: </a:t>
            </a:r>
            <a:r>
              <a:rPr lang="it-IT" dirty="0" smtClean="0"/>
              <a:t>circa 9000 ebrei deportati italiani </a:t>
            </a:r>
            <a:r>
              <a:rPr lang="it-IT" dirty="0" smtClean="0"/>
              <a:t>morirono </a:t>
            </a:r>
            <a:r>
              <a:rPr lang="it-IT" dirty="0"/>
              <a:t>nei campi di </a:t>
            </a:r>
            <a:r>
              <a:rPr lang="it-IT" dirty="0" smtClean="0"/>
              <a:t>sterminio, solo 800 ritornarono </a:t>
            </a:r>
            <a:r>
              <a:rPr lang="it-IT" dirty="0" smtClean="0"/>
              <a:t>(la persecuzione degli ebrei in Italia era cominciata nel 1938, con le leggi razziali)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60886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Resistenza in 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Da un punto di vista militare, nessun movimento di resistenza armata in Europa fu decisivo</a:t>
            </a:r>
            <a:endParaRPr lang="it-IT" dirty="0"/>
          </a:p>
          <a:p>
            <a:r>
              <a:rPr lang="it-IT" dirty="0" smtClean="0"/>
              <a:t>Ci furono diverse forme di Resistenza: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Soldati italiani fatti prigionieri dai tedeschi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Soldati dell’esercito italiano che combatterono i tedeschi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Persone comuni, che aiutarono partigiani ed ebrei a rischio della propria vita</a:t>
            </a:r>
          </a:p>
          <a:p>
            <a:pPr>
              <a:buFont typeface="Wingdings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818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Resistenza armata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gruppi di partigiani combattenti fanno riferimento ai partiti del comitato di liberazione nazionale: collaborano tra loro contro i tedeschi ma sono divisi sul dopo</a:t>
            </a:r>
          </a:p>
          <a:p>
            <a:r>
              <a:rPr lang="it-IT" dirty="0" smtClean="0"/>
              <a:t>I partigiani combattenti verso la fine della guerra sono tra i 150.000 e i 200.000</a:t>
            </a:r>
          </a:p>
          <a:p>
            <a:r>
              <a:rPr lang="it-IT" dirty="0" smtClean="0"/>
              <a:t>Alcune città del nord Italia vengono liberate prima dell’arrivo degli Alleati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55596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Altre forme di resistenza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Diverse forme di opposizione all’occupazione nazista e alla Repubblica di Salò: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Soldati italiani prigionieri dei tedeschi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Soldati dell’esercito italiano che continuarono a combattere a fianco degli alleati contro i tedeschi dopo l’8 settembre 1943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Persone comuni, che collaborarono alla liberazione del paese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7120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25 aprile 1945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Le principali città dell’Italia settentrionale vengono liberate</a:t>
            </a:r>
          </a:p>
          <a:p>
            <a:endParaRPr lang="it-IT" dirty="0"/>
          </a:p>
          <a:p>
            <a:r>
              <a:rPr lang="it-IT" dirty="0" smtClean="0"/>
              <a:t>Il 27 aprile Mussolini viene catturato mentre sta fuggendo verso la Svizzera con alcuni gerarchi; viene fucilato su ordine del CLN</a:t>
            </a:r>
          </a:p>
          <a:p>
            <a:endParaRPr lang="it-IT" dirty="0"/>
          </a:p>
          <a:p>
            <a:r>
              <a:rPr lang="it-IT" dirty="0" smtClean="0"/>
              <a:t>Il 29 aprile i tedeschi cominciano a trattare la resa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72119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Dopoguerra </a:t>
            </a:r>
            <a:endParaRPr lang="it-IT" dirty="0"/>
          </a:p>
        </p:txBody>
      </p:sp>
      <p:pic>
        <p:nvPicPr>
          <p:cNvPr id="4" name="Segnaposto contenuto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444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Guernica (Pablo Picasso, 1937)</a:t>
            </a:r>
            <a:endParaRPr lang="it-IT" dirty="0"/>
          </a:p>
        </p:txBody>
      </p:sp>
      <p:pic>
        <p:nvPicPr>
          <p:cNvPr id="6" name="Segnaposto contenuto 5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63" b="-23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819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3281</Words>
  <Application>Microsoft Macintosh PowerPoint</Application>
  <PresentationFormat>Presentazione su schermo (4:3)</PresentationFormat>
  <Paragraphs>312</Paragraphs>
  <Slides>88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88</vt:i4>
      </vt:variant>
    </vt:vector>
  </HeadingPairs>
  <TitlesOfParts>
    <vt:vector size="89" baseType="lpstr">
      <vt:lpstr>Tema di Office</vt:lpstr>
      <vt:lpstr>Italia fascista e Germania nazista verso la guerra   </vt:lpstr>
      <vt:lpstr>Italia</vt:lpstr>
      <vt:lpstr>Conquista dell’Etiopia</vt:lpstr>
      <vt:lpstr>Campagna d’Etiopia (1935-36)</vt:lpstr>
      <vt:lpstr>La campagna “Oro alla patria” (1935)</vt:lpstr>
      <vt:lpstr>Alleanza con la Germania</vt:lpstr>
      <vt:lpstr>La guerra civile spagnola</vt:lpstr>
      <vt:lpstr>Internazionalizzazione della guerra civile spagnola</vt:lpstr>
      <vt:lpstr>Guernica (Pablo Picasso, 1937)</vt:lpstr>
      <vt:lpstr>L’Italia verso la guerra </vt:lpstr>
      <vt:lpstr>La fase della “non belligeranza”</vt:lpstr>
      <vt:lpstr>La Germania nazista verso la guerra</vt:lpstr>
      <vt:lpstr>Politica estera aggressiva</vt:lpstr>
      <vt:lpstr>Espansione a Est</vt:lpstr>
      <vt:lpstr>Presentazione di PowerPoint</vt:lpstr>
      <vt:lpstr>Le origini della seconda guerra mondiale</vt:lpstr>
      <vt:lpstr>Contesto europeo</vt:lpstr>
      <vt:lpstr>Interpretazioni delle origini della  guerra</vt:lpstr>
      <vt:lpstr>Crisi del 1929</vt:lpstr>
      <vt:lpstr>La debolezza della Società delle nazioni</vt:lpstr>
      <vt:lpstr>Errori dei vincitori</vt:lpstr>
      <vt:lpstr>Presentazione di PowerPoint</vt:lpstr>
      <vt:lpstr>Dalla Conferenza di Monaco alla guerra </vt:lpstr>
      <vt:lpstr>“corridoio di Danzica” </vt:lpstr>
      <vt:lpstr>Alleanze</vt:lpstr>
      <vt:lpstr>L’alleanza Hitler-Stalin</vt:lpstr>
      <vt:lpstr>Aggressione della Germania di Hitler</vt:lpstr>
      <vt:lpstr>Una concezione “vecchia” del mondo</vt:lpstr>
      <vt:lpstr>Presentazione di PowerPoint</vt:lpstr>
      <vt:lpstr>Presentazione di PowerPoint</vt:lpstr>
      <vt:lpstr>2. Guerra ideologica, quindi “guerra totale”</vt:lpstr>
      <vt:lpstr>3. Guerra di movimento</vt:lpstr>
      <vt:lpstr>Hitler a Parigi, 23 giugno 1940</vt:lpstr>
      <vt:lpstr>I guerra mondiale / II guerra mondiale</vt:lpstr>
      <vt:lpstr>L’inutile linea difensiva “Maginot”</vt:lpstr>
      <vt:lpstr>4. Nuovi equilibri internazionali</vt:lpstr>
      <vt:lpstr>5. Guerriglia </vt:lpstr>
      <vt:lpstr>Guerra ideologica e propaganda</vt:lpstr>
      <vt:lpstr>Italia</vt:lpstr>
      <vt:lpstr>Italia</vt:lpstr>
      <vt:lpstr>Germania</vt:lpstr>
      <vt:lpstr>Stati Uniti</vt:lpstr>
      <vt:lpstr>Stati Uniti</vt:lpstr>
      <vt:lpstr>URSS</vt:lpstr>
      <vt:lpstr>La guerra: 1939-1941 </vt:lpstr>
      <vt:lpstr>1941-1943</vt:lpstr>
      <vt:lpstr>Massima espansione dell’Asse (1942)</vt:lpstr>
      <vt:lpstr>1943-1945</vt:lpstr>
      <vt:lpstr>L’Italia in guerra</vt:lpstr>
      <vt:lpstr>Numero di morti civili nelle guerre del ’900</vt:lpstr>
      <vt:lpstr>Le donne</vt:lpstr>
      <vt:lpstr>Mobilitazione totale</vt:lpstr>
      <vt:lpstr>Bombardamenti delle città</vt:lpstr>
      <vt:lpstr>Dresda</vt:lpstr>
      <vt:lpstr>Presentazione di PowerPoint</vt:lpstr>
      <vt:lpstr>Varsavia (95% edifici distrutti) </vt:lpstr>
      <vt:lpstr>Lidice (Cecoslovacchia), 100% distrutta </vt:lpstr>
      <vt:lpstr>“Nuovo ordine europeo”</vt:lpstr>
      <vt:lpstr>Lo sterminio degli ebrei</vt:lpstr>
      <vt:lpstr>Guerra a Est e sterminio</vt:lpstr>
      <vt:lpstr>Un sistema concentrazionario</vt:lpstr>
      <vt:lpstr>Auschwitz </vt:lpstr>
      <vt:lpstr>Caratteri dello sterminio degli ebrei</vt:lpstr>
      <vt:lpstr>Presentazione di PowerPoint</vt:lpstr>
      <vt:lpstr>Perché non ci furono reazioni?</vt:lpstr>
      <vt:lpstr>Occupazione tedesca</vt:lpstr>
      <vt:lpstr>Collaborazionismo </vt:lpstr>
      <vt:lpstr>Governo collaborazionista in Francia </vt:lpstr>
      <vt:lpstr>Francia (1940-1945)</vt:lpstr>
      <vt:lpstr>Movimenti di resistenza </vt:lpstr>
      <vt:lpstr>Guerra civile </vt:lpstr>
      <vt:lpstr>L’Italia in guerra </vt:lpstr>
      <vt:lpstr>Massima espansione dell’Asse (1942)</vt:lpstr>
      <vt:lpstr>“Indebolimento del fronte interno”</vt:lpstr>
      <vt:lpstr>La caduta del fascismo</vt:lpstr>
      <vt:lpstr>Dal 25 luglio all’8 settembre 1943</vt:lpstr>
      <vt:lpstr>8 settembre 1943-25 aprile 1945</vt:lpstr>
      <vt:lpstr>Regno del sud e Repubblica di Salò</vt:lpstr>
      <vt:lpstr>Qual è il governo legittimo?</vt:lpstr>
      <vt:lpstr>Il Comitato di liberazione nazionale</vt:lpstr>
      <vt:lpstr>Divisioni all’interno del CLN</vt:lpstr>
      <vt:lpstr>Nuovo governo 1944</vt:lpstr>
      <vt:lpstr>La Repubblica di Salò</vt:lpstr>
      <vt:lpstr>La Resistenza in Italia</vt:lpstr>
      <vt:lpstr>Resistenza armata </vt:lpstr>
      <vt:lpstr>Altre forme di resistenza</vt:lpstr>
      <vt:lpstr>25 aprile 1945</vt:lpstr>
      <vt:lpstr>Dopoguerra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STALINISMO IN UNIONE SOVIETICA</dc:title>
  <dc:creator>Federica Bertagna</dc:creator>
  <cp:lastModifiedBy>Federica Bertagna</cp:lastModifiedBy>
  <cp:revision>85</cp:revision>
  <dcterms:created xsi:type="dcterms:W3CDTF">2017-05-17T08:20:02Z</dcterms:created>
  <dcterms:modified xsi:type="dcterms:W3CDTF">2018-04-15T22:56:34Z</dcterms:modified>
</cp:coreProperties>
</file>