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2" r:id="rId4"/>
    <p:sldId id="286" r:id="rId5"/>
    <p:sldId id="257" r:id="rId6"/>
    <p:sldId id="260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71" r:id="rId15"/>
    <p:sldId id="269" r:id="rId16"/>
    <p:sldId id="270" r:id="rId17"/>
    <p:sldId id="274" r:id="rId18"/>
    <p:sldId id="277" r:id="rId19"/>
    <p:sldId id="279" r:id="rId20"/>
    <p:sldId id="278" r:id="rId21"/>
    <p:sldId id="272" r:id="rId22"/>
    <p:sldId id="273" r:id="rId23"/>
    <p:sldId id="275" r:id="rId24"/>
    <p:sldId id="276" r:id="rId25"/>
    <p:sldId id="283" r:id="rId26"/>
    <p:sldId id="284" r:id="rId27"/>
    <p:sldId id="281" r:id="rId28"/>
    <p:sldId id="293" r:id="rId29"/>
    <p:sldId id="282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23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7620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612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2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448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825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8239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305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974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2969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81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C337-6B97-2A48-908C-AA40DB0403AE}" type="datetimeFigureOut">
              <a:rPr lang="it-IT" smtClean="0"/>
              <a:t>20/04/18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B91BF-E8FB-4446-8008-57ABA9A03A71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5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Hiroshima </a:t>
            </a:r>
            <a:r>
              <a:rPr lang="it-IT" dirty="0"/>
              <a:t>6</a:t>
            </a:r>
            <a:r>
              <a:rPr lang="it-IT" dirty="0" smtClean="0"/>
              <a:t> agosto 1945</a:t>
            </a:r>
            <a:endParaRPr lang="it-IT" dirty="0"/>
          </a:p>
        </p:txBody>
      </p:sp>
      <p:pic>
        <p:nvPicPr>
          <p:cNvPr id="6" name="Segnaposto contenuto 5" descr="0_5cd15_a093ed10_ori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6" b="147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45879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Crimini di guerra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2003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Convenzione di Ginevra (1929) aveva stabilito quali erano i crimini di guerra punibili:</a:t>
            </a: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“assassinio deportazione o maltrattamento di popolazioni civili e prigionieri nemici e saccheggio e devastazione di abitati civili per fini non strettamente militari”</a:t>
            </a:r>
            <a:r>
              <a:rPr lang="it-IT" dirty="0" smtClean="0"/>
              <a:t>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Il diritto internazionale non aveva giurisdizione per crimini commessi all’interno dei singoli stati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4654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Processo di Norimberga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proporzioni del conflitto portano i vincitori a introdurre due nuove categorie di crimini, in base alle quali i capi del nazismo sono processati e quasi tutti condannati a morte a Norimberga nel 1945</a:t>
            </a:r>
          </a:p>
          <a:p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Crimini contro la pace 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Crimini contro l’umanità </a:t>
            </a:r>
          </a:p>
        </p:txBody>
      </p:sp>
    </p:spTree>
    <p:extLst>
      <p:ext uri="{BB962C8B-B14F-4D97-AF65-F5344CB8AC3E}">
        <p14:creationId xmlns:p14="http://schemas.microsoft.com/office/powerpoint/2010/main" val="3848358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Crimini contro la pace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Pianificazione e conduzione di una guerra di aggressione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7847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Crimini contro l’umanità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Assassinio, sterminio, schiavizzazione e atti inumani commessi ai danni di ogni popolazione civile prima o durante una guerra, persecuzioni su base razziale o religiosa, </a:t>
            </a:r>
            <a:r>
              <a:rPr lang="it-IT" dirty="0" smtClean="0">
                <a:solidFill>
                  <a:srgbClr val="FF0000"/>
                </a:solidFill>
              </a:rPr>
              <a:t>che siano o meno compiute in violazione di norme vigenti nel territorio in cui sono perpetrate  </a:t>
            </a:r>
          </a:p>
          <a:p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FF0000"/>
                </a:solidFill>
              </a:rPr>
              <a:t>&gt;&gt; Strappo giuridico delle nuove norme</a:t>
            </a: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55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Guerra fredda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1946 “Cortina di ferro” </a:t>
            </a:r>
          </a:p>
          <a:p>
            <a:endParaRPr lang="it-IT" dirty="0"/>
          </a:p>
          <a:p>
            <a:r>
              <a:rPr lang="it-IT" dirty="0" smtClean="0"/>
              <a:t>1947 “Dottrina Truman”: ogni aggressione contro la pace e la libertà nel mondo sarebbe stata considerata dagli Stati Uniti una aggressione ai loro danni</a:t>
            </a:r>
          </a:p>
          <a:p>
            <a:endParaRPr lang="it-IT" dirty="0"/>
          </a:p>
          <a:p>
            <a:r>
              <a:rPr lang="it-IT" dirty="0" smtClean="0"/>
              <a:t>Il mondo diviso in “sfere d’influenza”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85536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Europa orientale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/>
          </a:p>
          <a:p>
            <a:r>
              <a:rPr lang="it-IT" dirty="0" smtClean="0"/>
              <a:t>All’URSS viene riconosciuta come zona d’influenza l’Europa orientale, per garantirle sicurezza</a:t>
            </a:r>
          </a:p>
          <a:p>
            <a:endParaRPr lang="it-IT" dirty="0" smtClean="0"/>
          </a:p>
          <a:p>
            <a:pPr>
              <a:buFont typeface="Wingdings" charset="2"/>
              <a:buChar char="Ø"/>
            </a:pPr>
            <a:r>
              <a:rPr lang="it-IT" dirty="0" smtClean="0"/>
              <a:t>Nei paesi dell’Europa orientale i partiti comunisti locali tra 1946 e 1948 arrivano al potere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4223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3055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509_col_8_guerrafedda_8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24" y="399781"/>
            <a:ext cx="8979376" cy="572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9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Tensioni internazionali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1948: blocco di Berlino</a:t>
            </a:r>
          </a:p>
          <a:p>
            <a:r>
              <a:rPr lang="it-IT" dirty="0" smtClean="0"/>
              <a:t>1949: divisione definitiva della Germania in due Stati</a:t>
            </a:r>
          </a:p>
          <a:p>
            <a:endParaRPr lang="it-IT" dirty="0"/>
          </a:p>
          <a:p>
            <a:r>
              <a:rPr lang="it-IT" dirty="0" smtClean="0"/>
              <a:t>1949: Mao </a:t>
            </a:r>
            <a:r>
              <a:rPr lang="it-IT" dirty="0" err="1" smtClean="0"/>
              <a:t>Tse</a:t>
            </a:r>
            <a:r>
              <a:rPr lang="it-IT" dirty="0" smtClean="0"/>
              <a:t> </a:t>
            </a:r>
            <a:r>
              <a:rPr lang="it-IT" dirty="0" err="1" smtClean="0"/>
              <a:t>Tung</a:t>
            </a:r>
            <a:r>
              <a:rPr lang="it-IT" dirty="0" smtClean="0"/>
              <a:t> crea la Repubblica popolare cinese: la nuova Cina comunista amplia il fronte della guerra fredda all’Asia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56244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Muro di Berlino 1961-1989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muro-berlino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74" y="1417638"/>
            <a:ext cx="7874000" cy="527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85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costruzione del Muro 1961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708" y="1713070"/>
            <a:ext cx="3467100" cy="2516806"/>
          </a:xfrm>
          <a:prstGeom prst="rect">
            <a:avLst/>
          </a:prstGeom>
        </p:spPr>
      </p:pic>
      <p:pic>
        <p:nvPicPr>
          <p:cNvPr id="5" name="Immagine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6" y="1713070"/>
            <a:ext cx="32893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4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6 e 9 agosto 1945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Due diverse bombe atomiche vengono sganciate sulle città giapponesi di Hiroshima e Nagasaki</a:t>
            </a:r>
          </a:p>
          <a:p>
            <a:endParaRPr lang="it-IT" dirty="0"/>
          </a:p>
          <a:p>
            <a:r>
              <a:rPr lang="it-IT" dirty="0" smtClean="0"/>
              <a:t>Si calcola che i morti siano stati tra i 100mila e i 200mila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701320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1989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muro-di-berlino-caduta-picconat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4" y="1394122"/>
            <a:ext cx="7690308" cy="5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577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31454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Dottrina Truman e “</a:t>
            </a:r>
            <a:r>
              <a:rPr lang="it-IT" dirty="0" err="1" smtClean="0"/>
              <a:t>containment</a:t>
            </a:r>
            <a:r>
              <a:rPr lang="it-IT" dirty="0" smtClean="0"/>
              <a:t>”: 1946-1949</a:t>
            </a:r>
          </a:p>
          <a:p>
            <a:endParaRPr lang="it-IT" dirty="0"/>
          </a:p>
          <a:p>
            <a:r>
              <a:rPr lang="it-IT" dirty="0" smtClean="0"/>
              <a:t>Pace e prosperità in Europa: aiuti economici e merci con il Piano Marshall </a:t>
            </a:r>
          </a:p>
          <a:p>
            <a:endParaRPr lang="it-IT" dirty="0"/>
          </a:p>
          <a:p>
            <a:r>
              <a:rPr lang="it-IT" dirty="0" smtClean="0"/>
              <a:t>Interessi economici ed interessi ideologici si combinano</a:t>
            </a:r>
          </a:p>
          <a:p>
            <a:endParaRPr lang="it-IT" dirty="0"/>
          </a:p>
          <a:p>
            <a:r>
              <a:rPr lang="it-IT" dirty="0" smtClean="0"/>
              <a:t>La guerra di Corea è il primo intervento americano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36955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Guerra di Corea 1950-1953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carte-de-l-asie-2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8" y="1600200"/>
            <a:ext cx="7248525" cy="431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889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Deterrenza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Le armi nucleari sono il fattore deterrente, che evita lo scoppio di una guerra tra Usa e Urss </a:t>
            </a:r>
            <a:endParaRPr lang="it-IT" dirty="0"/>
          </a:p>
          <a:p>
            <a:r>
              <a:rPr lang="it-IT" dirty="0" smtClean="0"/>
              <a:t>Equilibrio del terrore </a:t>
            </a:r>
          </a:p>
          <a:p>
            <a:r>
              <a:rPr lang="it-IT" dirty="0" smtClean="0"/>
              <a:t>Corsa agli armamenti nucleari</a:t>
            </a:r>
          </a:p>
          <a:p>
            <a:endParaRPr lang="it-IT" dirty="0" smtClean="0"/>
          </a:p>
          <a:p>
            <a:r>
              <a:rPr lang="it-IT" dirty="0" smtClean="0"/>
              <a:t>1949: si costituisce la NATO, che unisce i paesi del blocco occidentale agli Stati Uniti a fini di difesa</a:t>
            </a:r>
          </a:p>
          <a:p>
            <a:r>
              <a:rPr lang="it-IT" dirty="0" smtClean="0"/>
              <a:t>I paesi del blocco comunista rispondono con il Patto di Varsavia nel 1955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390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nuovo equilibrio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19695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logica dei blocchi si estende dall’Europa al resto del mondo: i paesi che non si allineano rischiano di rimanere isolati</a:t>
            </a:r>
          </a:p>
          <a:p>
            <a:endParaRPr lang="it-IT" dirty="0"/>
          </a:p>
          <a:p>
            <a:r>
              <a:rPr lang="it-IT" dirty="0" smtClean="0"/>
              <a:t>Il processo di decolonizzazione </a:t>
            </a:r>
            <a:r>
              <a:rPr lang="mr-IN" dirty="0" smtClean="0"/>
              <a:t>–</a:t>
            </a:r>
            <a:r>
              <a:rPr lang="it-IT" dirty="0" smtClean="0"/>
              <a:t> la fine degli imperi coloniali </a:t>
            </a:r>
            <a:r>
              <a:rPr lang="mr-IN" dirty="0" smtClean="0"/>
              <a:t>–</a:t>
            </a:r>
            <a:r>
              <a:rPr lang="it-IT" dirty="0" smtClean="0"/>
              <a:t> si intreccia con la guerra fredda</a:t>
            </a:r>
          </a:p>
          <a:p>
            <a:endParaRPr lang="it-IT" dirty="0" smtClean="0"/>
          </a:p>
          <a:p>
            <a:r>
              <a:rPr lang="it-IT" dirty="0" smtClean="0"/>
              <a:t>Decentramento della guerra fredda fuori d’Europa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3000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Soggetti e organismi sovranazionali 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Superamento dello Stato-nazione? </a:t>
            </a:r>
          </a:p>
        </p:txBody>
      </p:sp>
    </p:spTree>
    <p:extLst>
      <p:ext uri="{BB962C8B-B14F-4D97-AF65-F5344CB8AC3E}">
        <p14:creationId xmlns:p14="http://schemas.microsoft.com/office/powerpoint/2010/main" val="3483999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Organizzazione delle Nazioni Unite (ONU)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L’ONU viene fondata nel 1946 per mantenere la pace e la sicurezza internazionale e per reprimere gli atti di aggressione o le altre violazioni alla pace </a:t>
            </a:r>
          </a:p>
          <a:p>
            <a:endParaRPr lang="it-IT" dirty="0"/>
          </a:p>
          <a:p>
            <a:r>
              <a:rPr lang="it-IT" dirty="0" smtClean="0"/>
              <a:t>Agenzie dell’</a:t>
            </a:r>
            <a:r>
              <a:rPr lang="it-IT" dirty="0" err="1" smtClean="0"/>
              <a:t>ONUinternazionali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64058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“Terzo mondo”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421"/>
          </a:xfrm>
        </p:spPr>
        <p:txBody>
          <a:bodyPr/>
          <a:lstStyle/>
          <a:p>
            <a:r>
              <a:rPr lang="it-IT" dirty="0" smtClean="0"/>
              <a:t>Alcuni paesi rifiutano la logica dei blocchi: India</a:t>
            </a:r>
          </a:p>
          <a:p>
            <a:endParaRPr lang="it-IT" dirty="0"/>
          </a:p>
          <a:p>
            <a:r>
              <a:rPr lang="it-IT" dirty="0" smtClean="0"/>
              <a:t>Conferenza di Bandung 1955 e “non allineamento”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3044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Conferenza dei Paesi non allineati (Bandung 1955)</a:t>
            </a:r>
            <a:endParaRPr lang="it-IT" dirty="0"/>
          </a:p>
        </p:txBody>
      </p:sp>
      <p:pic>
        <p:nvPicPr>
          <p:cNvPr id="4" name="Segnaposto contenuto 3" descr="MappaBandung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96" b="85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8248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L’Europa verso l’integrazione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Il processo di integrazione europea: l’Europa comincia a organizzarsi per superare la sovranità degli stati nazionali </a:t>
            </a:r>
          </a:p>
          <a:p>
            <a:r>
              <a:rPr lang="it-IT" dirty="0"/>
              <a:t>Integrazione economica: CECA (1951), CEE (1957) </a:t>
            </a:r>
          </a:p>
          <a:p>
            <a:r>
              <a:rPr lang="it-IT" dirty="0"/>
              <a:t>Integrazione </a:t>
            </a:r>
            <a:r>
              <a:rPr lang="it-IT" dirty="0" smtClean="0"/>
              <a:t>politica</a:t>
            </a:r>
          </a:p>
          <a:p>
            <a:r>
              <a:rPr lang="it-IT" dirty="0" smtClean="0"/>
              <a:t>Migrazioni interne dai paesi del sud (Spagna, Portogallo e Italia) verso i paesi dell’Europa centrale (Germania, Svizzera, Francia, Belgio)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25399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fu usata la bomba atomica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Costringere alla resa immediata il Giappone</a:t>
            </a:r>
          </a:p>
          <a:p>
            <a:endParaRPr lang="it-IT" dirty="0"/>
          </a:p>
          <a:p>
            <a:r>
              <a:rPr lang="it-IT" dirty="0" smtClean="0"/>
              <a:t>Fare pressione sull’Unione sovietica</a:t>
            </a:r>
          </a:p>
          <a:p>
            <a:endParaRPr lang="it-IT" dirty="0"/>
          </a:p>
          <a:p>
            <a:r>
              <a:rPr lang="it-IT" dirty="0" smtClean="0"/>
              <a:t>L’uso della bomba atomica dà inizio a una nuova era delle relazioni internazionali: la “guerra fredda” dominata dalla minaccia nucleare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78168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continente selvaggio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Keith Lowe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97282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“Europe, il nuovo continente nero”</a:t>
            </a:r>
            <a:br>
              <a:rPr lang="it-IT" dirty="0" smtClean="0"/>
            </a:br>
            <a:r>
              <a:rPr lang="it-IT" dirty="0" smtClean="0"/>
              <a:t>(New York Times, 18 marzo 1945)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  <a:p>
            <a:r>
              <a:rPr lang="it-IT" dirty="0" smtClean="0"/>
              <a:t>Distruzioni materiali: comunicazioni, trasporti, abitazioni, fabbriche</a:t>
            </a:r>
          </a:p>
          <a:p>
            <a:endParaRPr lang="it-IT" dirty="0"/>
          </a:p>
          <a:p>
            <a:r>
              <a:rPr lang="it-IT" dirty="0" smtClean="0"/>
              <a:t>Distruzioni immateriali: un mondo senza istituzioni (politica, giustizia) </a:t>
            </a:r>
          </a:p>
          <a:p>
            <a:endParaRPr lang="it-IT" dirty="0"/>
          </a:p>
          <a:p>
            <a:r>
              <a:rPr lang="it-IT" dirty="0" smtClean="0"/>
              <a:t>“</a:t>
            </a:r>
            <a:r>
              <a:rPr lang="it-IT" dirty="0" err="1"/>
              <a:t>Stunde</a:t>
            </a:r>
            <a:r>
              <a:rPr lang="it-IT" dirty="0"/>
              <a:t> </a:t>
            </a:r>
            <a:r>
              <a:rPr lang="it-IT" dirty="0" err="1"/>
              <a:t>Null</a:t>
            </a:r>
            <a:r>
              <a:rPr lang="it-IT" dirty="0" smtClean="0"/>
              <a:t>”? </a:t>
            </a:r>
          </a:p>
        </p:txBody>
      </p:sp>
    </p:spTree>
    <p:extLst>
      <p:ext uri="{BB962C8B-B14F-4D97-AF65-F5344CB8AC3E}">
        <p14:creationId xmlns:p14="http://schemas.microsoft.com/office/powerpoint/2010/main" val="40939819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guerra non finisce subito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Guerre e scontri civili minori: Grecia, Iugoslavia, Polonia</a:t>
            </a:r>
          </a:p>
          <a:p>
            <a:r>
              <a:rPr lang="it-IT" dirty="0" smtClean="0"/>
              <a:t>Epurazioni, vendette e punizioni contro singoli individui</a:t>
            </a:r>
            <a:endParaRPr lang="it-IT" dirty="0"/>
          </a:p>
          <a:p>
            <a:r>
              <a:rPr lang="it-IT" dirty="0" smtClean="0"/>
              <a:t>Violenza: pulizia etnica, violenze sulle donne</a:t>
            </a:r>
          </a:p>
          <a:p>
            <a:r>
              <a:rPr lang="it-IT" dirty="0" smtClean="0"/>
              <a:t>Profughi: milioni di profughi tedeschi dai territori dell’Europa orientale</a:t>
            </a:r>
          </a:p>
          <a:p>
            <a:r>
              <a:rPr lang="it-IT" dirty="0" smtClean="0"/>
              <a:t>Ritorni: prigionieri di guerra, ebrei liberati dai campi vittime di violenze in patria (Ungheria, Polonia)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8931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Polonia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1939-1945: paese aggredito da Germania e URSS, vittime militari e civili (Varsavia)</a:t>
            </a:r>
          </a:p>
          <a:p>
            <a:endParaRPr lang="it-IT" dirty="0"/>
          </a:p>
          <a:p>
            <a:r>
              <a:rPr lang="it-IT" dirty="0" smtClean="0"/>
              <a:t>Pulizia etnica: espulsione violenta di tedeschi e ucraini dal Paese dopo la guerra </a:t>
            </a:r>
          </a:p>
          <a:p>
            <a:endParaRPr lang="it-IT" dirty="0"/>
          </a:p>
          <a:p>
            <a:r>
              <a:rPr lang="it-IT" dirty="0" smtClean="0"/>
              <a:t>Violenze contro gli ebrei che ritornano dai campi: antisemitismo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94028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Perdita di territori al confine orientale e vendette e uccisioni contro la popolazione italiana in Venezia Giulia e in Istria: circa 10mila le vittime</a:t>
            </a:r>
          </a:p>
          <a:p>
            <a:r>
              <a:rPr lang="it-IT" dirty="0" smtClean="0"/>
              <a:t>Violenza politica: nei mesi successivi alla fine della guerra migliaia di fascisti uccisi nelle regioni del nord (stima: 10mila vittime)</a:t>
            </a:r>
          </a:p>
          <a:p>
            <a:r>
              <a:rPr lang="it-IT" dirty="0"/>
              <a:t>E</a:t>
            </a:r>
            <a:r>
              <a:rPr lang="it-IT" dirty="0" smtClean="0"/>
              <a:t>purazione: processi e sanzioni nei confronti dei collaborazionisti ma pochi pagano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38514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Costruzione di miti in Europa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Mito della Resistenza come “guerra di popolo” nell’interesse della nazione in alcuni paesi: Francia, Italia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Contro mito delle destre eredi dei partiti fascisti e collaborazionisti: si considerano vittime </a:t>
            </a:r>
            <a:endParaRPr lang="it-IT" dirty="0"/>
          </a:p>
          <a:p>
            <a:r>
              <a:rPr lang="it-IT" dirty="0" smtClean="0"/>
              <a:t>Mito della Germania nazista come unica responsabile delle atrocità commesse durante la seconda guerra mondiale </a:t>
            </a:r>
          </a:p>
          <a:p>
            <a:pPr>
              <a:buFont typeface="Wingdings" charset="0"/>
              <a:buChar char="Ø"/>
            </a:pPr>
            <a:r>
              <a:rPr lang="it-IT" dirty="0" smtClean="0"/>
              <a:t>In Italia, mito del “bravo italiano”, che non avrebbe commesso crimini come occupante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6601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Relazioni internazionali: 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/>
              <a:t>guerra fredda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52412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ricerca di nuovi equilibri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Tensioni tra Alleati e Unione Sovietica </a:t>
            </a:r>
          </a:p>
          <a:p>
            <a:endParaRPr lang="it-IT" dirty="0"/>
          </a:p>
          <a:p>
            <a:r>
              <a:rPr lang="it-IT" dirty="0" smtClean="0"/>
              <a:t>Incontri già prima che si concluda la guerra tra Urss, Usa e Gran Bretagna per decidere quale mondo sarebbe uscito dalla fine del conflitto</a:t>
            </a:r>
          </a:p>
          <a:p>
            <a:endParaRPr lang="it-IT" dirty="0"/>
          </a:p>
          <a:p>
            <a:r>
              <a:rPr lang="it-IT" dirty="0" smtClean="0"/>
              <a:t>Il presidente americano Roosevelt pensa di impegnare le grandi potenze per garantire la pace e bloccare ogni tentativo di cambiare gli equilibri internazionali con una guerra 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97314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 sono interessati a conquiste territoriali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Vogliono, come alla fine della prima guerra mondiale, un mondo con libertà di commercio, che offra sbocchi alle merci americane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47867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URSS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sovietici vogliono garanzie sul piano delle frontiere in Europa e ottengono che una serie di stati dell’Europa orientale rimanga sotto la loro influenza per evitare possibili attacchi della Germania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204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Germania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Reichsta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13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25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divisione della Germania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0904"/>
          </a:xfrm>
        </p:spPr>
        <p:txBody>
          <a:bodyPr>
            <a:normAutofit/>
          </a:bodyPr>
          <a:lstStyle/>
          <a:p>
            <a:r>
              <a:rPr lang="it-IT" dirty="0" smtClean="0"/>
              <a:t>Divisione provvisoria della Germania in 4 zone di occupazione</a:t>
            </a:r>
          </a:p>
          <a:p>
            <a:endParaRPr lang="it-IT" dirty="0"/>
          </a:p>
          <a:p>
            <a:r>
              <a:rPr lang="it-IT" dirty="0" smtClean="0"/>
              <a:t>Dopo la guerra, la Germania verrà divisa in due stati: Repubblica federale tedesca (Germania occidentale) e Repubblica democratica tedesca (Germania orientale)</a:t>
            </a:r>
          </a:p>
          <a:p>
            <a:endParaRPr lang="it-IT" dirty="0" smtClean="0"/>
          </a:p>
          <a:p>
            <a:r>
              <a:rPr lang="it-IT" dirty="0" smtClean="0"/>
              <a:t>“denazificazione” gestita dai vincitori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555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1114</Words>
  <Application>Microsoft Macintosh PowerPoint</Application>
  <PresentationFormat>Presentazione su schermo (4:3)</PresentationFormat>
  <Paragraphs>135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Tema di Office</vt:lpstr>
      <vt:lpstr>Hiroshima 6 agosto 1945</vt:lpstr>
      <vt:lpstr>6 e 9 agosto 1945</vt:lpstr>
      <vt:lpstr>Perché fu usata la bomba atomica</vt:lpstr>
      <vt:lpstr>Relazioni internazionali:  la guerra fredda </vt:lpstr>
      <vt:lpstr>La ricerca di nuovi equilibri</vt:lpstr>
      <vt:lpstr>Stati Uniti</vt:lpstr>
      <vt:lpstr>URSS</vt:lpstr>
      <vt:lpstr>Germania </vt:lpstr>
      <vt:lpstr>La divisione della Germania</vt:lpstr>
      <vt:lpstr>Crimini di guerra </vt:lpstr>
      <vt:lpstr>Processo di Norimberga</vt:lpstr>
      <vt:lpstr>Crimini contro la pace</vt:lpstr>
      <vt:lpstr>Crimini contro l’umanità</vt:lpstr>
      <vt:lpstr>Guerra fredda </vt:lpstr>
      <vt:lpstr>Europa orientale </vt:lpstr>
      <vt:lpstr>Presentazione di PowerPoint</vt:lpstr>
      <vt:lpstr>Tensioni internazionali</vt:lpstr>
      <vt:lpstr>Muro di Berlino 1961-1989</vt:lpstr>
      <vt:lpstr>La costruzione del Muro 1961</vt:lpstr>
      <vt:lpstr>1989</vt:lpstr>
      <vt:lpstr>Stati Uniti </vt:lpstr>
      <vt:lpstr>Guerra di Corea 1950-1953</vt:lpstr>
      <vt:lpstr>Deterrenza </vt:lpstr>
      <vt:lpstr>Un nuovo equilibrio mondiale</vt:lpstr>
      <vt:lpstr>Soggetti e organismi sovranazionali  </vt:lpstr>
      <vt:lpstr>Organizzazione delle Nazioni Unite (ONU)</vt:lpstr>
      <vt:lpstr>Il “Terzo mondo”</vt:lpstr>
      <vt:lpstr>Conferenza dei Paesi non allineati (Bandung 1955)</vt:lpstr>
      <vt:lpstr>L’Europa verso l’integrazione</vt:lpstr>
      <vt:lpstr>Il continente selvaggio</vt:lpstr>
      <vt:lpstr>“Europe, il nuovo continente nero” (New York Times, 18 marzo 1945)</vt:lpstr>
      <vt:lpstr>La guerra non finisce subito…</vt:lpstr>
      <vt:lpstr>Polonia</vt:lpstr>
      <vt:lpstr>Italia </vt:lpstr>
      <vt:lpstr>Costruzione di miti in Europa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Hiroshima dopo il bombardamento </dc:title>
  <dc:creator>Federica Bertagna</dc:creator>
  <cp:lastModifiedBy>Federica Bertagna</cp:lastModifiedBy>
  <cp:revision>24</cp:revision>
  <dcterms:created xsi:type="dcterms:W3CDTF">2017-05-24T08:05:07Z</dcterms:created>
  <dcterms:modified xsi:type="dcterms:W3CDTF">2018-04-20T21:20:18Z</dcterms:modified>
</cp:coreProperties>
</file>