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30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3" r:id="rId20"/>
    <p:sldId id="275" r:id="rId21"/>
    <p:sldId id="276" r:id="rId22"/>
    <p:sldId id="277" r:id="rId23"/>
    <p:sldId id="274" r:id="rId24"/>
    <p:sldId id="278" r:id="rId25"/>
    <p:sldId id="279" r:id="rId26"/>
    <p:sldId id="305" r:id="rId27"/>
    <p:sldId id="304" r:id="rId28"/>
    <p:sldId id="280" r:id="rId29"/>
    <p:sldId id="281" r:id="rId30"/>
    <p:sldId id="309" r:id="rId31"/>
    <p:sldId id="311" r:id="rId32"/>
    <p:sldId id="273" r:id="rId33"/>
    <p:sldId id="313" r:id="rId34"/>
    <p:sldId id="310" r:id="rId35"/>
    <p:sldId id="300" r:id="rId36"/>
    <p:sldId id="308" r:id="rId37"/>
    <p:sldId id="314" r:id="rId38"/>
    <p:sldId id="284" r:id="rId39"/>
    <p:sldId id="282" r:id="rId40"/>
    <p:sldId id="283" r:id="rId41"/>
    <p:sldId id="315" r:id="rId42"/>
    <p:sldId id="285" r:id="rId43"/>
    <p:sldId id="287" r:id="rId44"/>
    <p:sldId id="288" r:id="rId45"/>
    <p:sldId id="286" r:id="rId46"/>
    <p:sldId id="289" r:id="rId47"/>
    <p:sldId id="290" r:id="rId48"/>
    <p:sldId id="291" r:id="rId49"/>
    <p:sldId id="312" r:id="rId50"/>
    <p:sldId id="292" r:id="rId51"/>
    <p:sldId id="297" r:id="rId52"/>
    <p:sldId id="293" r:id="rId53"/>
    <p:sldId id="294" r:id="rId54"/>
    <p:sldId id="295" r:id="rId55"/>
    <p:sldId id="296" r:id="rId56"/>
    <p:sldId id="298" r:id="rId57"/>
    <p:sldId id="299" r:id="rId5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108" autoAdjust="0"/>
  </p:normalViewPr>
  <p:slideViewPr>
    <p:cSldViewPr snapToGrid="0" snapToObjects="1">
      <p:cViewPr>
        <p:scale>
          <a:sx n="121" d="100"/>
          <a:sy n="121" d="100"/>
        </p:scale>
        <p:origin x="-12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4EBA8-688A-124A-A9D0-DAC5F9250F82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F3122-6822-5D42-9CB9-0DA51B5719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37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F3122-6822-5D42-9CB9-0DA51B5719A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7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94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17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83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01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47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95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7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18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84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96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04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5851F-1E73-3C48-AA71-39342BFA430E}" type="datetimeFigureOut">
              <a:rPr lang="it-IT" smtClean="0"/>
              <a:t>23/04/18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38277-6C8C-5D41-954A-031A7A9E63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27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Decolonizzazione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77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Giappone aveva invaso la </a:t>
            </a:r>
            <a:r>
              <a:rPr lang="it-IT" dirty="0" smtClean="0"/>
              <a:t>Manciuria (anni 30), </a:t>
            </a:r>
            <a:r>
              <a:rPr lang="it-IT" dirty="0" smtClean="0"/>
              <a:t>destabilizzando </a:t>
            </a:r>
            <a:r>
              <a:rPr lang="it-IT" dirty="0" smtClean="0"/>
              <a:t>l’area. La sconfitta nella seconda guerra mondiale ne cancella le ambizioni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1947: l’India raggiunge l’indipendenza con la non violenza di Gandhi. È un modello non esportabile </a:t>
            </a:r>
          </a:p>
          <a:p>
            <a:endParaRPr lang="it-IT" dirty="0"/>
          </a:p>
          <a:p>
            <a:r>
              <a:rPr lang="it-IT" dirty="0" smtClean="0"/>
              <a:t>1949: la Cina di Mao </a:t>
            </a:r>
            <a:r>
              <a:rPr lang="it-IT" dirty="0" err="1" smtClean="0"/>
              <a:t>Tse</a:t>
            </a:r>
            <a:r>
              <a:rPr lang="it-IT" dirty="0" smtClean="0"/>
              <a:t> </a:t>
            </a:r>
            <a:r>
              <a:rPr lang="it-IT" dirty="0" err="1" smtClean="0"/>
              <a:t>Tung</a:t>
            </a:r>
            <a:r>
              <a:rPr lang="it-IT" dirty="0" smtClean="0"/>
              <a:t> diviene invece un modello: guerriglia contadina comunista</a:t>
            </a:r>
          </a:p>
        </p:txBody>
      </p:sp>
    </p:spTree>
    <p:extLst>
      <p:ext uri="{BB962C8B-B14F-4D97-AF65-F5344CB8AC3E}">
        <p14:creationId xmlns:p14="http://schemas.microsoft.com/office/powerpoint/2010/main" val="287259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Mao proclama la nascita della Repubblica Popolare Cinese</a:t>
            </a:r>
            <a:endParaRPr lang="it-IT" dirty="0"/>
          </a:p>
        </p:txBody>
      </p:sp>
      <p:pic>
        <p:nvPicPr>
          <p:cNvPr id="4" name="Segnaposto contenuto 3" descr="hq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261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62969"/>
            <a:ext cx="8229600" cy="4750054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2 problemi: tensioni religiose indù-musulmani e arretratezza economica</a:t>
            </a:r>
          </a:p>
          <a:p>
            <a:endParaRPr lang="it-IT" dirty="0"/>
          </a:p>
          <a:p>
            <a:r>
              <a:rPr lang="it-IT" dirty="0" smtClean="0"/>
              <a:t>Violentissimi conflitti tra indù e musulmani portano alla formazione di due stati: India (indù) e Pakistan (musulmani). Milioni di morti </a:t>
            </a:r>
          </a:p>
          <a:p>
            <a:endParaRPr lang="it-IT" dirty="0"/>
          </a:p>
          <a:p>
            <a:r>
              <a:rPr lang="it-IT" dirty="0" smtClean="0"/>
              <a:t>Il Pakistan risulta diviso in due parti: ancora scontri fino al 1971, quando nasce il Bangladesh</a:t>
            </a:r>
          </a:p>
        </p:txBody>
      </p:sp>
    </p:spTree>
    <p:extLst>
      <p:ext uri="{BB962C8B-B14F-4D97-AF65-F5344CB8AC3E}">
        <p14:creationId xmlns:p14="http://schemas.microsoft.com/office/powerpoint/2010/main" val="142020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India (</a:t>
            </a:r>
            <a:r>
              <a:rPr lang="it-IT" dirty="0" err="1" smtClean="0"/>
              <a:t>indu</a:t>
            </a:r>
            <a:r>
              <a:rPr lang="it-IT" dirty="0" smtClean="0"/>
              <a:t>) e Pakistan (musulmani)</a:t>
            </a:r>
            <a:endParaRPr lang="it-IT" dirty="0"/>
          </a:p>
        </p:txBody>
      </p:sp>
      <p:pic>
        <p:nvPicPr>
          <p:cNvPr id="4" name="Segnaposto contenuto 3" descr="formazione-ysei-2-lezione-3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579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INDIA INDIPENDENTE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Per 40 anni governa lo stesso partito, il Partito del congresso</a:t>
            </a:r>
          </a:p>
          <a:p>
            <a:endParaRPr lang="it-IT" dirty="0"/>
          </a:p>
          <a:p>
            <a:r>
              <a:rPr lang="it-IT" dirty="0" smtClean="0"/>
              <a:t>Il leader </a:t>
            </a:r>
            <a:r>
              <a:rPr lang="it-IT" dirty="0" err="1" smtClean="0"/>
              <a:t>Nehru</a:t>
            </a:r>
            <a:r>
              <a:rPr lang="it-IT" dirty="0" smtClean="0"/>
              <a:t> avvia la modernizzazione del paese e la sua democratizzazione, abolendo la divisione in caste della società</a:t>
            </a:r>
          </a:p>
          <a:p>
            <a:endParaRPr lang="it-IT" dirty="0"/>
          </a:p>
          <a:p>
            <a:r>
              <a:rPr lang="it-IT" dirty="0" smtClean="0"/>
              <a:t>L’India si mantiene indipendente dai due blocchi e guida il movimento dei paesi non allineati (1955 )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259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resto dell’Asia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Molti paesi dopo l’indipendenza devono affrontare il problema della guerriglia comunista che crea grande instabilità: Filippine, Malesia, Birmania (oggi </a:t>
            </a:r>
            <a:r>
              <a:rPr lang="it-IT" dirty="0" err="1" smtClean="0"/>
              <a:t>Myamar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Sono tutti movimenti di guerriglia contadini</a:t>
            </a:r>
          </a:p>
          <a:p>
            <a:endParaRPr lang="it-IT" dirty="0"/>
          </a:p>
          <a:p>
            <a:r>
              <a:rPr lang="it-IT" dirty="0" smtClean="0"/>
              <a:t>Le divisioni etniche e religiose sono un’altra fonte di instabilità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488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Francia e le colonie in Asia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515"/>
          </a:xfrm>
        </p:spPr>
        <p:txBody>
          <a:bodyPr>
            <a:normAutofit/>
          </a:bodyPr>
          <a:lstStyle/>
          <a:p>
            <a:r>
              <a:rPr lang="it-IT" dirty="0" smtClean="0"/>
              <a:t>La Francia non intende rinunciare alle colonie e vuole </a:t>
            </a:r>
            <a:r>
              <a:rPr lang="it-IT" dirty="0" smtClean="0"/>
              <a:t>collegarle </a:t>
            </a:r>
            <a:r>
              <a:rPr lang="it-IT" dirty="0" smtClean="0"/>
              <a:t>in </a:t>
            </a:r>
            <a:r>
              <a:rPr lang="it-IT" dirty="0" smtClean="0"/>
              <a:t>una specie di federazione (Indocina, Cambogia, Laos e </a:t>
            </a:r>
            <a:r>
              <a:rPr lang="it-IT" dirty="0" err="1" smtClean="0"/>
              <a:t>Annam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In Indocina il leader comunista Ho chi-</a:t>
            </a:r>
            <a:r>
              <a:rPr lang="it-IT" dirty="0" err="1" smtClean="0"/>
              <a:t>minh</a:t>
            </a:r>
            <a:r>
              <a:rPr lang="it-IT" dirty="0" smtClean="0"/>
              <a:t> proclama l’indipendenza del Vietnam</a:t>
            </a:r>
          </a:p>
          <a:p>
            <a:r>
              <a:rPr lang="it-IT" dirty="0" smtClean="0"/>
              <a:t>La Francia crea un nuovo stato nel Sud del Vietnam ma quando tenta di riconquistare il nord è sconfitta a Dien </a:t>
            </a:r>
            <a:r>
              <a:rPr lang="it-IT" dirty="0" err="1" smtClean="0"/>
              <a:t>Bien</a:t>
            </a:r>
            <a:r>
              <a:rPr lang="it-IT" dirty="0" smtClean="0"/>
              <a:t> </a:t>
            </a:r>
            <a:r>
              <a:rPr lang="it-IT" dirty="0" err="1" smtClean="0"/>
              <a:t>Phu</a:t>
            </a:r>
            <a:r>
              <a:rPr lang="it-IT" dirty="0" smtClean="0"/>
              <a:t> (1954)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158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Indocina francese (Vietnam, Laos, Cambogia)</a:t>
            </a:r>
            <a:endParaRPr lang="it-IT" dirty="0"/>
          </a:p>
        </p:txBody>
      </p:sp>
      <p:pic>
        <p:nvPicPr>
          <p:cNvPr id="4" name="Segnaposto contenuto 3" descr="French-Indo-China-Ma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49" b="-156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359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Vietnam indipendente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V</a:t>
            </a:r>
            <a:r>
              <a:rPr lang="it-IT" dirty="0" smtClean="0"/>
              <a:t>engono creati due stati: Vietnam del nord (comunista) e Vietnam del sud (filooccidentale)</a:t>
            </a:r>
          </a:p>
          <a:p>
            <a:endParaRPr lang="it-IT" dirty="0"/>
          </a:p>
          <a:p>
            <a:r>
              <a:rPr lang="it-IT" dirty="0" smtClean="0"/>
              <a:t>Guerriglia contadina comunista nel sud e intervento degli Stati Uniti nel 1961</a:t>
            </a:r>
          </a:p>
          <a:p>
            <a:endParaRPr lang="it-IT" dirty="0"/>
          </a:p>
          <a:p>
            <a:r>
              <a:rPr lang="it-IT" dirty="0" smtClean="0"/>
              <a:t>Guerra del Vietnam, conclusa nel 1975 con la sconfitta e il ritiro degli Stati Uniti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9667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Medio Oriente e mondo arabo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charset="0"/>
              <a:buChar char="Ø"/>
            </a:pPr>
            <a:r>
              <a:rPr lang="it-IT" dirty="0" smtClean="0"/>
              <a:t>La religione musulmana come fattore identitario</a:t>
            </a:r>
          </a:p>
          <a:p>
            <a:pPr marL="457200" indent="-457200">
              <a:buFont typeface="Wingdings" charset="0"/>
              <a:buChar char="Ø"/>
            </a:pPr>
            <a:r>
              <a:rPr lang="it-IT" dirty="0" smtClean="0"/>
              <a:t>La creazione di Israele come fattore di destabilizzazione dell’area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687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Contesto e </a:t>
            </a:r>
            <a:r>
              <a:rPr lang="it-IT" dirty="0" smtClean="0"/>
              <a:t>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Cosa si intende? Il raggiungimento dell’indipendenza da parte di paesi che erano colonie delle potenze europee (Francia e Inghilterra soprattutto)</a:t>
            </a:r>
          </a:p>
          <a:p>
            <a:endParaRPr lang="it-IT" dirty="0"/>
          </a:p>
          <a:p>
            <a:r>
              <a:rPr lang="it-IT" dirty="0" smtClean="0"/>
              <a:t>La decolonizzazione si intreccia con la guerra fredda: la debolezza dei nuovi stati indipendenti li obbliga a entrare nella sfera d’influenza di uno dei due blocchi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9117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Paesi arabi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due principali soggetti della rivolta anticoloniale in Asia </a:t>
            </a:r>
            <a:r>
              <a:rPr lang="mr-IN" dirty="0" smtClean="0"/>
              <a:t>–</a:t>
            </a:r>
            <a:r>
              <a:rPr lang="it-IT" dirty="0" smtClean="0"/>
              <a:t> i contadini e la guerriglia comunista </a:t>
            </a:r>
            <a:r>
              <a:rPr lang="mr-IN" dirty="0" smtClean="0"/>
              <a:t>–</a:t>
            </a:r>
            <a:r>
              <a:rPr lang="it-IT" dirty="0" smtClean="0"/>
              <a:t> non sono presenti nel mondo arabo</a:t>
            </a:r>
            <a:endParaRPr lang="it-IT" dirty="0"/>
          </a:p>
          <a:p>
            <a:r>
              <a:rPr lang="it-IT" dirty="0" smtClean="0"/>
              <a:t>I protagonisti della lotta per l’indipendenza sono militari e studenti ma è la religione islamica a fare da elemento agglutinante </a:t>
            </a:r>
          </a:p>
          <a:p>
            <a:r>
              <a:rPr lang="it-IT" dirty="0" smtClean="0"/>
              <a:t>Il problema della Palestina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441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politica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Nel 1944 Egitto e Arabia Saudita promuovono la formazione della Lega araba, che chiede una soluzione del problema dei rapporti tra palestinesi ed ebrei in Palestina, già sfociato in rivolte arabe negli anni Trenta</a:t>
            </a:r>
            <a:endParaRPr lang="it-IT" dirty="0"/>
          </a:p>
          <a:p>
            <a:r>
              <a:rPr lang="it-IT" dirty="0" smtClean="0"/>
              <a:t>Dopo la fine della seconda guerra mondial</a:t>
            </a:r>
            <a:r>
              <a:rPr lang="it-IT" dirty="0"/>
              <a:t>e</a:t>
            </a:r>
            <a:r>
              <a:rPr lang="it-IT" dirty="0" smtClean="0"/>
              <a:t> </a:t>
            </a:r>
            <a:r>
              <a:rPr lang="it-IT" dirty="0" smtClean="0"/>
              <a:t>si forma </a:t>
            </a:r>
            <a:r>
              <a:rPr lang="it-IT" dirty="0" smtClean="0"/>
              <a:t>lo Stato ebraico di Israele (1948)</a:t>
            </a:r>
          </a:p>
          <a:p>
            <a:r>
              <a:rPr lang="it-IT" dirty="0" smtClean="0"/>
              <a:t>Siria </a:t>
            </a:r>
            <a:r>
              <a:rPr lang="it-IT" dirty="0"/>
              <a:t>e </a:t>
            </a:r>
            <a:r>
              <a:rPr lang="it-IT" dirty="0" smtClean="0"/>
              <a:t>Libano (ex mandati francesi) </a:t>
            </a:r>
            <a:r>
              <a:rPr lang="it-IT" dirty="0"/>
              <a:t>diventano indipendenti dopo la guerra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825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Paesi arabi e mondo arabo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 “mondo arabo” si intendono normalmente i 22 paesi che fanno parte della Lega araba</a:t>
            </a:r>
          </a:p>
          <a:p>
            <a:endParaRPr lang="it-IT" dirty="0" smtClean="0"/>
          </a:p>
          <a:p>
            <a:r>
              <a:rPr lang="it-IT" dirty="0" smtClean="0"/>
              <a:t>L’espressione “paesi arabi” indica i paesi in cui la lingua ufficiale è l’arabo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274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Paesi membri della Lega araba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800px-Arab_League_(orthographic_projection)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4" y="1417638"/>
            <a:ext cx="6858000" cy="48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06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Paesi arabi e paesi islamici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paesi arabi non vanno confusi con i paesi islamici per due motivi:</a:t>
            </a:r>
          </a:p>
          <a:p>
            <a:endParaRPr lang="it-IT" dirty="0"/>
          </a:p>
          <a:p>
            <a:pPr marL="514350" indent="-514350">
              <a:buAutoNum type="arabicParenR"/>
            </a:pPr>
            <a:r>
              <a:rPr lang="it-IT" dirty="0" smtClean="0"/>
              <a:t>In molti paesi arabi ci sono minoranze cristiane o di altre religioni </a:t>
            </a:r>
          </a:p>
          <a:p>
            <a:pPr marL="514350" indent="-514350">
              <a:buAutoNum type="arabicParenR"/>
            </a:pPr>
            <a:r>
              <a:rPr lang="it-IT" dirty="0" smtClean="0"/>
              <a:t>Ci sono paesi islamici (ad esempio Turchia, Iran, Pakistan, Bangladesh, Indonesia etc.) che non sono arabi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7551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Conflitti attuali nel mondo arabo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97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 larga misura i conflitti attuali nel mondo arabo (Siria, Yemen</a:t>
            </a:r>
            <a:r>
              <a:rPr lang="mr-IN" dirty="0" smtClean="0"/>
              <a:t>…</a:t>
            </a:r>
            <a:r>
              <a:rPr lang="it-IT" dirty="0" smtClean="0"/>
              <a:t>) sono legati a una divisione fondamentale dell’Islam: quella tra i sunniti e gli sciiti </a:t>
            </a:r>
            <a:r>
              <a:rPr lang="it-IT" dirty="0" smtClean="0"/>
              <a:t>(alcuni studiosi parlano di una “guerra civile” nel mondo arabo)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 sunniti </a:t>
            </a:r>
            <a:r>
              <a:rPr lang="mr-IN" dirty="0" smtClean="0"/>
              <a:t>–</a:t>
            </a:r>
            <a:r>
              <a:rPr lang="it-IT" dirty="0" smtClean="0"/>
              <a:t> seguaci della </a:t>
            </a:r>
            <a:r>
              <a:rPr lang="it-IT" i="1" dirty="0" smtClean="0"/>
              <a:t>Sunna</a:t>
            </a:r>
            <a:r>
              <a:rPr lang="it-IT" dirty="0" smtClean="0"/>
              <a:t> (consuetudine) sono la corrente ortodossa e largamente maggioritaria dell’Islam (circa 80%)</a:t>
            </a:r>
          </a:p>
          <a:p>
            <a:r>
              <a:rPr lang="it-IT" dirty="0" smtClean="0"/>
              <a:t>Gli sciiti (“fazione di Alì”, discendenti di Maometto) sono minoritari, circa il 15%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626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Sunniti e sciiti</a:t>
            </a:r>
            <a:endParaRPr lang="it-IT" dirty="0"/>
          </a:p>
        </p:txBody>
      </p:sp>
      <p:pic>
        <p:nvPicPr>
          <p:cNvPr id="4" name="Segnaposto contenuto 3" descr="202943404-f930f277-3ce5-426f-b978-9a775da20d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15" r="-18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274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Sciiti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</a:t>
            </a:r>
          </a:p>
          <a:p>
            <a:r>
              <a:rPr lang="it-IT" dirty="0"/>
              <a:t>Paesi con maggioranza di popolazione </a:t>
            </a:r>
            <a:r>
              <a:rPr lang="it-IT" dirty="0" smtClean="0"/>
              <a:t>sciita: Iran e Iraq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Paesi con presenza significativa di popolazione sciita: Siria (attuale governo di </a:t>
            </a:r>
            <a:r>
              <a:rPr lang="it-IT" dirty="0" err="1" smtClean="0"/>
              <a:t>Assad</a:t>
            </a:r>
            <a:r>
              <a:rPr lang="it-IT" dirty="0"/>
              <a:t> </a:t>
            </a:r>
            <a:r>
              <a:rPr lang="it-IT" dirty="0" smtClean="0"/>
              <a:t>sostenuto dal gruppo </a:t>
            </a:r>
            <a:r>
              <a:rPr lang="it-IT" dirty="0" err="1" smtClean="0"/>
              <a:t>alawita</a:t>
            </a:r>
            <a:r>
              <a:rPr lang="it-IT" dirty="0" smtClean="0"/>
              <a:t>, vicino agli sciiti, minoritario nel paese)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900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Equilibri interni </a:t>
            </a:r>
            <a:r>
              <a:rPr lang="it-IT" dirty="0" smtClean="0"/>
              <a:t>al mondo islamico e </a:t>
            </a:r>
            <a:r>
              <a:rPr lang="it-IT" dirty="0" smtClean="0"/>
              <a:t>alleanze internazionali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2387"/>
          </a:xfrm>
        </p:spPr>
        <p:txBody>
          <a:bodyPr>
            <a:normAutofit/>
          </a:bodyPr>
          <a:lstStyle/>
          <a:p>
            <a:r>
              <a:rPr lang="it-IT" dirty="0" smtClean="0"/>
              <a:t>Gli stati “periferici” </a:t>
            </a:r>
            <a:r>
              <a:rPr lang="it-IT" dirty="0" smtClean="0"/>
              <a:t>del </a:t>
            </a:r>
            <a:r>
              <a:rPr lang="it-IT" dirty="0" smtClean="0"/>
              <a:t>mondo islamico (Marocco, Algeria, Tunisia, Egitto in Africa, Indonesia, Malesia e Bangladesh in Asia) sono a larghissima maggioranza sunniti</a:t>
            </a:r>
          </a:p>
          <a:p>
            <a:endParaRPr lang="it-IT" dirty="0"/>
          </a:p>
          <a:p>
            <a:r>
              <a:rPr lang="it-IT" dirty="0" smtClean="0"/>
              <a:t>Alcuni paesi a maggioranza sunnita (Arabia Saudita, Giordania, Emirati Arabi Uniti, Bahrein) sono alleati degli Stati uniti</a:t>
            </a:r>
          </a:p>
        </p:txBody>
      </p:sp>
    </p:spTree>
    <p:extLst>
      <p:ext uri="{BB962C8B-B14F-4D97-AF65-F5344CB8AC3E}">
        <p14:creationId xmlns:p14="http://schemas.microsoft.com/office/powerpoint/2010/main" val="637144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Nascita dello Stato di Israele (1948</a:t>
            </a:r>
            <a:r>
              <a:rPr lang="it-IT" dirty="0" smtClean="0"/>
              <a:t>) e conseguenze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La fondazione dello Stato di Israele fu vista nel mondo arabo come un’imposizione </a:t>
            </a:r>
            <a:r>
              <a:rPr lang="it-IT" dirty="0" smtClean="0"/>
              <a:t>dell’Occidente (la Lega araba nasce per contrastarla)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Esodo degli ebrei dal mondo arabo verso Israele</a:t>
            </a:r>
          </a:p>
          <a:p>
            <a:endParaRPr lang="it-IT" dirty="0"/>
          </a:p>
          <a:p>
            <a:r>
              <a:rPr lang="it-IT" dirty="0" smtClean="0"/>
              <a:t>La formazione di Israele sfocia in un conflitto con i palestinesi </a:t>
            </a:r>
            <a:r>
              <a:rPr lang="it-IT" dirty="0" smtClean="0"/>
              <a:t>e i </a:t>
            </a:r>
            <a:r>
              <a:rPr lang="it-IT" dirty="0" smtClean="0"/>
              <a:t>paesi arabi </a:t>
            </a:r>
            <a:r>
              <a:rPr lang="it-IT" dirty="0" smtClean="0"/>
              <a:t>che </a:t>
            </a:r>
            <a:r>
              <a:rPr lang="it-IT" dirty="0" smtClean="0"/>
              <a:t>dura tutt’oggi ed è una delle ragioni del successo dell’integralismo islamico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217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Processi diversi da paese a paese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processo di decolonizzazione fu diverso da paese a paese, 2 tipologie fondamentali: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Guerre di liberazione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Passaggio pacifico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r>
              <a:rPr lang="it-IT" dirty="0" smtClean="0"/>
              <a:t>Dopo la liberazione: conflitti, transizioni “dolci”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598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Fallimento piano </a:t>
            </a:r>
            <a:r>
              <a:rPr lang="it-IT" dirty="0" smtClean="0"/>
              <a:t>Onu in Palestina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L’Onu proclama la nascita di due Stati, Israele e Palestina, che non si concretizza, in quanto la Lega araba attacca Israele nel 1948, venendo sconfitta</a:t>
            </a:r>
          </a:p>
          <a:p>
            <a:r>
              <a:rPr lang="it-IT" dirty="0" smtClean="0"/>
              <a:t>Israele occupa gran parte dei territori del futuro stato palestinese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9414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PIANO ONU SPARTIZIONE PALESTINA: FORMAZIONE DUE STATI</a:t>
            </a:r>
            <a:endParaRPr lang="it-IT" dirty="0"/>
          </a:p>
        </p:txBody>
      </p:sp>
      <p:pic>
        <p:nvPicPr>
          <p:cNvPr id="5" name="Segnaposto contenuto 4" descr="UN_Partition_Plan_For_Palestine_1947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780" r="-117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9528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Esodo ebrei dai paesi arabi verso Israele (1948)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mappa_profughi_ebrei_dai_paesi_arabi_19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96" y="1794862"/>
            <a:ext cx="4791075" cy="35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90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Primo conflitto arabo-israeliano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La Lega araba si oppone alla fondazione di Israele scatenando una guerra ma gli israeliani resistono, contrattaccano e si annettono gran parte dei territori assegnati in origine dall’ONU ai palestinesi</a:t>
            </a:r>
          </a:p>
          <a:p>
            <a:endParaRPr lang="it-IT" dirty="0" smtClean="0"/>
          </a:p>
          <a:p>
            <a:r>
              <a:rPr lang="it-IT" dirty="0" smtClean="0"/>
              <a:t>In mano a Egitto e Giordania restano: la “striscia di Gaza” e la “Cisgiordania”, che dovevano essere i nuclei dello stato di Palestina, mai più sorto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253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Esodo palestinesi da Israele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Circa 750mila palestinesi lasciano Israele e si rifugiano in Cisgiordania e nella “striscia di Gaza”, territori assegnati allo stato palestinese dall’ONU, ma anche in </a:t>
            </a:r>
            <a:r>
              <a:rPr lang="it-IT" dirty="0"/>
              <a:t>Giordania e nei </a:t>
            </a:r>
            <a:r>
              <a:rPr lang="it-IT" dirty="0" smtClean="0"/>
              <a:t>paesi arabi vicini</a:t>
            </a:r>
          </a:p>
          <a:p>
            <a:r>
              <a:rPr lang="it-IT" dirty="0" smtClean="0"/>
              <a:t>Situazione irrisolta dei campi profughi palestinesi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638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Campi profughi palestinesi</a:t>
            </a:r>
            <a:endParaRPr lang="it-IT" dirty="0"/>
          </a:p>
        </p:txBody>
      </p:sp>
      <p:pic>
        <p:nvPicPr>
          <p:cNvPr id="4" name="Segnaposto contenuto 3" descr="nakba3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6" b="119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6041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Conflitto arabo-israeliano (1948-oggi)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1948</a:t>
            </a:r>
          </a:p>
          <a:p>
            <a:r>
              <a:rPr lang="it-IT" dirty="0" smtClean="0"/>
              <a:t>Guerra con l’Egitto per Suez (1956): Israele occupa il Sinai</a:t>
            </a:r>
          </a:p>
          <a:p>
            <a:r>
              <a:rPr lang="it-IT" dirty="0" smtClean="0"/>
              <a:t>Guerra dei 6 giorni (1967) contro Egitto, Siria, Giordania: Israele completa occupazione Sinai e occupa le alture del Golan e “striscia di Gaza” </a:t>
            </a:r>
          </a:p>
          <a:p>
            <a:r>
              <a:rPr lang="it-IT" dirty="0" smtClean="0"/>
              <a:t>Guerra dello Yom Kippur (1973): contro l’Egitto</a:t>
            </a:r>
          </a:p>
          <a:p>
            <a:r>
              <a:rPr lang="it-IT" dirty="0" smtClean="0"/>
              <a:t>Nel 1978 Israele invade il sud del Libano</a:t>
            </a:r>
          </a:p>
          <a:p>
            <a:r>
              <a:rPr lang="it-IT" dirty="0" smtClean="0"/>
              <a:t>Nel 1979-80, accordi di pace Israele-Egitto e restituzione all’Egitto del Sinai</a:t>
            </a:r>
          </a:p>
          <a:p>
            <a:r>
              <a:rPr lang="it-IT" dirty="0" smtClean="0"/>
              <a:t>1982: nuova invasione del Libano da parte di Israele, con massacri nei campi profughi palestinesi di Sabra e </a:t>
            </a:r>
            <a:r>
              <a:rPr lang="it-IT" dirty="0" err="1" smtClean="0"/>
              <a:t>Shatila</a:t>
            </a:r>
            <a:endParaRPr lang="it-IT" dirty="0" smtClean="0"/>
          </a:p>
          <a:p>
            <a:r>
              <a:rPr lang="it-IT" dirty="0" smtClean="0"/>
              <a:t>1987: inizio “Intifada”, lotta dei palestinesi per la liberazione dei territori occupati da Israele nel 1967 e la creazione dello stato della Palestina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950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dopo la guerra del 1967</a:t>
            </a:r>
            <a:endParaRPr lang="it-IT" dirty="0"/>
          </a:p>
        </p:txBody>
      </p:sp>
      <p:pic>
        <p:nvPicPr>
          <p:cNvPr id="4" name="Segnaposto contenuto 3" descr="220px-Six_Day_War_Territories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73" r="-8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961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Nord Africa: paesi </a:t>
            </a:r>
            <a:r>
              <a:rPr lang="it-IT" dirty="0" smtClean="0"/>
              <a:t>arabi </a:t>
            </a:r>
            <a:r>
              <a:rPr lang="it-IT" dirty="0" smtClean="0"/>
              <a:t>indipendenti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In molti paesi arabi l’indipendenza coincide con l’affermarsi di borghesie nazionali laiche, filoccidentali e modernizzatrici, che quasi mai risolvono i problemi di questi paesi: povertà</a:t>
            </a:r>
          </a:p>
          <a:p>
            <a:endParaRPr lang="it-IT" dirty="0"/>
          </a:p>
          <a:p>
            <a:r>
              <a:rPr lang="it-IT" dirty="0" smtClean="0"/>
              <a:t>La </a:t>
            </a:r>
            <a:r>
              <a:rPr lang="it-IT" dirty="0"/>
              <a:t>religione islamica svolge un ruolo fondamentale nei processi di indipendenza </a:t>
            </a:r>
            <a:r>
              <a:rPr lang="it-IT" dirty="0" smtClean="0"/>
              <a:t>e poi passa a svolgerlo </a:t>
            </a:r>
            <a:r>
              <a:rPr lang="it-IT" dirty="0"/>
              <a:t>nelle lotte contro la corruzione e la povertà successive </a:t>
            </a:r>
            <a:r>
              <a:rPr lang="it-IT" dirty="0" smtClean="0"/>
              <a:t>all’indipendenza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3575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Colonie francesi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Tunisia e Marocco ottengono l’indipendenza </a:t>
            </a:r>
          </a:p>
          <a:p>
            <a:endParaRPr lang="it-IT" dirty="0"/>
          </a:p>
          <a:p>
            <a:r>
              <a:rPr lang="it-IT" dirty="0" smtClean="0"/>
              <a:t>L’Algeria la ottiene dopo una lunga e sanguinosa guerra con la Francia (1954-1962)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85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Geografia del processo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Asia </a:t>
            </a:r>
          </a:p>
          <a:p>
            <a:endParaRPr lang="it-IT" dirty="0"/>
          </a:p>
          <a:p>
            <a:r>
              <a:rPr lang="it-IT" dirty="0" smtClean="0"/>
              <a:t>Africa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4099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Algeria indipendente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Dopo l’indipendenza, povertà e mal governo favoriscono la crescita del Fronte islamico di salvezza, che vince le elezioni nel 1990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colpo </a:t>
            </a:r>
            <a:r>
              <a:rPr lang="it-IT" dirty="0"/>
              <a:t>di stato dei </a:t>
            </a:r>
            <a:r>
              <a:rPr lang="it-IT" dirty="0" smtClean="0"/>
              <a:t>militari per </a:t>
            </a:r>
            <a:r>
              <a:rPr lang="it-IT" dirty="0" smtClean="0"/>
              <a:t>bloccare  l’ascesa al potere del </a:t>
            </a:r>
            <a:r>
              <a:rPr lang="it-IT" dirty="0" smtClean="0"/>
              <a:t>Fronte islamico di salvezza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5941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Fondamentalismo islamico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5772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Contesto e concetto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566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Dagli anni 80 del 900 si verificano in diversi paesi arabi processi di radicalizzazione </a:t>
            </a:r>
            <a:r>
              <a:rPr lang="it-IT" dirty="0" smtClean="0"/>
              <a:t>e formazione di gruppi islamici radicali (alcuni usano metodi terroristici)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Cosa si intende per fondamentalismo islamico? Volontà di creare un assetto statale retto da principi religiosi, ovvero Stati in cui il potere religioso e civile coincidono e la massima autorità religiosa è anche la massima autorità politica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5346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Movimenti islamici radicali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130"/>
          </a:xfrm>
        </p:spPr>
        <p:txBody>
          <a:bodyPr>
            <a:normAutofit fontScale="92500"/>
          </a:bodyPr>
          <a:lstStyle/>
          <a:p>
            <a:r>
              <a:rPr lang="it-IT" dirty="0"/>
              <a:t>Repubblica iraniana </a:t>
            </a:r>
            <a:r>
              <a:rPr lang="it-IT" u="sng" dirty="0" smtClean="0"/>
              <a:t>sciita</a:t>
            </a:r>
            <a:r>
              <a:rPr lang="it-IT" dirty="0" smtClean="0"/>
              <a:t> dell’ayatollah Khomeini </a:t>
            </a:r>
            <a:r>
              <a:rPr lang="it-IT" dirty="0"/>
              <a:t>(1979): recupero integrale della legge islamica (sharia</a:t>
            </a:r>
            <a:r>
              <a:rPr lang="it-IT" dirty="0" smtClean="0"/>
              <a:t>)</a:t>
            </a:r>
          </a:p>
          <a:p>
            <a:r>
              <a:rPr lang="it-IT" dirty="0" smtClean="0"/>
              <a:t>1981</a:t>
            </a:r>
            <a:r>
              <a:rPr lang="it-IT" dirty="0"/>
              <a:t>: un estremista islamico uccide il presidente egiziano Sadat </a:t>
            </a:r>
            <a:r>
              <a:rPr lang="it-IT" dirty="0" smtClean="0"/>
              <a:t>(fautore della pace con Israele)</a:t>
            </a:r>
            <a:endParaRPr lang="it-IT" dirty="0"/>
          </a:p>
          <a:p>
            <a:r>
              <a:rPr lang="it-IT" dirty="0"/>
              <a:t>1990: il Fronte islamico di salvezza vince le elezioni in Algeria </a:t>
            </a:r>
            <a:endParaRPr lang="it-IT" dirty="0" smtClean="0"/>
          </a:p>
          <a:p>
            <a:r>
              <a:rPr lang="it-IT" dirty="0" smtClean="0"/>
              <a:t>1996: il gruppo islamico radicale dei Talebani (studenti di scienze islamiche </a:t>
            </a:r>
            <a:r>
              <a:rPr lang="it-IT" u="sng" dirty="0" smtClean="0"/>
              <a:t>sunniti</a:t>
            </a:r>
            <a:r>
              <a:rPr lang="it-IT" dirty="0" smtClean="0"/>
              <a:t>) assume il controllo di quasi tutto l’Afghanistan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9712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 Qaeda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Movimento fondamentalista islamico </a:t>
            </a:r>
            <a:r>
              <a:rPr lang="it-IT" u="sng" dirty="0" smtClean="0"/>
              <a:t>sunnita</a:t>
            </a:r>
            <a:r>
              <a:rPr lang="it-IT" dirty="0" smtClean="0"/>
              <a:t> di stampo terroristico nato nel 1989, guidato fino al 2011 da Osama bin Laden </a:t>
            </a:r>
          </a:p>
          <a:p>
            <a:r>
              <a:rPr lang="it-IT" dirty="0" smtClean="0"/>
              <a:t>Al Qaeda ha un’organizzazione paramilitare e compie attentati in diversi paesi islamici filo-occidentali </a:t>
            </a:r>
            <a:r>
              <a:rPr lang="it-IT" u="sng" dirty="0" smtClean="0"/>
              <a:t>e nel mondo occidentale</a:t>
            </a:r>
          </a:p>
          <a:p>
            <a:r>
              <a:rPr lang="it-IT" dirty="0" smtClean="0"/>
              <a:t>Al Qaeda ha ispirato </a:t>
            </a:r>
            <a:r>
              <a:rPr lang="mr-IN" dirty="0" smtClean="0"/>
              <a:t>–</a:t>
            </a:r>
            <a:r>
              <a:rPr lang="it-IT" dirty="0" smtClean="0"/>
              <a:t> direttamente o indirettamente - una galassia di gruppi che compiono attentati in vari paesi islamici e non </a:t>
            </a:r>
            <a:r>
              <a:rPr lang="it-IT" dirty="0" smtClean="0"/>
              <a:t>islamici, tra cui l’ISIS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0917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11 settembre 2001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Attacco terrorista alle Torri gemelle di New York</a:t>
            </a:r>
          </a:p>
          <a:p>
            <a:endParaRPr lang="it-IT" dirty="0"/>
          </a:p>
          <a:p>
            <a:r>
              <a:rPr lang="it-IT" dirty="0" smtClean="0"/>
              <a:t>4 aerei di linea vengono dirottati dai terroristi e fatti schiantare contro le Torri gemelle del World </a:t>
            </a:r>
            <a:r>
              <a:rPr lang="it-IT" dirty="0" err="1" smtClean="0"/>
              <a:t>Trade</a:t>
            </a:r>
            <a:r>
              <a:rPr lang="it-IT" dirty="0" smtClean="0"/>
              <a:t> Center a New York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2231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Africa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284"/>
          </a:xfrm>
        </p:spPr>
        <p:txBody>
          <a:bodyPr>
            <a:normAutofit/>
          </a:bodyPr>
          <a:lstStyle/>
          <a:p>
            <a:r>
              <a:rPr lang="it-IT" dirty="0" smtClean="0"/>
              <a:t>1957-1967: 40 stati africani ottengono l’indipendenza </a:t>
            </a:r>
          </a:p>
          <a:p>
            <a:endParaRPr lang="it-IT" dirty="0"/>
          </a:p>
          <a:p>
            <a:r>
              <a:rPr lang="it-IT" dirty="0" smtClean="0"/>
              <a:t>Assenza di una lingua comune e di una religione comune: molti Stati sono creazioni delle potenze coloniali, che racchiudono etnie diverse, culture diverse</a:t>
            </a:r>
          </a:p>
          <a:p>
            <a:r>
              <a:rPr lang="it-IT" dirty="0" smtClean="0"/>
              <a:t>La lingua dei colonizzatori è in alcuni casi l’unico elemento unificante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486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Dopo l’indipendenza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Fragilità dei nuovi stati</a:t>
            </a:r>
          </a:p>
          <a:p>
            <a:r>
              <a:rPr lang="it-IT" dirty="0" smtClean="0"/>
              <a:t>Sistemi politici instabili, che si trasformano in molti casi in dittature militari sanguinarie</a:t>
            </a:r>
          </a:p>
          <a:p>
            <a:r>
              <a:rPr lang="it-IT" dirty="0" smtClean="0"/>
              <a:t>Le identità etniche o tribali sono la forma principale di appartenenza politica </a:t>
            </a:r>
          </a:p>
          <a:p>
            <a:endParaRPr lang="it-IT" dirty="0" smtClean="0"/>
          </a:p>
          <a:p>
            <a:r>
              <a:rPr lang="it-IT" dirty="0" smtClean="0"/>
              <a:t>Neocolonialismo: le potenze coloniali si associano a élite locali che sfruttano le risorse soprattutto minerarie di questi paesi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3961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Sudafrica e Zimbabwe </a:t>
            </a:r>
            <a:r>
              <a:rPr lang="it-IT" dirty="0" smtClean="0"/>
              <a:t>(ex Rhodesia): il problema razziale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515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Ex colonie inglesi </a:t>
            </a:r>
          </a:p>
          <a:p>
            <a:endParaRPr lang="it-IT" dirty="0" smtClean="0"/>
          </a:p>
          <a:p>
            <a:r>
              <a:rPr lang="it-IT" dirty="0" smtClean="0"/>
              <a:t>Regimi minoritari di bianchi, lenta democratizzazione e concessione dei diritti civili ai neri </a:t>
            </a:r>
          </a:p>
          <a:p>
            <a:endParaRPr lang="it-IT" dirty="0"/>
          </a:p>
          <a:p>
            <a:r>
              <a:rPr lang="it-IT" dirty="0" smtClean="0"/>
              <a:t>In Sudafrica, radicalizzazione della minoranza bianca: apartheid (segregazione </a:t>
            </a:r>
            <a:r>
              <a:rPr lang="it-IT" dirty="0" smtClean="0"/>
              <a:t>razziale dei neri)</a:t>
            </a:r>
            <a:endParaRPr lang="it-IT" dirty="0" smtClean="0"/>
          </a:p>
          <a:p>
            <a:pPr>
              <a:buFont typeface="Wingdings" charset="2"/>
              <a:buChar char="Ø"/>
            </a:pPr>
            <a:r>
              <a:rPr lang="it-IT" dirty="0" smtClean="0"/>
              <a:t>Nelson Mandela guida la lotta dei neri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1958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America latina in movimento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&gt; Il problema dello sviluppo</a:t>
            </a:r>
          </a:p>
          <a:p>
            <a:r>
              <a:rPr lang="it-IT" dirty="0" smtClean="0"/>
              <a:t>&gt; La rivoluzione cubana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238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Asia (1914)</a:t>
            </a:r>
            <a:endParaRPr lang="it-IT" dirty="0"/>
          </a:p>
        </p:txBody>
      </p:sp>
      <p:pic>
        <p:nvPicPr>
          <p:cNvPr id="4" name="Segnaposto contenuto 3" descr="U_Asia_196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87" r="-305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82513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Economia e politica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976"/>
          </a:xfrm>
        </p:spPr>
        <p:txBody>
          <a:bodyPr>
            <a:normAutofit/>
          </a:bodyPr>
          <a:lstStyle/>
          <a:p>
            <a:r>
              <a:rPr lang="it-IT" dirty="0" smtClean="0"/>
              <a:t>Il problema nel secondo dopoguerra è l’indipendenza economica e la difesa degli interessi nazionali dell’industria e dell’agricoltura </a:t>
            </a:r>
          </a:p>
          <a:p>
            <a:endParaRPr lang="it-IT" dirty="0" smtClean="0"/>
          </a:p>
          <a:p>
            <a:r>
              <a:rPr lang="it-IT" dirty="0" smtClean="0"/>
              <a:t>Soluzioni politiche: populismo, militari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6794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CUBANA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N</a:t>
            </a:r>
            <a:r>
              <a:rPr lang="it-IT" dirty="0" smtClean="0"/>
              <a:t>el </a:t>
            </a:r>
            <a:r>
              <a:rPr lang="it-IT" dirty="0"/>
              <a:t>1960 trionfa la guerriglia di Fidel Castro e </a:t>
            </a:r>
            <a:r>
              <a:rPr lang="it-IT" dirty="0" smtClean="0"/>
              <a:t>Ernesto “Che” </a:t>
            </a:r>
            <a:r>
              <a:rPr lang="it-IT" dirty="0"/>
              <a:t>Guevara, viene </a:t>
            </a:r>
            <a:r>
              <a:rPr lang="it-IT" dirty="0" smtClean="0"/>
              <a:t>costruita una dittatura comunista, alleata dell’URSS </a:t>
            </a:r>
          </a:p>
          <a:p>
            <a:r>
              <a:rPr lang="it-IT" dirty="0" smtClean="0"/>
              <a:t>Embargo americano, che dura tutt’oggi nonostante decine di risoluzioni ONU che impongono la sua cessazione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La rivoluzione diventa un modello in America latina e </a:t>
            </a:r>
            <a:r>
              <a:rPr lang="it-IT" dirty="0" smtClean="0"/>
              <a:t>un punto di riferimento ideale in </a:t>
            </a:r>
            <a:r>
              <a:rPr lang="it-IT" dirty="0" smtClean="0"/>
              <a:t>Occidente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77032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Fidel Castro  - Ernesto “Che” Guevara</a:t>
            </a:r>
            <a:endParaRPr lang="it-IT" dirty="0"/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1935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modello cubano in America latina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“modello” </a:t>
            </a:r>
            <a:r>
              <a:rPr lang="it-IT" dirty="0" smtClean="0"/>
              <a:t>cubano: la dottrina del “focolaio” guerrigliero che fa scoppiare la rivoluzione </a:t>
            </a:r>
          </a:p>
          <a:p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 smtClean="0"/>
              <a:t>Che Guevara viene ucciso in Bolivia, dove ha tentato di far scoppiare la rivoluzione nel 1967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pPr>
              <a:buFont typeface="Wingdings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5931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Bolivia 1967</a:t>
            </a:r>
            <a:endParaRPr lang="it-IT" dirty="0"/>
          </a:p>
        </p:txBody>
      </p:sp>
      <p:pic>
        <p:nvPicPr>
          <p:cNvPr id="4" name="Segnaposto contenuto 3" descr="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0" r="-17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107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Fidel Castro e Gian Giacomo Feltrinelli</a:t>
            </a:r>
            <a:endParaRPr lang="it-IT" dirty="0"/>
          </a:p>
        </p:txBody>
      </p:sp>
      <p:pic>
        <p:nvPicPr>
          <p:cNvPr id="4" name="Segnaposto contenuto 3" descr="1964 Castro Fidel__PDF6286-1-koOH--544x408@Corriere-Tabl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0181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mito di “Che” Guevara</a:t>
            </a:r>
            <a:endParaRPr lang="it-IT" dirty="0"/>
          </a:p>
        </p:txBody>
      </p:sp>
      <p:pic>
        <p:nvPicPr>
          <p:cNvPr id="4" name="Segnaposto contenuto 3" descr="MaradonaTatto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78" r="-45778"/>
          <a:stretch>
            <a:fillRect/>
          </a:stretch>
        </p:blipFill>
        <p:spPr>
          <a:xfrm>
            <a:off x="-1480529" y="1600200"/>
            <a:ext cx="8229600" cy="4525963"/>
          </a:xfrm>
        </p:spPr>
      </p:pic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80" y="237045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03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Morte di Fidel Castro (2016)</a:t>
            </a:r>
            <a:endParaRPr lang="it-IT" dirty="0"/>
          </a:p>
        </p:txBody>
      </p:sp>
      <p:pic>
        <p:nvPicPr>
          <p:cNvPr id="4" name="Segnaposto contenuto 3" descr="cuba_avana_castro_Af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" b="-455"/>
          <a:stretch>
            <a:fillRect/>
          </a:stretch>
        </p:blipFill>
        <p:spPr>
          <a:xfrm>
            <a:off x="347724" y="174253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691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Africa coloniale (1939)</a:t>
            </a:r>
            <a:endParaRPr lang="it-IT" dirty="0"/>
          </a:p>
        </p:txBody>
      </p:sp>
      <p:pic>
        <p:nvPicPr>
          <p:cNvPr id="4" name="Segnaposto contenuto 3" descr="500_7_Possedimenti1939_Africa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73" r="-86373"/>
          <a:stretch>
            <a:fillRect/>
          </a:stretch>
        </p:blipFill>
        <p:spPr>
          <a:xfrm>
            <a:off x="457200" y="1194215"/>
            <a:ext cx="8229600" cy="4401833"/>
          </a:xfrm>
        </p:spPr>
      </p:pic>
    </p:spTree>
    <p:extLst>
      <p:ext uri="{BB962C8B-B14F-4D97-AF65-F5344CB8AC3E}">
        <p14:creationId xmlns:p14="http://schemas.microsoft.com/office/powerpoint/2010/main" val="171049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Tappe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1438"/>
          </a:xfrm>
        </p:spPr>
        <p:txBody>
          <a:bodyPr>
            <a:normAutofit/>
          </a:bodyPr>
          <a:lstStyle/>
          <a:p>
            <a:r>
              <a:rPr lang="it-IT" dirty="0"/>
              <a:t>La seconda guerra </a:t>
            </a:r>
            <a:r>
              <a:rPr lang="it-IT" dirty="0" smtClean="0"/>
              <a:t>mondiale, come e più della prima, diede impulso al processo</a:t>
            </a:r>
          </a:p>
          <a:p>
            <a:endParaRPr lang="it-IT" dirty="0"/>
          </a:p>
          <a:p>
            <a:r>
              <a:rPr lang="it-IT" dirty="0" smtClean="0"/>
              <a:t>Churchill e Roosevelt discussero di decolonizzazione e rapporti pacifici tra gli stati</a:t>
            </a:r>
          </a:p>
          <a:p>
            <a:endParaRPr lang="it-IT" dirty="0"/>
          </a:p>
          <a:p>
            <a:r>
              <a:rPr lang="it-IT" dirty="0" smtClean="0"/>
              <a:t>In realtà, fu determinante l’indebolimento politico, economico e militare delle maggiori potenze coloniali </a:t>
            </a:r>
            <a:r>
              <a:rPr lang="mr-IN" dirty="0" smtClean="0"/>
              <a:t>–</a:t>
            </a:r>
            <a:r>
              <a:rPr lang="it-IT" dirty="0" smtClean="0"/>
              <a:t> Francia e Inghilterra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518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Potenze europee e colonie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Inghilterra: status di “</a:t>
            </a:r>
            <a:r>
              <a:rPr lang="it-IT" dirty="0" err="1" smtClean="0"/>
              <a:t>dominion</a:t>
            </a:r>
            <a:r>
              <a:rPr lang="it-IT" dirty="0" smtClean="0"/>
              <a:t>” a tutte le colonie (vincolo economico con l’Inghilterra)</a:t>
            </a:r>
          </a:p>
          <a:p>
            <a:endParaRPr lang="it-IT" dirty="0"/>
          </a:p>
          <a:p>
            <a:r>
              <a:rPr lang="it-IT" dirty="0" smtClean="0"/>
              <a:t>Francia: cittadinanza francese a tutti gli abitanti delle colonie</a:t>
            </a:r>
          </a:p>
        </p:txBody>
      </p:sp>
    </p:spTree>
    <p:extLst>
      <p:ext uri="{BB962C8B-B14F-4D97-AF65-F5344CB8AC3E}">
        <p14:creationId xmlns:p14="http://schemas.microsoft.com/office/powerpoint/2010/main" val="306660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Stati Uniti: </a:t>
            </a:r>
            <a:r>
              <a:rPr lang="it-IT" dirty="0"/>
              <a:t>imperialismo </a:t>
            </a:r>
            <a:r>
              <a:rPr lang="it-IT" dirty="0" smtClean="0"/>
              <a:t>informale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566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Le vecchie armi dei colonizzatori erano eserciti e governi coloniali</a:t>
            </a:r>
          </a:p>
          <a:p>
            <a:endParaRPr lang="it-IT" dirty="0"/>
          </a:p>
          <a:p>
            <a:r>
              <a:rPr lang="it-IT" dirty="0" smtClean="0"/>
              <a:t>Le nuove armi erano gli aiuti in denaro, per favorire la ripresa economica ma anche condizionare la politica</a:t>
            </a:r>
          </a:p>
          <a:p>
            <a:endParaRPr lang="it-IT" dirty="0"/>
          </a:p>
          <a:p>
            <a:r>
              <a:rPr lang="it-IT" dirty="0" smtClean="0"/>
              <a:t>Gli Stati Uniti usavano già questa strategia in America centrale, dopo la seconda guerra mondiale la usarono anche in Europa e Giappone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1083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2083</Words>
  <Application>Microsoft Macintosh PowerPoint</Application>
  <PresentationFormat>Presentazione su schermo (4:3)</PresentationFormat>
  <Paragraphs>207</Paragraphs>
  <Slides>57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8" baseType="lpstr">
      <vt:lpstr>Tema di Office</vt:lpstr>
      <vt:lpstr>Decolonizzazione </vt:lpstr>
      <vt:lpstr>Contesto e definizione</vt:lpstr>
      <vt:lpstr>Processi diversi da paese a paese</vt:lpstr>
      <vt:lpstr>Geografia del processo</vt:lpstr>
      <vt:lpstr>Asia (1914)</vt:lpstr>
      <vt:lpstr>Africa coloniale (1939)</vt:lpstr>
      <vt:lpstr>Tappe</vt:lpstr>
      <vt:lpstr>Potenze europee e colonie</vt:lpstr>
      <vt:lpstr> Stati Uniti: imperialismo informale  </vt:lpstr>
      <vt:lpstr>Asia </vt:lpstr>
      <vt:lpstr>Mao proclama la nascita della Repubblica Popolare Cinese</vt:lpstr>
      <vt:lpstr>India </vt:lpstr>
      <vt:lpstr>India (indu) e Pakistan (musulmani)</vt:lpstr>
      <vt:lpstr>INDIA INDIPENDENTE</vt:lpstr>
      <vt:lpstr>Il resto dell’Asia </vt:lpstr>
      <vt:lpstr>La Francia e le colonie in Asia</vt:lpstr>
      <vt:lpstr>Indocina francese (Vietnam, Laos, Cambogia)</vt:lpstr>
      <vt:lpstr>Vietnam indipendente</vt:lpstr>
      <vt:lpstr>Medio Oriente e mondo arabo</vt:lpstr>
      <vt:lpstr>Paesi arabi</vt:lpstr>
      <vt:lpstr>Situazione politica</vt:lpstr>
      <vt:lpstr>Paesi arabi e mondo arabo</vt:lpstr>
      <vt:lpstr>Paesi membri della Lega araba</vt:lpstr>
      <vt:lpstr>Paesi arabi e paesi islamici</vt:lpstr>
      <vt:lpstr>Conflitti attuali nel mondo arabo</vt:lpstr>
      <vt:lpstr>Sunniti e sciiti</vt:lpstr>
      <vt:lpstr>Sciiti</vt:lpstr>
      <vt:lpstr>Equilibri interni al mondo islamico e alleanze internazionali</vt:lpstr>
      <vt:lpstr>Nascita dello Stato di Israele (1948) e conseguenze</vt:lpstr>
      <vt:lpstr>Fallimento piano Onu in Palestina</vt:lpstr>
      <vt:lpstr>PIANO ONU SPARTIZIONE PALESTINA: FORMAZIONE DUE STATI</vt:lpstr>
      <vt:lpstr>Esodo ebrei dai paesi arabi verso Israele (1948)</vt:lpstr>
      <vt:lpstr>Primo conflitto arabo-israeliano</vt:lpstr>
      <vt:lpstr>Esodo palestinesi da Israele</vt:lpstr>
      <vt:lpstr>Campi profughi palestinesi</vt:lpstr>
      <vt:lpstr>Conflitto arabo-israeliano (1948-oggi)</vt:lpstr>
      <vt:lpstr>Situazione dopo la guerra del 1967</vt:lpstr>
      <vt:lpstr>Nord Africa: paesi arabi indipendenti </vt:lpstr>
      <vt:lpstr>Colonie francesi</vt:lpstr>
      <vt:lpstr>Algeria indipendente </vt:lpstr>
      <vt:lpstr>Fondamentalismo islamico</vt:lpstr>
      <vt:lpstr>Contesto e concetto</vt:lpstr>
      <vt:lpstr>Movimenti islamici radicali</vt:lpstr>
      <vt:lpstr>Al Qaeda</vt:lpstr>
      <vt:lpstr>11 settembre 2001 </vt:lpstr>
      <vt:lpstr>Africa </vt:lpstr>
      <vt:lpstr>Dopo l’indipendenza</vt:lpstr>
      <vt:lpstr>Sudafrica e Zimbabwe (ex Rhodesia): il problema razziale</vt:lpstr>
      <vt:lpstr>America latina in movimento</vt:lpstr>
      <vt:lpstr>Economia e politica</vt:lpstr>
      <vt:lpstr>LA RIVOLUZIONE CUBANA</vt:lpstr>
      <vt:lpstr>Fidel Castro  - Ernesto “Che” Guevara</vt:lpstr>
      <vt:lpstr>Il modello cubano in America latina</vt:lpstr>
      <vt:lpstr>Bolivia 1967</vt:lpstr>
      <vt:lpstr>Fidel Castro e Gian Giacomo Feltrinelli</vt:lpstr>
      <vt:lpstr>Il mito di “Che” Guevara</vt:lpstr>
      <vt:lpstr>Morte di Fidel Castro (2016)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Decolonizzazione </dc:title>
  <dc:creator>Federica Bertagna</dc:creator>
  <cp:lastModifiedBy>Federica Bertagna</cp:lastModifiedBy>
  <cp:revision>40</cp:revision>
  <dcterms:created xsi:type="dcterms:W3CDTF">2017-05-28T17:02:03Z</dcterms:created>
  <dcterms:modified xsi:type="dcterms:W3CDTF">2018-04-23T10:59:55Z</dcterms:modified>
</cp:coreProperties>
</file>