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92" r:id="rId3"/>
    <p:sldId id="332" r:id="rId4"/>
    <p:sldId id="334" r:id="rId5"/>
    <p:sldId id="293" r:id="rId6"/>
    <p:sldId id="294" r:id="rId7"/>
    <p:sldId id="295" r:id="rId8"/>
    <p:sldId id="296" r:id="rId9"/>
    <p:sldId id="297" r:id="rId10"/>
    <p:sldId id="298" r:id="rId11"/>
    <p:sldId id="309" r:id="rId12"/>
    <p:sldId id="300" r:id="rId13"/>
    <p:sldId id="299" r:id="rId14"/>
    <p:sldId id="301" r:id="rId15"/>
    <p:sldId id="306" r:id="rId16"/>
    <p:sldId id="307" r:id="rId17"/>
    <p:sldId id="302" r:id="rId18"/>
    <p:sldId id="303" r:id="rId19"/>
    <p:sldId id="304" r:id="rId20"/>
    <p:sldId id="305" r:id="rId21"/>
    <p:sldId id="308" r:id="rId22"/>
    <p:sldId id="310" r:id="rId23"/>
    <p:sldId id="311" r:id="rId24"/>
    <p:sldId id="312" r:id="rId25"/>
    <p:sldId id="337" r:id="rId26"/>
    <p:sldId id="313" r:id="rId27"/>
    <p:sldId id="339" r:id="rId28"/>
    <p:sldId id="338" r:id="rId29"/>
    <p:sldId id="314" r:id="rId30"/>
    <p:sldId id="316" r:id="rId31"/>
    <p:sldId id="333" r:id="rId32"/>
    <p:sldId id="317" r:id="rId33"/>
    <p:sldId id="336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9" r:id="rId43"/>
    <p:sldId id="330" r:id="rId44"/>
    <p:sldId id="326" r:id="rId45"/>
    <p:sldId id="331" r:id="rId46"/>
    <p:sldId id="327" r:id="rId47"/>
    <p:sldId id="328" r:id="rId4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51" autoAdjust="0"/>
  </p:normalViewPr>
  <p:slideViewPr>
    <p:cSldViewPr snapToGrid="0" snapToObjects="1">
      <p:cViewPr varScale="1">
        <p:scale>
          <a:sx n="119" d="100"/>
          <a:sy n="119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99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77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75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01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23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17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83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37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52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0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76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EB64-5EF6-344B-A1F3-7F798DB84B4E}" type="datetimeFigureOut">
              <a:rPr lang="it-IT" smtClean="0"/>
              <a:t>20/03/18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FEE2-740A-0449-9932-9ABEF3263D2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97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Germania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374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1919: Repubblica di Weimar dopo la sconfitta e la fine dell’Impero </a:t>
            </a:r>
          </a:p>
          <a:p>
            <a:r>
              <a:rPr lang="it-IT" dirty="0" smtClean="0"/>
              <a:t>Nuova costituzione: Stato federale con larghe autonomie, sistema parlamentare bicamerale </a:t>
            </a:r>
          </a:p>
          <a:p>
            <a:endParaRPr lang="it-IT" dirty="0"/>
          </a:p>
          <a:p>
            <a:r>
              <a:rPr lang="it-IT" dirty="0" smtClean="0"/>
              <a:t>Problemi nel ripristino della legalità:</a:t>
            </a:r>
          </a:p>
          <a:p>
            <a:r>
              <a:rPr lang="it-IT" dirty="0" smtClean="0"/>
              <a:t>Tentativi rivoluzionari</a:t>
            </a:r>
          </a:p>
          <a:p>
            <a:r>
              <a:rPr lang="it-IT" dirty="0"/>
              <a:t>G</a:t>
            </a:r>
            <a:r>
              <a:rPr lang="it-IT" dirty="0" smtClean="0"/>
              <a:t>ruppi paramilitari di ex soldati e ufficiali nazionalisti che attuano colpi di stato contro la Repubblica </a:t>
            </a:r>
            <a:r>
              <a:rPr lang="mr-IN" dirty="0" smtClean="0"/>
              <a:t>–</a:t>
            </a:r>
            <a:r>
              <a:rPr lang="it-IT" dirty="0" smtClean="0"/>
              <a:t> considerata debole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874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Adolf Hitler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Emblema del leader carismatico </a:t>
            </a:r>
          </a:p>
          <a:p>
            <a:endParaRPr lang="it-IT" dirty="0" smtClean="0"/>
          </a:p>
          <a:p>
            <a:r>
              <a:rPr lang="it-IT" dirty="0" smtClean="0"/>
              <a:t>“</a:t>
            </a:r>
            <a:r>
              <a:rPr lang="it-IT" dirty="0" err="1" smtClean="0"/>
              <a:t>Mein</a:t>
            </a:r>
            <a:r>
              <a:rPr lang="it-IT" dirty="0" smtClean="0"/>
              <a:t> </a:t>
            </a:r>
            <a:r>
              <a:rPr lang="it-IT" dirty="0" err="1" smtClean="0"/>
              <a:t>Kampf</a:t>
            </a:r>
            <a:r>
              <a:rPr lang="it-IT" dirty="0" smtClean="0"/>
              <a:t>” (La mia battaglia): programma politico in forma di autobiografia, pubblicato nel 1925-1926</a:t>
            </a:r>
          </a:p>
          <a:p>
            <a:pPr>
              <a:buFont typeface="Wingdings" charset="2"/>
              <a:buChar char="Ø"/>
            </a:pPr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Popolo tedesco e razza sono al centro del testo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Nazionalismo e opposizione alla democrazia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Anticomunismo e antisemitismo si saldano</a:t>
            </a:r>
          </a:p>
          <a:p>
            <a:pPr>
              <a:buFont typeface="Wingdings" charset="2"/>
              <a:buChar char="Ø"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1933: 1 milione di esemplari venduti </a:t>
            </a:r>
            <a:r>
              <a:rPr lang="it-IT" dirty="0"/>
              <a:t>e</a:t>
            </a:r>
            <a:r>
              <a:rPr lang="it-IT" dirty="0" smtClean="0"/>
              <a:t> distribuiti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4261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critica del “</a:t>
            </a:r>
            <a:r>
              <a:rPr lang="it-IT" dirty="0" err="1" smtClean="0"/>
              <a:t>Mein</a:t>
            </a:r>
            <a:r>
              <a:rPr lang="it-IT" dirty="0" smtClean="0"/>
              <a:t> </a:t>
            </a:r>
            <a:r>
              <a:rPr lang="it-IT" dirty="0" err="1" smtClean="0"/>
              <a:t>Kampf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374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Analizzare un testo che convertì la Germania a un programma politico centrato su odio e violenza  </a:t>
            </a:r>
          </a:p>
          <a:p>
            <a:endParaRPr lang="it-IT" dirty="0"/>
          </a:p>
          <a:p>
            <a:r>
              <a:rPr lang="it-IT" dirty="0" smtClean="0"/>
              <a:t>Un messaggio che va oltre la politica: l’ebreo additato come “nemico” della civiltà</a:t>
            </a:r>
          </a:p>
          <a:p>
            <a:endParaRPr lang="it-IT" dirty="0"/>
          </a:p>
          <a:p>
            <a:r>
              <a:rPr lang="it-IT" dirty="0"/>
              <a:t>T</a:t>
            </a:r>
            <a:r>
              <a:rPr lang="it-IT" dirty="0" smtClean="0"/>
              <a:t>rasformazione delle forme del pensiero politico: potere del pensiero mitico, che è il contrario del pensiero logico-critico-razionale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960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Hitler cancelliere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Hitler nominato cancelliere sciolse il Parlamento, cancellò i diritti stabiliti dalla costituzione (libertà di stampa, espressione e opinione), vietò assemblee e giornali</a:t>
            </a:r>
          </a:p>
          <a:p>
            <a:endParaRPr lang="it-IT" dirty="0"/>
          </a:p>
          <a:p>
            <a:r>
              <a:rPr lang="it-IT" dirty="0" smtClean="0"/>
              <a:t>Nuove elezioni: il partito nazista ottiene il 43% dei voti, Hitler si fa votare i pieni poteri e può ora legiferare senza Parlamento e presidente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263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nazismo al potere (1933)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Crisi della democrazia, paralisi delle istituzioni: gli errori degli altri partiti (socialdemocratici e cattolici) che non riescono a formare maggioranze stabili</a:t>
            </a:r>
          </a:p>
          <a:p>
            <a:endParaRPr lang="it-IT" dirty="0" smtClean="0"/>
          </a:p>
          <a:p>
            <a:r>
              <a:rPr lang="it-IT" dirty="0" smtClean="0"/>
              <a:t>La costruzione del regime nazista basato sul partito unico in 6 mesi</a:t>
            </a:r>
          </a:p>
          <a:p>
            <a:endParaRPr lang="it-IT" dirty="0"/>
          </a:p>
          <a:p>
            <a:r>
              <a:rPr lang="it-IT" dirty="0" smtClean="0"/>
              <a:t>La violenza dei gruppi paramilitari affianca l’azione in Parlamento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121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052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Repressione opposizione: soppressi tutti i partiti e le associazioni, radio e giornali posti sotto il controllo del governo o chiusi</a:t>
            </a:r>
          </a:p>
          <a:p>
            <a:endParaRPr lang="it-IT" dirty="0" smtClean="0"/>
          </a:p>
          <a:p>
            <a:r>
              <a:rPr lang="it-IT" dirty="0" smtClean="0"/>
              <a:t>Opposizione interna al partito nazista eliminata: assassinato </a:t>
            </a:r>
            <a:r>
              <a:rPr lang="it-IT" dirty="0" smtClean="0"/>
              <a:t>nel 1934 il </a:t>
            </a:r>
            <a:r>
              <a:rPr lang="it-IT" dirty="0" smtClean="0"/>
              <a:t>capo delle SA, </a:t>
            </a:r>
            <a:r>
              <a:rPr lang="it-IT" dirty="0" err="1" smtClean="0"/>
              <a:t>Rohm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Dopo la morte del presidente, Hitler assume la carica e si fa attribuire il titolo di “Fuhrer” (capo)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0203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1933: roghi dei libri contrari all’ideologia nazista</a:t>
            </a:r>
            <a:endParaRPr lang="it-IT" dirty="0"/>
          </a:p>
        </p:txBody>
      </p:sp>
      <p:pic>
        <p:nvPicPr>
          <p:cNvPr id="4" name="Segnaposto contenuto 3" descr="Bundesarchiv_Bild_102-14597,_Berlin,_Opernplatz,_Bücherverbrennu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236" r="-192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918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Rogo di libri a Berlino</a:t>
            </a:r>
            <a:endParaRPr lang="it-IT" dirty="0"/>
          </a:p>
        </p:txBody>
      </p:sp>
      <p:pic>
        <p:nvPicPr>
          <p:cNvPr id="4" name="Segnaposto contenuto 3" descr="roghi-nazisti-720x38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02" b="-21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30510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Partito e Stato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Uomini del partito nazista entrano nelle istituzioni e nella burocrazia dello stato </a:t>
            </a:r>
          </a:p>
          <a:p>
            <a:endParaRPr lang="it-IT" dirty="0"/>
          </a:p>
          <a:p>
            <a:r>
              <a:rPr lang="it-IT" dirty="0" smtClean="0"/>
              <a:t>Creazione di “amministrazioni speciali”, che prendono ordini direttamente da Hitler, senza che vengano cancellate quelle preesistenti (esempio: il Ministero dei lavori pubblici aveva un suo “doppio”</a:t>
            </a:r>
            <a:r>
              <a:rPr lang="it-IT" dirty="0" smtClean="0"/>
              <a:t>) in base al “</a:t>
            </a:r>
            <a:r>
              <a:rPr lang="it-IT" dirty="0" err="1" smtClean="0"/>
              <a:t>F</a:t>
            </a:r>
            <a:r>
              <a:rPr lang="it-IT" dirty="0" err="1" smtClean="0"/>
              <a:t>ü</a:t>
            </a:r>
            <a:r>
              <a:rPr lang="it-IT" dirty="0" err="1" smtClean="0"/>
              <a:t>hrerprinzip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430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Fondamentale differenza col fascismo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Germania si crea una situazione di pluralità di centri di potere (doppie amministrazioni) ma è sempre la decisione di Hitler a risolvere eventuali contrasti tra questi centri di potere</a:t>
            </a:r>
          </a:p>
          <a:p>
            <a:endParaRPr lang="it-IT" dirty="0"/>
          </a:p>
          <a:p>
            <a:r>
              <a:rPr lang="it-IT" dirty="0" smtClean="0"/>
              <a:t>In Italia restano in piedi due poteri che contrastano con la vocazione totalitaria del fascismo: monarchia e Chiesa cattolica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4721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Politica razziale del nazismo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politica razziale è al centro del dominio nazista in Germania e poi in Europa</a:t>
            </a:r>
          </a:p>
          <a:p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Persecuzione degli ebrei dal 1933 in Germania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Sterminio degli ebrei durante la seconda guerra mondiale in tutta Europa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700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Polarizzazione politica: crescita dei partiti di estrema destra ed estrema sinistra, attentati e violenze nel paese</a:t>
            </a:r>
          </a:p>
          <a:p>
            <a:endParaRPr lang="it-IT" dirty="0" smtClean="0"/>
          </a:p>
          <a:p>
            <a:r>
              <a:rPr lang="it-IT" dirty="0" smtClean="0"/>
              <a:t>La democrazia di Weimar si dimostra debole</a:t>
            </a:r>
          </a:p>
          <a:p>
            <a:endParaRPr lang="it-IT" dirty="0" smtClean="0"/>
          </a:p>
          <a:p>
            <a:r>
              <a:rPr lang="it-IT" dirty="0" smtClean="0"/>
              <a:t>Crisi nel 1923: iperinflazione, disoccupazione e intervento degli Stati Uniti per ristrutturare il debito, con il piano </a:t>
            </a:r>
            <a:r>
              <a:rPr lang="it-IT" dirty="0" err="1" smtClean="0"/>
              <a:t>Dawes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0630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persecuzione degli ebrei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Espulsione degli ebrei dalle amministrazioni dello Stato, dalle università, dalle professioni</a:t>
            </a:r>
          </a:p>
          <a:p>
            <a:r>
              <a:rPr lang="it-IT" dirty="0" smtClean="0"/>
              <a:t>Esodo degli ebrei dalla Germania: 300.000 </a:t>
            </a:r>
            <a:r>
              <a:rPr lang="it-IT" dirty="0" smtClean="0"/>
              <a:t>su circa 500.000 lasciano </a:t>
            </a:r>
            <a:r>
              <a:rPr lang="it-IT" dirty="0" smtClean="0"/>
              <a:t>il Paese</a:t>
            </a:r>
          </a:p>
          <a:p>
            <a:endParaRPr lang="it-IT" dirty="0" smtClean="0"/>
          </a:p>
          <a:p>
            <a:r>
              <a:rPr lang="it-IT" dirty="0" smtClean="0"/>
              <a:t>Inconsistenza scientifica della teoria razziale e confusione tra razza e religione ebraica: chi è ebreo? </a:t>
            </a:r>
            <a:r>
              <a:rPr lang="it-IT" dirty="0" smtClean="0"/>
              <a:t>Solo chi </a:t>
            </a:r>
            <a:r>
              <a:rPr lang="it-IT" dirty="0" smtClean="0"/>
              <a:t>professa la </a:t>
            </a:r>
            <a:r>
              <a:rPr lang="it-IT" dirty="0" smtClean="0"/>
              <a:t>religione ebraica?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95940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Legislazione razziale e persecuzione degli ebrei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LEGGI DI NORIMBERGA, 1935: gli ebrei sono privati della cittadinanza tedesca e dei diritti civili, vengono proibiti i matrimoni misti </a:t>
            </a:r>
          </a:p>
          <a:p>
            <a:endParaRPr lang="it-IT" dirty="0" smtClean="0"/>
          </a:p>
          <a:p>
            <a:r>
              <a:rPr lang="it-IT" dirty="0" smtClean="0"/>
              <a:t>“Notte dei cristalli”, 1938: centinaia di negozi di ebrei distrutti dalle SS e dalla GESTAPO (polizia), centinaia di vittime, migliaia di ebrei arrestati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8048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“Notte dei cristalli”</a:t>
            </a:r>
            <a:endParaRPr lang="it-IT" dirty="0"/>
          </a:p>
        </p:txBody>
      </p:sp>
      <p:pic>
        <p:nvPicPr>
          <p:cNvPr id="4" name="Segnaposto contenuto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432" r="-234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4284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Sinagoga di Berlino distrutta</a:t>
            </a:r>
            <a:endParaRPr lang="it-IT" dirty="0"/>
          </a:p>
        </p:txBody>
      </p:sp>
      <p:pic>
        <p:nvPicPr>
          <p:cNvPr id="4" name="Segnaposto contenuto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78" r="-272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048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374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Attenzione: non c’è una politica di sterminio </a:t>
            </a:r>
            <a:r>
              <a:rPr lang="it-IT" dirty="0" smtClean="0"/>
              <a:t>degli ebrei in </a:t>
            </a:r>
            <a:r>
              <a:rPr lang="it-IT" dirty="0"/>
              <a:t>Germania prima della seconda guerra mondiale, </a:t>
            </a:r>
            <a:r>
              <a:rPr lang="it-IT" dirty="0" smtClean="0"/>
              <a:t>obiettivo iniziale </a:t>
            </a:r>
            <a:r>
              <a:rPr lang="it-IT" dirty="0"/>
              <a:t>della persecuzione è costringere gli ebrei a lasciare la </a:t>
            </a:r>
            <a:r>
              <a:rPr lang="it-IT" dirty="0" smtClean="0"/>
              <a:t>Germania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La difficoltà di percepire il pericolo: molti ebrei emigrarono dopo la promulgazione delle leggi razziali ma rientrarono in Germania dopo pochi anni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031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questione del consenso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Superamento della crisi economica: piena occupazione (infrastrutture e riarmo), recupero dei salari, prezzi controllati</a:t>
            </a:r>
            <a:endParaRPr lang="it-IT" dirty="0"/>
          </a:p>
          <a:p>
            <a:r>
              <a:rPr lang="it-IT" dirty="0" smtClean="0"/>
              <a:t>Politica sociale e assistenziale: organizzazione del tempo libero, migliori condizioni in fabbrica</a:t>
            </a:r>
          </a:p>
          <a:p>
            <a:r>
              <a:rPr lang="it-IT" dirty="0" smtClean="0"/>
              <a:t>La nuova politica: parate, riti del regime, mobilitazione delle masse </a:t>
            </a:r>
          </a:p>
        </p:txBody>
      </p:sp>
    </p:spTree>
    <p:extLst>
      <p:ext uri="{BB962C8B-B14F-4D97-AF65-F5344CB8AC3E}">
        <p14:creationId xmlns:p14="http://schemas.microsoft.com/office/powerpoint/2010/main" val="1313700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“Come si diventa nazisti”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2990"/>
          </a:xfrm>
        </p:spPr>
        <p:txBody>
          <a:bodyPr>
            <a:normAutofit/>
          </a:bodyPr>
          <a:lstStyle/>
          <a:p>
            <a:r>
              <a:rPr lang="it-IT" dirty="0" smtClean="0"/>
              <a:t>W.S. Allen, studio su un piccolo paese della Germania</a:t>
            </a:r>
          </a:p>
          <a:p>
            <a:r>
              <a:rPr lang="it-IT" dirty="0" smtClean="0"/>
              <a:t>V. </a:t>
            </a:r>
            <a:r>
              <a:rPr lang="it-IT" dirty="0" err="1" smtClean="0"/>
              <a:t>Klemperer</a:t>
            </a:r>
            <a:r>
              <a:rPr lang="it-IT" dirty="0" smtClean="0"/>
              <a:t>, filologo ebreo tedesco: nel suo Diario analizza il modo in cui la lingua tedesca è stata messa al servizio della propaganda nazista per manipolare le masse 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Esempio, la parola “Volk”, popolo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Come le persone comuni adottano gli slogan della propaganda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052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Marzo 1933, due mesi dopo l’ascesa al potere, Hitler apre il primo campo di concentramento per prigionieri politici a </a:t>
            </a:r>
            <a:r>
              <a:rPr lang="it-IT" dirty="0" err="1" smtClean="0"/>
              <a:t>Dachau</a:t>
            </a:r>
            <a:r>
              <a:rPr lang="it-IT" dirty="0" smtClean="0"/>
              <a:t> (dintorni di Monaco): 1200 prigionieri a maggio, quasi 5000 a dicembre 1933</a:t>
            </a:r>
          </a:p>
          <a:p>
            <a:endParaRPr lang="it-IT" dirty="0"/>
          </a:p>
          <a:p>
            <a:r>
              <a:rPr lang="it-IT" dirty="0" smtClean="0"/>
              <a:t>Campi di concentramento per oppositori politici, religiosi, omosessuali, zingari e dopo la “notte dei cristalli” anche ebrei sono costruiti in tutto il Paese 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8229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Campo di concentramento di </a:t>
            </a:r>
            <a:r>
              <a:rPr lang="it-IT" dirty="0" err="1" smtClean="0"/>
              <a:t>Dachau</a:t>
            </a:r>
            <a:endParaRPr lang="it-IT" dirty="0"/>
          </a:p>
        </p:txBody>
      </p:sp>
      <p:pic>
        <p:nvPicPr>
          <p:cNvPr id="4" name="Segnaposto contenuto 3" descr="6iJIeS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00" r="-89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6528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propaganda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Propaganda e mezzi di comunicazione di massa</a:t>
            </a:r>
          </a:p>
          <a:p>
            <a:r>
              <a:rPr lang="it-IT" dirty="0"/>
              <a:t>A</a:t>
            </a:r>
            <a:r>
              <a:rPr lang="it-IT" dirty="0" smtClean="0"/>
              <a:t>spetti rituali, simbolici ed estetici del regime e delle manifestazioni di massa </a:t>
            </a:r>
          </a:p>
          <a:p>
            <a:endParaRPr lang="it-IT" dirty="0"/>
          </a:p>
          <a:p>
            <a:r>
              <a:rPr lang="it-IT" dirty="0" smtClean="0"/>
              <a:t>Contraddizione tra la modernità dei mezzi impiegati per costruire il regime e appello a concetti antichi, come la “stirpe tedesca”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65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Crisi inflazionaria 1923</a:t>
            </a:r>
            <a:endParaRPr lang="it-IT" dirty="0"/>
          </a:p>
        </p:txBody>
      </p:sp>
      <p:pic>
        <p:nvPicPr>
          <p:cNvPr id="4" name="Segnaposto contenuto 3" descr="IPERINFLAZION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139" r="-501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6478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Raduno del partito nazista a Norimberga</a:t>
            </a:r>
            <a:endParaRPr lang="it-IT" dirty="0"/>
          </a:p>
        </p:txBody>
      </p:sp>
      <p:pic>
        <p:nvPicPr>
          <p:cNvPr id="4" name="Segnaposto contenuto 3" descr="triumph-of-hte-will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21" r="-222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96167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Raduno della Hitler-</a:t>
            </a:r>
            <a:r>
              <a:rPr lang="it-IT" dirty="0" err="1" smtClean="0"/>
              <a:t>Jugend</a:t>
            </a:r>
            <a:r>
              <a:rPr lang="it-IT" dirty="0" smtClean="0"/>
              <a:t>, 1933</a:t>
            </a:r>
            <a:endParaRPr lang="it-IT" dirty="0"/>
          </a:p>
        </p:txBody>
      </p:sp>
      <p:pic>
        <p:nvPicPr>
          <p:cNvPr id="4" name="Segnaposto contenuto 3" descr="hj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29" r="-92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5515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Assenza di punti di </a:t>
            </a:r>
            <a:r>
              <a:rPr lang="it-IT" dirty="0" smtClean="0"/>
              <a:t>riferimento</a:t>
            </a:r>
            <a:br>
              <a:rPr lang="it-IT" dirty="0" smtClean="0"/>
            </a:br>
            <a:r>
              <a:rPr lang="it-IT" dirty="0" smtClean="0"/>
              <a:t>alternativi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Opposizioni eliminati o imprigionati, </a:t>
            </a:r>
            <a:r>
              <a:rPr lang="it-IT" dirty="0" smtClean="0"/>
              <a:t>esilio di politici e intellettuali, centinaia di migliaia di persone lasciano la Germania, soprattutto ebrei</a:t>
            </a:r>
          </a:p>
          <a:p>
            <a:endParaRPr lang="it-IT" dirty="0"/>
          </a:p>
          <a:p>
            <a:r>
              <a:rPr lang="it-IT" dirty="0" smtClean="0"/>
              <a:t>La chiesa non fece quasi opposizione: solo una minoranza di pastori protestanti si schierò contro il regime; la chiesa cattolica firma un concordato con </a:t>
            </a:r>
            <a:r>
              <a:rPr lang="it-IT" dirty="0" smtClean="0"/>
              <a:t>Hitler nel 1933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297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Joachim </a:t>
            </a:r>
            <a:r>
              <a:rPr lang="it-IT" dirty="0" err="1"/>
              <a:t>Fest</a:t>
            </a:r>
            <a:r>
              <a:rPr lang="it-IT" dirty="0"/>
              <a:t> (storico tedesco)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“Se, alla fine del 1938,</a:t>
            </a:r>
            <a:r>
              <a:rPr lang="it-IT" dirty="0"/>
              <a:t> Hitler fosse </a:t>
            </a:r>
            <a:r>
              <a:rPr lang="it-IT" dirty="0" smtClean="0"/>
              <a:t>caduto vittima di un attentato, ben pochi esiterebbero oggi a definirlo uno dei massimi uomini di Stato tedeschi”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8732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Totalitarismo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descrivere il modo il cui il nazismo esercitò il suo controllo sulla società tedesca è stato utilizzato il concetto di “totalitarismo” </a:t>
            </a:r>
          </a:p>
          <a:p>
            <a:endParaRPr lang="it-IT" dirty="0"/>
          </a:p>
          <a:p>
            <a:r>
              <a:rPr lang="it-IT" dirty="0" smtClean="0"/>
              <a:t>La fortuna del termine risale alla pubblicazione del libro della filosofa tedesca </a:t>
            </a:r>
            <a:r>
              <a:rPr lang="it-IT" dirty="0" err="1" smtClean="0"/>
              <a:t>Hannah</a:t>
            </a:r>
            <a:r>
              <a:rPr lang="it-IT" dirty="0" smtClean="0"/>
              <a:t> </a:t>
            </a:r>
            <a:r>
              <a:rPr lang="it-IT" dirty="0" err="1" smtClean="0"/>
              <a:t>Arendt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3776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Hannah</a:t>
            </a:r>
            <a:r>
              <a:rPr lang="it-IT" dirty="0" smtClean="0"/>
              <a:t> </a:t>
            </a:r>
            <a:r>
              <a:rPr lang="it-IT" dirty="0" err="1" smtClean="0"/>
              <a:t>Arendt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“Le origini del totalitarismo”, 1951</a:t>
            </a:r>
          </a:p>
          <a:p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 Comparazione tra fascismo italiano, nazismo tedesco e comunismo sovietico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851906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563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Legame tra queste </a:t>
            </a:r>
            <a:r>
              <a:rPr lang="it-IT" dirty="0" smtClean="0"/>
              <a:t>dittature e </a:t>
            </a:r>
            <a:r>
              <a:rPr lang="it-IT" dirty="0"/>
              <a:t>i processi di modernizzazione che trasformarono Italia, Germania e Unione Sovietica in società di massa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p</a:t>
            </a:r>
            <a:r>
              <a:rPr lang="it-IT" dirty="0" smtClean="0"/>
              <a:t>rocesso di modernizzazione, con i correlati di urbanizzazione e industrializzazione, implica una rottura dei vincoli personali tra le persone</a:t>
            </a:r>
          </a:p>
          <a:p>
            <a:endParaRPr lang="it-IT" dirty="0"/>
          </a:p>
          <a:p>
            <a:r>
              <a:rPr lang="it-IT" dirty="0" smtClean="0"/>
              <a:t>Nelle società urbane industriali gli individui, atomizzati e soli, diventano massa, esposta alla propaganda e al dominio di leader carismatici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7042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Questi regimi sono in grado di ridare unità e identità a masse di persone prive di punti di riferimento nelle società di massa, attraverso il mito della nazione forte e potente</a:t>
            </a:r>
          </a:p>
          <a:p>
            <a:endParaRPr lang="it-IT" dirty="0"/>
          </a:p>
          <a:p>
            <a:r>
              <a:rPr lang="it-IT" dirty="0" smtClean="0"/>
              <a:t>Le masse sono portate a identificarsi con il partito unico e quindi con lo Stato ormai “occupato” dallo stesso partito unico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9510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Attenzione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secondo </a:t>
            </a:r>
            <a:r>
              <a:rPr lang="it-IT" dirty="0" err="1" smtClean="0"/>
              <a:t>Hannah</a:t>
            </a:r>
            <a:r>
              <a:rPr lang="it-IT" dirty="0" smtClean="0"/>
              <a:t> </a:t>
            </a:r>
            <a:r>
              <a:rPr lang="it-IT" dirty="0" err="1" smtClean="0"/>
              <a:t>Arendt</a:t>
            </a:r>
            <a:r>
              <a:rPr lang="it-IT" dirty="0" smtClean="0"/>
              <a:t> le forme storiche compiutamente sviluppate di totalitarismo erano due: il nazismo tedesco e il comunismo sovietico</a:t>
            </a:r>
          </a:p>
          <a:p>
            <a:endParaRPr lang="it-IT" dirty="0"/>
          </a:p>
          <a:p>
            <a:r>
              <a:rPr lang="it-IT" dirty="0" smtClean="0"/>
              <a:t>Il fascismo, secondo </a:t>
            </a:r>
            <a:r>
              <a:rPr lang="it-IT" dirty="0" err="1" smtClean="0"/>
              <a:t>Arendt</a:t>
            </a:r>
            <a:r>
              <a:rPr lang="it-IT" dirty="0" smtClean="0"/>
              <a:t>, non aveva raggiunto lo stesso livello di controllo totale della vita pubblica e privata dei cittadini e di distruzione delle libertà personali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5544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Altri studi sulle radici di questi regimi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Molti studiosi hanno sottolineato, come </a:t>
            </a:r>
            <a:r>
              <a:rPr lang="it-IT" dirty="0" err="1" smtClean="0"/>
              <a:t>Arendt</a:t>
            </a:r>
            <a:r>
              <a:rPr lang="it-IT" dirty="0" smtClean="0"/>
              <a:t>, il bisogno di identità delle masse, la necessità di identificarsi con un gruppo e con un capo</a:t>
            </a:r>
          </a:p>
          <a:p>
            <a:endParaRPr lang="it-IT" dirty="0"/>
          </a:p>
          <a:p>
            <a:r>
              <a:rPr lang="it-IT" dirty="0" smtClean="0"/>
              <a:t>Queste dittature avevano in comune un aspetto: il tentativo di annullare non solo la libertà ma anche le differenze tra le persone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416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Iperinflazione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1921: 1 dollaro = 65 marchi tedeschi</a:t>
            </a:r>
          </a:p>
          <a:p>
            <a:r>
              <a:rPr lang="it-IT" dirty="0" smtClean="0"/>
              <a:t>1922: 1 dollaro = 2420 marchi tedeschi</a:t>
            </a:r>
          </a:p>
          <a:p>
            <a:r>
              <a:rPr lang="it-IT" dirty="0" smtClean="0"/>
              <a:t>Giugno 1923: 1 dollaro = 100.000 marchi tedeschi</a:t>
            </a:r>
          </a:p>
          <a:p>
            <a:r>
              <a:rPr lang="it-IT" dirty="0" smtClean="0"/>
              <a:t>Luglio 1923: 1 dollaro = 350.000 marchi tedeschi</a:t>
            </a:r>
          </a:p>
          <a:p>
            <a:r>
              <a:rPr lang="it-IT" dirty="0" smtClean="0"/>
              <a:t>Ottobre 1923: 1 dollaro = 25.000.000.000 marchi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5132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</a:t>
            </a:r>
            <a:r>
              <a:rPr lang="it-IT" dirty="0" smtClean="0"/>
              <a:t>ratti comuni dei regimi totalitari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Dittatore</a:t>
            </a:r>
          </a:p>
          <a:p>
            <a:r>
              <a:rPr lang="it-IT" dirty="0"/>
              <a:t>P</a:t>
            </a:r>
            <a:r>
              <a:rPr lang="it-IT" dirty="0" smtClean="0"/>
              <a:t>artito unico di massa  </a:t>
            </a:r>
            <a:endParaRPr lang="it-IT" dirty="0"/>
          </a:p>
          <a:p>
            <a:r>
              <a:rPr lang="it-IT" dirty="0"/>
              <a:t>I</a:t>
            </a:r>
            <a:r>
              <a:rPr lang="it-IT" dirty="0" smtClean="0"/>
              <a:t>deologia assoluta</a:t>
            </a:r>
          </a:p>
          <a:p>
            <a:r>
              <a:rPr lang="it-IT" dirty="0"/>
              <a:t>P</a:t>
            </a:r>
            <a:r>
              <a:rPr lang="it-IT" dirty="0" smtClean="0"/>
              <a:t>olizia politica </a:t>
            </a:r>
          </a:p>
          <a:p>
            <a:r>
              <a:rPr lang="it-IT" dirty="0" smtClean="0"/>
              <a:t>Stato che controlla l’economia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59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Differenze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similitudini nel metodo di governo (lo stato onnipotente e onnipresente), nascondono differenze profonde nei contenuti politici:</a:t>
            </a:r>
          </a:p>
          <a:p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La politica razziale era assente nel comunismo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I gruppi sociali che appoggiavano questi regimi erano gli stessi? </a:t>
            </a:r>
          </a:p>
        </p:txBody>
      </p:sp>
    </p:spTree>
    <p:extLst>
      <p:ext uri="{BB962C8B-B14F-4D97-AF65-F5344CB8AC3E}">
        <p14:creationId xmlns:p14="http://schemas.microsoft.com/office/powerpoint/2010/main" val="22051955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modo di conquista del potere era diverso nei tre casi: 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V</a:t>
            </a:r>
            <a:r>
              <a:rPr lang="it-IT" dirty="0" smtClean="0"/>
              <a:t>iolenza </a:t>
            </a:r>
            <a:r>
              <a:rPr lang="it-IT" dirty="0"/>
              <a:t>e via </a:t>
            </a:r>
            <a:r>
              <a:rPr lang="it-IT" dirty="0" smtClean="0"/>
              <a:t>elettorale</a:t>
            </a:r>
            <a:r>
              <a:rPr lang="it-IT" dirty="0"/>
              <a:t> </a:t>
            </a:r>
            <a:r>
              <a:rPr lang="it-IT" dirty="0" smtClean="0"/>
              <a:t>&gt; nazismo </a:t>
            </a:r>
          </a:p>
          <a:p>
            <a:r>
              <a:rPr lang="it-IT" dirty="0"/>
              <a:t>V</a:t>
            </a:r>
            <a:r>
              <a:rPr lang="it-IT" dirty="0" smtClean="0"/>
              <a:t>iolenza </a:t>
            </a:r>
            <a:r>
              <a:rPr lang="it-IT" dirty="0"/>
              <a:t>e accordi coi liberali </a:t>
            </a:r>
            <a:r>
              <a:rPr lang="it-IT" dirty="0" smtClean="0"/>
              <a:t>&gt; fascismo</a:t>
            </a:r>
          </a:p>
          <a:p>
            <a:r>
              <a:rPr lang="it-IT" dirty="0" smtClean="0"/>
              <a:t>Violenza rivoluzionaria di una minoranza &gt; comunismo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1638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Jacob </a:t>
            </a:r>
            <a:r>
              <a:rPr lang="it-IT" dirty="0" err="1" smtClean="0"/>
              <a:t>Talmon</a:t>
            </a:r>
            <a:r>
              <a:rPr lang="it-IT" dirty="0" smtClean="0"/>
              <a:t>, </a:t>
            </a:r>
            <a:r>
              <a:rPr lang="it-IT" i="1" dirty="0" smtClean="0"/>
              <a:t>Le origini della democrazia totalitaria </a:t>
            </a:r>
            <a:r>
              <a:rPr lang="it-IT" dirty="0" smtClean="0"/>
              <a:t>(1952)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Una differenza profonda riguarda le premesse teoriche e ideologie di questi regimi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>
              <a:buFont typeface="Wingdings" charset="2"/>
              <a:buChar char="Ø"/>
            </a:pPr>
            <a:r>
              <a:rPr lang="it-IT" dirty="0" smtClean="0"/>
              <a:t>Il nazismo fu perfettamente coerente con le sue premesse teoriche, col programma del </a:t>
            </a:r>
            <a:r>
              <a:rPr lang="it-IT" i="1" dirty="0" err="1" smtClean="0"/>
              <a:t>Mein</a:t>
            </a:r>
            <a:r>
              <a:rPr lang="it-IT" i="1" dirty="0" smtClean="0"/>
              <a:t> </a:t>
            </a:r>
            <a:r>
              <a:rPr lang="it-IT" i="1" dirty="0" err="1" smtClean="0"/>
              <a:t>Kampf</a:t>
            </a:r>
            <a:endParaRPr lang="it-IT" i="1" dirty="0"/>
          </a:p>
          <a:p>
            <a:pPr>
              <a:buFont typeface="Wingdings" charset="2"/>
              <a:buChar char="Ø"/>
            </a:pPr>
            <a:r>
              <a:rPr lang="it-IT" dirty="0" smtClean="0"/>
              <a:t>Il comunismo capovolse totalmente i valori di libertà e uguaglianza per cui milioni di uomini appoggiarono la rivoluzione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56115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Molti studiosi rifiutano la categoria di totalitarismo, a causa di queste profonde differenze</a:t>
            </a:r>
          </a:p>
          <a:p>
            <a:endParaRPr lang="it-IT" dirty="0"/>
          </a:p>
          <a:p>
            <a:r>
              <a:rPr lang="it-IT" dirty="0" smtClean="0"/>
              <a:t>Per altri, </a:t>
            </a:r>
            <a:r>
              <a:rPr lang="it-IT" dirty="0" smtClean="0"/>
              <a:t>è opportuno </a:t>
            </a:r>
            <a:r>
              <a:rPr lang="it-IT" dirty="0" smtClean="0"/>
              <a:t>“</a:t>
            </a:r>
            <a:r>
              <a:rPr lang="it-IT" dirty="0" smtClean="0"/>
              <a:t>salvare” il concetto di totalitarismo e analizzare in forma differenziata ogni regime</a:t>
            </a:r>
            <a:endParaRPr lang="it-IT" dirty="0"/>
          </a:p>
          <a:p>
            <a:pPr>
              <a:buFont typeface="Wingdings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2558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Emilio Gentile, </a:t>
            </a:r>
            <a:r>
              <a:rPr lang="it-IT" i="1" dirty="0" smtClean="0"/>
              <a:t>La via italiana al totalitarismo</a:t>
            </a:r>
          </a:p>
          <a:p>
            <a:pPr>
              <a:buFont typeface="Wingdings" charset="2"/>
              <a:buChar char="Ø"/>
            </a:pPr>
            <a:endParaRPr lang="it-IT" dirty="0"/>
          </a:p>
          <a:p>
            <a:pPr>
              <a:buFont typeface="Wingdings" charset="2"/>
              <a:buChar char="Ø"/>
            </a:pPr>
            <a:r>
              <a:rPr lang="it-IT" dirty="0" smtClean="0"/>
              <a:t>Ha affermato il carattere </a:t>
            </a:r>
            <a:r>
              <a:rPr lang="it-IT" dirty="0"/>
              <a:t>totalitario del </a:t>
            </a:r>
            <a:r>
              <a:rPr lang="it-IT" dirty="0" smtClean="0"/>
              <a:t>fascismo</a:t>
            </a:r>
          </a:p>
          <a:p>
            <a:pPr>
              <a:buFont typeface="Wingdings" charset="2"/>
              <a:buChar char="Ø"/>
            </a:pPr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Costruzione del consenso attraverso la scuola, la propaganda massiccia, l’organizzazione della cultura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7692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Dopo la seconda guerra mondiale, in piena guerra fredda, l’accostamento tra comunismo da un lato e fascismo e nazismo dall’altro è stato rifiutato nel campo comunista, ed è stato invece sostenuto in campo occidentale</a:t>
            </a:r>
          </a:p>
          <a:p>
            <a:endParaRPr lang="it-IT" dirty="0"/>
          </a:p>
          <a:p>
            <a:pPr>
              <a:buFont typeface="Wingdings" charset="2"/>
              <a:buChar char="Ø"/>
            </a:pPr>
            <a:r>
              <a:rPr lang="it-IT" dirty="0"/>
              <a:t>Le letture del passato sono sempre a partire dal presente e dai problemi del presente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46148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Importante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</a:t>
            </a:r>
            <a:r>
              <a:rPr lang="it-IT" dirty="0" smtClean="0"/>
              <a:t>elimitare il concetto di totalitarismo e il suo uso stabilendo dei confini temporali: regimi che si costituiscono e vanno al potere nei decenni tra le due guerre</a:t>
            </a:r>
          </a:p>
          <a:p>
            <a:endParaRPr lang="it-IT" dirty="0"/>
          </a:p>
          <a:p>
            <a:r>
              <a:rPr lang="it-IT" dirty="0" smtClean="0"/>
              <a:t>Differenza fondamentale tra questi regimi totalitari e altri regimi autoritari del passato e del presente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044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Ascesa del nazismo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Crisi politica della Repubblica di Weimar: colpi di stato nel 1920 e nel 1923 (Hitler), instabilità alleanza socialdemocratici e cattolici</a:t>
            </a:r>
          </a:p>
          <a:p>
            <a:endParaRPr lang="it-IT" dirty="0" smtClean="0"/>
          </a:p>
          <a:p>
            <a:r>
              <a:rPr lang="it-IT" dirty="0" smtClean="0"/>
              <a:t>Effetti della crisi del 1929, più pesanti che </a:t>
            </a:r>
            <a:r>
              <a:rPr lang="it-IT" dirty="0" smtClean="0"/>
              <a:t>altrove: 6 milioni di disoccupati nel 1932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Fattori di lungo </a:t>
            </a:r>
            <a:r>
              <a:rPr lang="it-IT" dirty="0" smtClean="0"/>
              <a:t>periodo: </a:t>
            </a:r>
            <a:r>
              <a:rPr lang="it-IT" dirty="0" smtClean="0"/>
              <a:t>tradizione democratica debole, autoritarismo, militarismo, antisemitismo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16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Dibattito sulle origini del nazismo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Lungo periodo</a:t>
            </a:r>
          </a:p>
          <a:p>
            <a:endParaRPr lang="it-IT" dirty="0"/>
          </a:p>
          <a:p>
            <a:r>
              <a:rPr lang="it-IT" dirty="0" smtClean="0"/>
              <a:t>Congiuntura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134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Hitler al potere nel 1933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it-IT" dirty="0" smtClean="0"/>
              <a:t>Il partito nazionalsocialista di Hitler passa dal 2,8% dei voti nel 1928 al 18% nel 1930, quando diventa il secondo partito del paese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697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partito nazionalsocialista tedesco dei lavoratori (NSDAP)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partito </a:t>
            </a:r>
            <a:r>
              <a:rPr lang="it-IT" dirty="0" smtClean="0"/>
              <a:t>di tipo nuovo:</a:t>
            </a:r>
          </a:p>
          <a:p>
            <a:endParaRPr lang="it-IT" dirty="0"/>
          </a:p>
          <a:p>
            <a:pPr>
              <a:buFont typeface="Wingdings" charset="2"/>
              <a:buChar char="Ø"/>
            </a:pPr>
            <a:r>
              <a:rPr lang="it-IT" dirty="0"/>
              <a:t>Forte leadership</a:t>
            </a:r>
          </a:p>
          <a:p>
            <a:pPr>
              <a:buFont typeface="Wingdings" charset="2"/>
              <a:buChar char="Ø"/>
            </a:pPr>
            <a:r>
              <a:rPr lang="it-IT" dirty="0"/>
              <a:t>Organizzazione anche militare</a:t>
            </a:r>
          </a:p>
          <a:p>
            <a:pPr>
              <a:buFont typeface="Wingdings" charset="2"/>
              <a:buChar char="Ø"/>
            </a:pPr>
            <a:r>
              <a:rPr lang="it-IT" dirty="0"/>
              <a:t>Tattica legalitaria combinata alla violenza: al potere per via </a:t>
            </a:r>
            <a:r>
              <a:rPr lang="it-IT" dirty="0" smtClean="0"/>
              <a:t>elettorale</a:t>
            </a:r>
          </a:p>
          <a:p>
            <a:pPr>
              <a:buFont typeface="Wingdings" charset="2"/>
              <a:buChar char="Ø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86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partito nazionalsocialista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Struttura gerarchica del partito, affiancata da gruppi paramilitari (SA e poi SS), che inizialmente sono la guardia del corpo del leader del partito Adolf Hitler</a:t>
            </a:r>
          </a:p>
          <a:p>
            <a:endParaRPr lang="it-IT" dirty="0"/>
          </a:p>
          <a:p>
            <a:r>
              <a:rPr lang="it-IT" dirty="0" smtClean="0"/>
              <a:t>Propaganda e grandi manifestazioni di massa</a:t>
            </a:r>
          </a:p>
          <a:p>
            <a:endParaRPr lang="it-IT" dirty="0"/>
          </a:p>
          <a:p>
            <a:r>
              <a:rPr lang="it-IT" dirty="0" smtClean="0"/>
              <a:t>Crescita rapidissima: nel 1933 ha un milione e mezzo di iscritti, di tutti i settori sociali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5643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1886</Words>
  <Application>Microsoft Macintosh PowerPoint</Application>
  <PresentationFormat>Presentazione su schermo (4:3)</PresentationFormat>
  <Paragraphs>191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48" baseType="lpstr">
      <vt:lpstr>Tema di Office</vt:lpstr>
      <vt:lpstr>Germania </vt:lpstr>
      <vt:lpstr>Presentazione di PowerPoint</vt:lpstr>
      <vt:lpstr>Crisi inflazionaria 1923</vt:lpstr>
      <vt:lpstr>Iperinflazione </vt:lpstr>
      <vt:lpstr>Ascesa del nazismo</vt:lpstr>
      <vt:lpstr>Dibattito sulle origini del nazismo</vt:lpstr>
      <vt:lpstr>Hitler al potere nel 1933</vt:lpstr>
      <vt:lpstr>Il partito nazionalsocialista tedesco dei lavoratori (NSDAP)</vt:lpstr>
      <vt:lpstr>Il partito nazionalsocialista</vt:lpstr>
      <vt:lpstr>Adolf Hitler </vt:lpstr>
      <vt:lpstr>Analisi critica del “Mein Kampf”</vt:lpstr>
      <vt:lpstr>Hitler cancelliere</vt:lpstr>
      <vt:lpstr>Il nazismo al potere (1933)</vt:lpstr>
      <vt:lpstr>Presentazione di PowerPoint</vt:lpstr>
      <vt:lpstr>1933: roghi dei libri contrari all’ideologia nazista</vt:lpstr>
      <vt:lpstr>Rogo di libri a Berlino</vt:lpstr>
      <vt:lpstr>Partito e Stato </vt:lpstr>
      <vt:lpstr>Fondamentale differenza col fascismo</vt:lpstr>
      <vt:lpstr>Politica razziale del nazismo</vt:lpstr>
      <vt:lpstr>La persecuzione degli ebrei</vt:lpstr>
      <vt:lpstr>Legislazione razziale e persecuzione degli ebrei</vt:lpstr>
      <vt:lpstr>“Notte dei cristalli”</vt:lpstr>
      <vt:lpstr>Sinagoga di Berlino distrutta</vt:lpstr>
      <vt:lpstr>Presentazione di PowerPoint</vt:lpstr>
      <vt:lpstr>La questione del consenso</vt:lpstr>
      <vt:lpstr>“Come si diventa nazisti”</vt:lpstr>
      <vt:lpstr>Repressione</vt:lpstr>
      <vt:lpstr>Campo di concentramento di Dachau</vt:lpstr>
      <vt:lpstr>La propaganda </vt:lpstr>
      <vt:lpstr>Raduno del partito nazista a Norimberga</vt:lpstr>
      <vt:lpstr>Raduno della Hitler-Jugend, 1933</vt:lpstr>
      <vt:lpstr>Assenza di punti di riferimento alternativi</vt:lpstr>
      <vt:lpstr>Joachim Fest (storico tedesco)</vt:lpstr>
      <vt:lpstr>Totalitarismo </vt:lpstr>
      <vt:lpstr>Hannah Arendt</vt:lpstr>
      <vt:lpstr>Presentazione di PowerPoint</vt:lpstr>
      <vt:lpstr>Presentazione di PowerPoint</vt:lpstr>
      <vt:lpstr>Attenzione </vt:lpstr>
      <vt:lpstr>Altri studi sulle radici di questi regimi</vt:lpstr>
      <vt:lpstr>Tratti comuni dei regimi totalitari</vt:lpstr>
      <vt:lpstr>Differenze </vt:lpstr>
      <vt:lpstr>Presentazione di PowerPoint</vt:lpstr>
      <vt:lpstr>Jacob Talmon, Le origini della democrazia totalitaria (1952) </vt:lpstr>
      <vt:lpstr>Presentazione di PowerPoint</vt:lpstr>
      <vt:lpstr>Presentazione di PowerPoint</vt:lpstr>
      <vt:lpstr>Presentazione di PowerPoint</vt:lpstr>
      <vt:lpstr>Importante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Federica Bertagna</dc:creator>
  <cp:lastModifiedBy>Federica Bertagna</cp:lastModifiedBy>
  <cp:revision>62</cp:revision>
  <dcterms:created xsi:type="dcterms:W3CDTF">2017-05-15T10:53:49Z</dcterms:created>
  <dcterms:modified xsi:type="dcterms:W3CDTF">2018-03-20T15:12:23Z</dcterms:modified>
</cp:coreProperties>
</file>