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74" r:id="rId3"/>
    <p:sldId id="275" r:id="rId4"/>
    <p:sldId id="333" r:id="rId5"/>
    <p:sldId id="277" r:id="rId6"/>
    <p:sldId id="276" r:id="rId7"/>
    <p:sldId id="278" r:id="rId8"/>
    <p:sldId id="280" r:id="rId9"/>
    <p:sldId id="279" r:id="rId10"/>
    <p:sldId id="281" r:id="rId11"/>
    <p:sldId id="287" r:id="rId12"/>
    <p:sldId id="282" r:id="rId13"/>
    <p:sldId id="283" r:id="rId14"/>
    <p:sldId id="322" r:id="rId15"/>
    <p:sldId id="323" r:id="rId16"/>
    <p:sldId id="336" r:id="rId17"/>
    <p:sldId id="284" r:id="rId18"/>
    <p:sldId id="285" r:id="rId19"/>
    <p:sldId id="286" r:id="rId20"/>
    <p:sldId id="288" r:id="rId21"/>
    <p:sldId id="291" r:id="rId22"/>
    <p:sldId id="289" r:id="rId23"/>
    <p:sldId id="290" r:id="rId24"/>
    <p:sldId id="292" r:id="rId25"/>
    <p:sldId id="293" r:id="rId26"/>
    <p:sldId id="294" r:id="rId27"/>
    <p:sldId id="295" r:id="rId28"/>
    <p:sldId id="296" r:id="rId29"/>
    <p:sldId id="297" r:id="rId30"/>
    <p:sldId id="308" r:id="rId31"/>
    <p:sldId id="298" r:id="rId32"/>
    <p:sldId id="300" r:id="rId33"/>
    <p:sldId id="301" r:id="rId34"/>
    <p:sldId id="299" r:id="rId35"/>
    <p:sldId id="302" r:id="rId36"/>
    <p:sldId id="303" r:id="rId37"/>
    <p:sldId id="306" r:id="rId38"/>
    <p:sldId id="307" r:id="rId39"/>
    <p:sldId id="309" r:id="rId40"/>
    <p:sldId id="310" r:id="rId41"/>
    <p:sldId id="304" r:id="rId42"/>
    <p:sldId id="305" r:id="rId43"/>
    <p:sldId id="311" r:id="rId44"/>
    <p:sldId id="312" r:id="rId45"/>
    <p:sldId id="313" r:id="rId46"/>
    <p:sldId id="314" r:id="rId47"/>
    <p:sldId id="334" r:id="rId48"/>
    <p:sldId id="335" r:id="rId49"/>
    <p:sldId id="315" r:id="rId50"/>
    <p:sldId id="316" r:id="rId51"/>
    <p:sldId id="317" r:id="rId52"/>
    <p:sldId id="318" r:id="rId53"/>
    <p:sldId id="319" r:id="rId54"/>
    <p:sldId id="320" r:id="rId55"/>
    <p:sldId id="321" r:id="rId56"/>
    <p:sldId id="324" r:id="rId57"/>
    <p:sldId id="325" r:id="rId58"/>
    <p:sldId id="326" r:id="rId59"/>
    <p:sldId id="327" r:id="rId60"/>
    <p:sldId id="328" r:id="rId61"/>
    <p:sldId id="329" r:id="rId62"/>
    <p:sldId id="330" r:id="rId63"/>
    <p:sldId id="331" r:id="rId64"/>
    <p:sldId id="332" r:id="rId65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43" d="100"/>
          <a:sy n="143" d="100"/>
        </p:scale>
        <p:origin x="-3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printerSettings" Target="printerSettings/printerSettings1.bin"/><Relationship Id="rId67" Type="http://schemas.openxmlformats.org/officeDocument/2006/relationships/presProps" Target="presProps.xml"/><Relationship Id="rId68" Type="http://schemas.openxmlformats.org/officeDocument/2006/relationships/viewProps" Target="viewProps.xml"/><Relationship Id="rId69" Type="http://schemas.openxmlformats.org/officeDocument/2006/relationships/theme" Target="theme/theme1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70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9016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423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92417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0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21596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0904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60839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1057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4012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59431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00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C29CD5-F664-FC41-845E-1F65043DC9EB}" type="datetimeFigureOut">
              <a:rPr lang="it-IT" smtClean="0"/>
              <a:t>24/04/18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374ED-04AC-8443-B274-D9739BC7AB5E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7053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gi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gi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 smtClean="0"/>
              <a:t>“I trenta gloriosi”</a:t>
            </a: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dirty="0" smtClean="0"/>
              <a:t>1945-1975, crescita economica nel mondo occidentale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5830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Vietnam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 descr="7749246-3x2-700x4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1600200"/>
            <a:ext cx="8890000" cy="48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8674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vietnam_nel_testo_04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096" r="-190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52158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Italia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1946-1992</a:t>
            </a:r>
          </a:p>
          <a:p>
            <a:endParaRPr lang="it-IT" dirty="0"/>
          </a:p>
          <a:p>
            <a:r>
              <a:rPr lang="it-IT" dirty="0" smtClean="0"/>
              <a:t>1994-</a:t>
            </a:r>
            <a:r>
              <a:rPr lang="mr-IN" dirty="0" smtClean="0"/>
              <a:t>…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65021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Con Tangentopoli (serie di inchieste giudiziarie che rivelano un fenomeno esteso di corruzione dei principali partiti) finisce la “Prima Repubblica” o “Repubblica dei partiti”</a:t>
            </a:r>
            <a:endParaRPr lang="it-IT" dirty="0"/>
          </a:p>
          <a:p>
            <a:r>
              <a:rPr lang="it-IT" dirty="0" smtClean="0"/>
              <a:t>Fine del sistema dei partiti, travolti dai processi per corruzione: nessuno dei partiti rappresentati oggi in Parlamento esisteva prima del 1992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35443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Tangentopoli (1992)</a:t>
            </a:r>
            <a:endParaRPr lang="it-IT" dirty="0"/>
          </a:p>
        </p:txBody>
      </p:sp>
      <p:pic>
        <p:nvPicPr>
          <p:cNvPr id="4" name="Segnaposto contenuto 3" descr="a1992m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588" r="-558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008504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Bettino Craxi, leader del PSI, processato a Milano</a:t>
            </a:r>
            <a:endParaRPr lang="it-IT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00" r="-124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6762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Contesto internazionale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fine della “Prima repubblica” va collegata al cambiamento del contesto internazionale seguito al crollo del comunismo (1989-1991)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187271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1945-1992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6179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it-IT" dirty="0" smtClean="0"/>
              <a:t>Grandi partiti di massa svolgono un ruolo centrale nel processo di democratizzazione del paese</a:t>
            </a:r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Rapidi processi di trasformazione economica e sociale: boom economico, migrazioni interne</a:t>
            </a:r>
          </a:p>
          <a:p>
            <a:pPr marL="514350" indent="-514350">
              <a:buFont typeface="+mj-lt"/>
              <a:buAutoNum type="arabicPeriod"/>
            </a:pPr>
            <a:endParaRPr lang="it-IT" dirty="0" smtClean="0"/>
          </a:p>
          <a:p>
            <a:pPr marL="514350" indent="-514350">
              <a:buFont typeface="+mj-lt"/>
              <a:buAutoNum type="arabicPeriod"/>
            </a:pPr>
            <a:r>
              <a:rPr lang="it-IT" dirty="0" smtClean="0"/>
              <a:t>Peso del contesto internazionale: guerra fredda e processo di costruzione dell’Europa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516574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Un paese da ricostruire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Vent’anni di dittatura, guerra e guerra civile</a:t>
            </a:r>
          </a:p>
          <a:p>
            <a:endParaRPr lang="it-IT" dirty="0"/>
          </a:p>
          <a:p>
            <a:r>
              <a:rPr lang="it-IT" dirty="0" smtClean="0"/>
              <a:t>2 milioni di disoccupati</a:t>
            </a:r>
          </a:p>
          <a:p>
            <a:endParaRPr lang="it-IT" dirty="0"/>
          </a:p>
          <a:p>
            <a:r>
              <a:rPr lang="it-IT" dirty="0" smtClean="0"/>
              <a:t>Ricostruzione e piano Marshall </a:t>
            </a:r>
          </a:p>
          <a:p>
            <a:endParaRPr lang="it-IT" dirty="0" smtClean="0"/>
          </a:p>
          <a:p>
            <a:r>
              <a:rPr lang="it-IT" dirty="0" smtClean="0"/>
              <a:t>Emigrazione e migrazioni interne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89287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Referendum monarchia-repubblica nel 1946: la Democrazia cristiana non si schiera, al sud vince largamente la monarchia ma nel complesso vince la Repubblica (54,3% dei voti, circa 2 milioni di voti più della monarchia)</a:t>
            </a:r>
          </a:p>
          <a:p>
            <a:endParaRPr lang="it-IT" dirty="0"/>
          </a:p>
          <a:p>
            <a:r>
              <a:rPr lang="it-IT" dirty="0" smtClean="0"/>
              <a:t>La nuova Costituzione entra in vigore il 1° gennaio 1948: l’Italia si dota di una costituzione democratica e laica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67258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1945-1975 nel mondo occidentale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Forte crescita economica come mai si era vista in passato: Italia Germania e Giappone conoscono veri e propri “miracoli economici”</a:t>
            </a:r>
          </a:p>
          <a:p>
            <a:endParaRPr lang="it-IT" dirty="0"/>
          </a:p>
          <a:p>
            <a:r>
              <a:rPr lang="it-IT" dirty="0" smtClean="0"/>
              <a:t>I tassi di produzione crescono a ritmi elevatissimi</a:t>
            </a:r>
          </a:p>
        </p:txBody>
      </p:sp>
    </p:spTree>
    <p:extLst>
      <p:ext uri="{BB962C8B-B14F-4D97-AF65-F5344CB8AC3E}">
        <p14:creationId xmlns:p14="http://schemas.microsoft.com/office/powerpoint/2010/main" val="407930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18 aprile 1948, prime elezioni politiche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Clima da guerra fredda</a:t>
            </a:r>
          </a:p>
          <a:p>
            <a:endParaRPr lang="it-IT" dirty="0"/>
          </a:p>
          <a:p>
            <a:r>
              <a:rPr lang="it-IT" dirty="0" smtClean="0"/>
              <a:t>Vince le elezioni la Democrazia Cristiana (DC), guidata da Alcide De Gasperi: 48% dei voti</a:t>
            </a:r>
          </a:p>
          <a:p>
            <a:endParaRPr lang="it-IT" dirty="0"/>
          </a:p>
          <a:p>
            <a:r>
              <a:rPr lang="it-IT" dirty="0" smtClean="0"/>
              <a:t>Inizia la fase del “centrismo”: la DC governa alleandosi con piccoli partiti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797740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Manifesto </a:t>
            </a:r>
            <a:r>
              <a:rPr lang="it-IT" smtClean="0"/>
              <a:t>elettorale della DC (1948)</a:t>
            </a:r>
            <a:endParaRPr lang="it-IT"/>
          </a:p>
        </p:txBody>
      </p:sp>
      <p:pic>
        <p:nvPicPr>
          <p:cNvPr id="4" name="Segnaposto contenuto 3" descr="ele48-5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2748" r="-82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8334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Polarizzazione nella politica e nella società nel clima della guerra fredda, che “congela” di fatto la democrazia italiana</a:t>
            </a:r>
          </a:p>
          <a:p>
            <a:endParaRPr lang="it-IT" dirty="0"/>
          </a:p>
          <a:p>
            <a:r>
              <a:rPr lang="it-IT" dirty="0" smtClean="0"/>
              <a:t>La Chiesa cattolica scomunica i comunisti </a:t>
            </a:r>
          </a:p>
          <a:p>
            <a:endParaRPr lang="it-IT" dirty="0"/>
          </a:p>
          <a:p>
            <a:r>
              <a:rPr lang="it-IT" dirty="0" smtClean="0"/>
              <a:t>Il Partito comunista italiano (PCI) ha 2 milioni di iscritti, è il più grande partito comunista del mondo occidentale ma non va mai al governo a livello nazionale fino alla fine della “Prima repubblica” (1992)</a:t>
            </a:r>
          </a:p>
        </p:txBody>
      </p:sp>
    </p:spTree>
    <p:extLst>
      <p:ext uri="{BB962C8B-B14F-4D97-AF65-F5344CB8AC3E}">
        <p14:creationId xmlns:p14="http://schemas.microsoft.com/office/powerpoint/2010/main" val="6328203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Economia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662"/>
          </a:xfrm>
        </p:spPr>
        <p:txBody>
          <a:bodyPr/>
          <a:lstStyle/>
          <a:p>
            <a:r>
              <a:rPr lang="it-IT" dirty="0" smtClean="0"/>
              <a:t>L’Italia alla fine della seconda guerra mondiale è ancora un paese prevalentemente agricolo</a:t>
            </a:r>
          </a:p>
          <a:p>
            <a:endParaRPr lang="it-IT" dirty="0"/>
          </a:p>
          <a:p>
            <a:r>
              <a:rPr lang="it-IT" dirty="0" smtClean="0"/>
              <a:t>Riforma agraria in risposta alle lotte dei braccianti che occupano i latifondi al Sud: distribuzione terre </a:t>
            </a:r>
          </a:p>
          <a:p>
            <a:endParaRPr lang="it-IT" dirty="0"/>
          </a:p>
          <a:p>
            <a:r>
              <a:rPr lang="it-IT" dirty="0" smtClean="0"/>
              <a:t>Le politiche per il Sud: Cassa per il Mezzogiorno (1950), crediti e infrastrutture</a:t>
            </a:r>
          </a:p>
        </p:txBody>
      </p:sp>
    </p:spTree>
    <p:extLst>
      <p:ext uri="{BB962C8B-B14F-4D97-AF65-F5344CB8AC3E}">
        <p14:creationId xmlns:p14="http://schemas.microsoft.com/office/powerpoint/2010/main" val="34507768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“Perché </a:t>
            </a:r>
            <a:r>
              <a:rPr lang="it-IT" dirty="0"/>
              <a:t>il sud è rimasto indietro?</a:t>
            </a:r>
            <a:r>
              <a:rPr lang="it-IT" dirty="0" smtClean="0"/>
              <a:t>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Emanuele Felice</a:t>
            </a:r>
          </a:p>
          <a:p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/>
              <a:t>&gt; Saldo migratorio negativo negli ultimi 15 anni: 1.700.000 partenze, 1.000.000 arrivi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858874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Industria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Forte sviluppo dell’industria pubblica e privata</a:t>
            </a:r>
          </a:p>
          <a:p>
            <a:endParaRPr lang="it-IT" dirty="0"/>
          </a:p>
          <a:p>
            <a:r>
              <a:rPr lang="it-IT" dirty="0" smtClean="0"/>
              <a:t>Nasce l’Eni, Ente nazionale idrocarburi </a:t>
            </a:r>
          </a:p>
          <a:p>
            <a:endParaRPr lang="it-IT" dirty="0"/>
          </a:p>
          <a:p>
            <a:r>
              <a:rPr lang="it-IT" dirty="0" smtClean="0"/>
              <a:t>La Fiat è tra i maggiori beneficiari del Piano Marshall e crea lo stabilimento di Mirafiori per produrre la 500 e la 600, simboli della motorizzazione di massa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211551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Sfilata di 500 a Torino</a:t>
            </a:r>
            <a:endParaRPr lang="it-IT" dirty="0"/>
          </a:p>
        </p:txBody>
      </p:sp>
      <p:pic>
        <p:nvPicPr>
          <p:cNvPr id="4" name="Segnaposto contenuto 3" descr="4036f2ac2255da155e1a17a2c77cbd5e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661" r="-1566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4276389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“miracolo economico” italiano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Tra fine anni 50 e anni 60, l’Italia cambiò profondamente modo di produrre, di vivere, di consumare </a:t>
            </a:r>
          </a:p>
          <a:p>
            <a:r>
              <a:rPr lang="it-IT" dirty="0" smtClean="0"/>
              <a:t>Il reddito nazionale netto raddoppia tra 1954 e 1964</a:t>
            </a:r>
          </a:p>
          <a:p>
            <a:endParaRPr lang="it-IT" dirty="0" smtClean="0"/>
          </a:p>
          <a:p>
            <a:r>
              <a:rPr lang="it-IT" dirty="0" smtClean="0"/>
              <a:t>1958: per la prima volta gli occupati nell’industria superano gli occupati in agricoltura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6483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Stravolgimento sociale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L’industrializzazione investe tutta la pianura padana, aree prima solo parzialmente industrializzate come il Veneto, e il centro Italia</a:t>
            </a:r>
          </a:p>
          <a:p>
            <a:endParaRPr lang="it-IT" dirty="0"/>
          </a:p>
          <a:p>
            <a:r>
              <a:rPr lang="it-IT" dirty="0" smtClean="0"/>
              <a:t>Effetti dirompenti sulla distribuzione della popolazione: migrazioni sia interne alla penisola che verso l’estero (Argentina, Australia, Canada e soprattutto Europa: Francia, Belgio, Svizzera, e Germania dopo il 1955)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197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Palazzoni e baracche di immigrati a Roma (anni 60)</a:t>
            </a:r>
            <a:endParaRPr lang="it-IT" dirty="0"/>
          </a:p>
        </p:txBody>
      </p:sp>
      <p:pic>
        <p:nvPicPr>
          <p:cNvPr id="4" name="Segnaposto contenuto 3" descr="borgata gordian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50" r="-1055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05068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modello americano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629"/>
          </a:xfrm>
        </p:spPr>
        <p:txBody>
          <a:bodyPr>
            <a:normAutofit fontScale="92500" lnSpcReduction="10000"/>
          </a:bodyPr>
          <a:lstStyle/>
          <a:p>
            <a:r>
              <a:rPr lang="it-IT" dirty="0" smtClean="0"/>
              <a:t>Il sistema di vita americano, basato sull’espansione dei consumi privati, si afferma nel mondo occidentale </a:t>
            </a:r>
          </a:p>
          <a:p>
            <a:r>
              <a:rPr lang="it-IT" dirty="0" smtClean="0"/>
              <a:t>Il dollaro diventa la moneta di riferimento dell’economia internazionale</a:t>
            </a:r>
          </a:p>
          <a:p>
            <a:r>
              <a:rPr lang="it-IT" dirty="0" smtClean="0"/>
              <a:t>Gli Stati Uniti conquistano con le loro merci i mercati internazionali, grazie anche al libero commercio</a:t>
            </a:r>
          </a:p>
          <a:p>
            <a:r>
              <a:rPr lang="it-IT" dirty="0" smtClean="0"/>
              <a:t>Aumenta il divario tra i paesi sviluppati industrializzati e quelli sottosviluppati e “in via di sviluppo”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215137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Immigrazione a Milano </a:t>
            </a:r>
            <a:endParaRPr lang="it-IT" dirty="0"/>
          </a:p>
        </p:txBody>
      </p:sp>
      <p:pic>
        <p:nvPicPr>
          <p:cNvPr id="4" name="Segnaposto contenuto 3" descr="grafico1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17" r="-2871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794134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Milano, “corea”</a:t>
            </a:r>
            <a:endParaRPr lang="it-IT" dirty="0"/>
          </a:p>
        </p:txBody>
      </p:sp>
      <p:pic>
        <p:nvPicPr>
          <p:cNvPr id="4" name="Segnaposto contenuto 3" descr="48b2caa4acdcf286e67d646faa59fcbf_M-300x20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913" r="-109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99305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Torino, 1955</a:t>
            </a:r>
            <a:endParaRPr lang="it-IT" dirty="0"/>
          </a:p>
        </p:txBody>
      </p:sp>
      <p:pic>
        <p:nvPicPr>
          <p:cNvPr id="4" name="Segnaposto contenuto 3" descr="mdef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732" r="-1773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170864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Emigranti in partenza da Lecce</a:t>
            </a:r>
            <a:endParaRPr lang="it-IT" dirty="0"/>
          </a:p>
        </p:txBody>
      </p:sp>
      <p:pic>
        <p:nvPicPr>
          <p:cNvPr id="4" name="Segnaposto contenuto 3" descr="img_archivio1112201012125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035" r="-180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160576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Baracche di immigrati italiani a Ginevra (1962)</a:t>
            </a:r>
            <a:endParaRPr lang="it-IT" dirty="0"/>
          </a:p>
        </p:txBody>
      </p:sp>
      <p:pic>
        <p:nvPicPr>
          <p:cNvPr id="4" name="Segnaposto contenuto 3" descr="QUANDO GLI EMIGRANTI ERAVAMO NOI18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04080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Marcinelle, 262 minatori morti</a:t>
            </a:r>
            <a:endParaRPr lang="it-IT" dirty="0"/>
          </a:p>
        </p:txBody>
      </p:sp>
      <p:pic>
        <p:nvPicPr>
          <p:cNvPr id="4" name="Segnaposto contenuto 3" descr="marcinelle1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00" r="-105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8615157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Rivoluzione dei consumi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Mobilità: auto e moto, l’Italia “si rimpicciolì” </a:t>
            </a:r>
          </a:p>
          <a:p>
            <a:endParaRPr lang="it-IT" dirty="0"/>
          </a:p>
          <a:p>
            <a:r>
              <a:rPr lang="it-IT" dirty="0" smtClean="0"/>
              <a:t>Simboli del boom: frigorifero e televisione (dal 1954)</a:t>
            </a:r>
          </a:p>
          <a:p>
            <a:endParaRPr lang="it-IT" dirty="0"/>
          </a:p>
          <a:p>
            <a:r>
              <a:rPr lang="it-IT" dirty="0" smtClean="0"/>
              <a:t>Tensione tra arretratezza e sviluppo, salari bassi, ritardi delle politiche pubbliche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02521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29" r="-172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775602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downloa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281" r="-102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40412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Elettrodomestici nelle case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boom-economico-Radio-Birikina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00200"/>
            <a:ext cx="8382000" cy="471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581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Stati in base al PIL per capita (2015)</a:t>
            </a:r>
            <a:endParaRPr lang="it-IT" dirty="0"/>
          </a:p>
        </p:txBody>
      </p:sp>
      <p:pic>
        <p:nvPicPr>
          <p:cNvPr id="4" name="Segnaposto contenuto 3" descr="440px-Countries_by_GDP_(PPP)_Per_Capita_in_2015.svg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897" b="-9897"/>
          <a:stretch>
            <a:fillRect/>
          </a:stretch>
        </p:blipFill>
        <p:spPr>
          <a:xfrm>
            <a:off x="1295948" y="1935360"/>
            <a:ext cx="6151439" cy="3703785"/>
          </a:xfrm>
        </p:spPr>
      </p:pic>
    </p:spTree>
    <p:extLst>
      <p:ext uri="{BB962C8B-B14F-4D97-AF65-F5344CB8AC3E}">
        <p14:creationId xmlns:p14="http://schemas.microsoft.com/office/powerpoint/2010/main" val="24804411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 descr="boom-economico-radio-birikina3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5635" r="-4563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758645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Politica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 smtClean="0"/>
              <a:t>La “legge truffa”: legge elettorale maggioritaria approvata nel 1953, viene ritirata dopo l’insuccesso alle elezioni della coalizione a guida DC</a:t>
            </a:r>
          </a:p>
          <a:p>
            <a:endParaRPr lang="it-IT" dirty="0"/>
          </a:p>
          <a:p>
            <a:r>
              <a:rPr lang="it-IT" dirty="0" smtClean="0"/>
              <a:t>Indebolimento del “centrismo” e spostamento a destra dell’asse politico tra 1957 e 1960</a:t>
            </a:r>
          </a:p>
          <a:p>
            <a:endParaRPr lang="it-IT" dirty="0"/>
          </a:p>
          <a:p>
            <a:r>
              <a:rPr lang="it-IT" dirty="0" smtClean="0"/>
              <a:t>Un importante ciclo di riforme si apre negli anni 60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2459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formula del “centro sinistra”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Partito socialista entra nei governi a guida DC con suoi ministri </a:t>
            </a:r>
          </a:p>
          <a:p>
            <a:endParaRPr lang="it-IT" dirty="0"/>
          </a:p>
          <a:p>
            <a:r>
              <a:rPr lang="it-IT" dirty="0" smtClean="0"/>
              <a:t>Intervento pubblico attraverso riforme che tentano di risolvere gli squilibri vecchi e nuovi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Nazionalizzazione energia elettrica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Scuola media “unica” e obbligo fino a 14 anni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La riforma urbanistica fallisce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57731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Tentativi di destabilizzazione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1964: piano “Solo”, colpo di stato ideato (ma non realizzato) dal generale dei carabinieri De Lorenzo</a:t>
            </a:r>
          </a:p>
          <a:p>
            <a:endParaRPr lang="it-IT" dirty="0"/>
          </a:p>
          <a:p>
            <a:r>
              <a:rPr lang="it-IT" dirty="0" smtClean="0"/>
              <a:t>Secondo alcuni studiosi, come Guido </a:t>
            </a:r>
            <a:r>
              <a:rPr lang="it-IT" dirty="0" err="1" smtClean="0"/>
              <a:t>Crainz</a:t>
            </a:r>
            <a:r>
              <a:rPr lang="it-IT" dirty="0" smtClean="0"/>
              <a:t> (“Il Paese mancato”), la politica fallì nel governare le trasformazioni della società, favorendo la radicalizzazione dei conflitti e sprecando risorse in politiche clientelari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0108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Sessantotto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Fenomeno di proteste giovanili di portata internazionale, assume forme diverse in Europa e Usa. Negli Stati Uniti si protesta contro la guerra del Vietnam soprattutto</a:t>
            </a:r>
          </a:p>
          <a:p>
            <a:endParaRPr lang="it-IT" dirty="0"/>
          </a:p>
          <a:p>
            <a:r>
              <a:rPr lang="it-IT" dirty="0" smtClean="0"/>
              <a:t>In Italia, i movimenti di protesta studenteschi si saldarono con i conflitti in fabbrica</a:t>
            </a:r>
          </a:p>
          <a:p>
            <a:r>
              <a:rPr lang="it-IT" dirty="0" smtClean="0"/>
              <a:t>Protagonisti sono i giovani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225225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“</a:t>
            </a:r>
            <a:r>
              <a:rPr lang="it-IT" dirty="0"/>
              <a:t>A</a:t>
            </a:r>
            <a:r>
              <a:rPr lang="it-IT" dirty="0" smtClean="0"/>
              <a:t>utunno caldo” (1969)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Ondata di scioperi dei metalmeccanici senza precedenti, guidate dai sindacati</a:t>
            </a:r>
          </a:p>
          <a:p>
            <a:r>
              <a:rPr lang="it-IT" dirty="0" smtClean="0"/>
              <a:t>Rivendicazioni non solo salariali: denuncia della realtà della fabbrica, delle violazioni dei diritti dei lavoratori 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“Le schedature della Fiat”: un libro di Bianca </a:t>
            </a:r>
            <a:r>
              <a:rPr lang="it-IT" dirty="0" err="1" smtClean="0"/>
              <a:t>Guidetti</a:t>
            </a:r>
            <a:r>
              <a:rPr lang="it-IT" dirty="0" smtClean="0"/>
              <a:t> Serra, rivela la pratica illegale di schedatura dei lavoratori, previa indagine sulle appartenenze politiche e ideologiche e sulla loro vita privata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92318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Lo Statuto dei lavoratori (1970)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Settimana di 40 ore</a:t>
            </a:r>
          </a:p>
          <a:p>
            <a:r>
              <a:rPr lang="it-IT" dirty="0" smtClean="0"/>
              <a:t>Diritto a tenere assemblee in fabbrica per ragioni sindacali</a:t>
            </a:r>
          </a:p>
          <a:p>
            <a:r>
              <a:rPr lang="it-IT" dirty="0" smtClean="0"/>
              <a:t>Aumenti salariali uguali per tutti</a:t>
            </a:r>
          </a:p>
          <a:p>
            <a:endParaRPr lang="it-IT" dirty="0"/>
          </a:p>
          <a:p>
            <a:r>
              <a:rPr lang="it-IT" dirty="0" smtClean="0"/>
              <a:t>Articolo 18: reintegrazione obbligatoria del lavoratore licenziato senza giusta causa, per tutelare i lavoratori dal licenziamento discriminatorio (per ragioni politiche ad esempio)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864841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Riforme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Costituite le Regioni</a:t>
            </a:r>
          </a:p>
          <a:p>
            <a:r>
              <a:rPr lang="it-IT" dirty="0" smtClean="0"/>
              <a:t>Riforma fiscale</a:t>
            </a:r>
          </a:p>
          <a:p>
            <a:r>
              <a:rPr lang="it-IT" dirty="0" smtClean="0"/>
              <a:t>Riforma delle pensioni</a:t>
            </a:r>
          </a:p>
          <a:p>
            <a:r>
              <a:rPr lang="it-IT" dirty="0" smtClean="0"/>
              <a:t>Introduzione del divorzio</a:t>
            </a:r>
          </a:p>
          <a:p>
            <a:r>
              <a:rPr lang="it-IT" dirty="0" smtClean="0"/>
              <a:t>Sistema sanitario nazionale gratuito e universale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876175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Violenza politica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“Strategia della tensione”: stragi e attentati di movimenti armati di estrema destra</a:t>
            </a:r>
          </a:p>
          <a:p>
            <a:pPr marL="0" indent="0"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Terrorismo: attentati di gruppi armati di estrema sinistra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24208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La “strategia della tensione”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12 dicembre 1969: una bomba esplode nella sede della Banca dell’agricoltura in Piazza Fontana a Milano, provocando 17 morti e 88 feriti</a:t>
            </a:r>
          </a:p>
          <a:p>
            <a:endParaRPr lang="it-IT" dirty="0"/>
          </a:p>
          <a:p>
            <a:r>
              <a:rPr lang="it-IT" dirty="0" smtClean="0"/>
              <a:t>È l’inizio della “strategia della tensione”: attentati e stragi compiuti da membri di gruppi di estrema destra per destabilizzare la democrazia e favorire svolte autoritarie, con l’appoggio di uomini dei servizi segreti dello Stato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128643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La crescita economica spettacolare si combina con il progresso scientifico e tecnologico 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 smtClean="0"/>
              <a:t>Miglioramento del tenore di vita e accesso di massa a beni di consumo durevoli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97770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Stragi della destra neofascista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Bomba in Piazza della Loggia a Brescia, 1974, muoiono otto persone</a:t>
            </a:r>
          </a:p>
          <a:p>
            <a:r>
              <a:rPr lang="it-IT" dirty="0" smtClean="0"/>
              <a:t>Bomba sul treno </a:t>
            </a:r>
            <a:r>
              <a:rPr lang="it-IT" dirty="0" err="1" smtClean="0"/>
              <a:t>Italicus</a:t>
            </a:r>
            <a:r>
              <a:rPr lang="it-IT" dirty="0" smtClean="0"/>
              <a:t>, 1974, muoiono 12 persone</a:t>
            </a:r>
          </a:p>
          <a:p>
            <a:r>
              <a:rPr lang="it-IT" dirty="0" smtClean="0"/>
              <a:t>Bomba alla stazione di Bologna, 1980, è una strage con 85 morti e 200 feriti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80841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Il terrorismo di estrema sinistra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dirty="0" smtClean="0"/>
              <a:t>Negli anni 70 c’è una radicalizzazione del linguaggio e dell’azione politica e diventa comune il ricorso </a:t>
            </a:r>
            <a:r>
              <a:rPr lang="it-IT" dirty="0"/>
              <a:t>a</a:t>
            </a:r>
            <a:r>
              <a:rPr lang="it-IT" dirty="0" smtClean="0"/>
              <a:t>lla violenza nelle piazze e nelle manifestazioni</a:t>
            </a:r>
          </a:p>
          <a:p>
            <a:r>
              <a:rPr lang="it-IT" dirty="0" smtClean="0"/>
              <a:t>Si formano gruppi di estrema sinistra che predicano e praticano il terrorismo come arma di lotta politica</a:t>
            </a:r>
          </a:p>
          <a:p>
            <a:endParaRPr lang="it-IT" dirty="0"/>
          </a:p>
          <a:p>
            <a:r>
              <a:rPr lang="it-IT" dirty="0" smtClean="0"/>
              <a:t>Le Brigate Rosse sono il principale: di ideologia marxista-leninista, commettono 86 omicidi tra anni 70 e anni 80, di uomini dello Stato (poliziotti, magistrati, politici) ma anche </a:t>
            </a:r>
            <a:r>
              <a:rPr lang="it-IT" dirty="0"/>
              <a:t>di </a:t>
            </a:r>
            <a:r>
              <a:rPr lang="it-IT" dirty="0" smtClean="0"/>
              <a:t>giornalisti, sindacalisti, industriali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05380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Rapimento e uccisione di Aldo Moro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Le Brigate Rosse nel 1978 sequestrano e </a:t>
            </a:r>
            <a:r>
              <a:rPr lang="it-IT" dirty="0"/>
              <a:t>dopo 55 </a:t>
            </a:r>
            <a:r>
              <a:rPr lang="it-IT" dirty="0" smtClean="0"/>
              <a:t>giorni di prigionia uccidono il leader della Democrazia Cristiana Aldo Moro</a:t>
            </a:r>
          </a:p>
          <a:p>
            <a:endParaRPr lang="it-IT" dirty="0"/>
          </a:p>
          <a:p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40730869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Sequestro e omicidio di Aldo Moro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 descr="Aldo_Moro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391" y="1600200"/>
            <a:ext cx="3255264" cy="4169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553043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La politica negli anni 70 e 80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</a:t>
            </a:r>
            <a:r>
              <a:rPr lang="it-IT" dirty="0"/>
              <a:t>terrorismo fu sconfitto dallo Stato, salvaguardando lo stato di diritto, con il contributo delle forze </a:t>
            </a:r>
            <a:r>
              <a:rPr lang="it-IT" dirty="0" smtClean="0"/>
              <a:t>politiche democratiche</a:t>
            </a:r>
          </a:p>
          <a:p>
            <a:endParaRPr lang="it-IT" dirty="0" smtClean="0"/>
          </a:p>
          <a:p>
            <a:r>
              <a:rPr lang="it-IT" dirty="0" smtClean="0"/>
              <a:t>Il PCI, in particolare, propone alla DC un patto di “solidarietà nazionale”, che fu chiamato per la sua rilevanza politica “compromesso storico”: un’alleanza tra PCI e DC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56399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it-IT" dirty="0" smtClean="0"/>
              <a:t>In realtà questo patto durò poco: il sistema politico italiano rimaneva un sistema bloccato, la DC continuò a governare (coi socialisti come alleati principali), senza possibilità di alternanza</a:t>
            </a:r>
          </a:p>
          <a:p>
            <a:endParaRPr lang="it-IT" dirty="0" smtClean="0"/>
          </a:p>
          <a:p>
            <a:r>
              <a:rPr lang="it-IT" dirty="0"/>
              <a:t>N</a:t>
            </a:r>
            <a:r>
              <a:rPr lang="it-IT" dirty="0" smtClean="0"/>
              <a:t>egli anni 70 già emergono scandali e fenomeni di corruzione estesi</a:t>
            </a:r>
          </a:p>
          <a:p>
            <a:endParaRPr lang="it-IT" dirty="0"/>
          </a:p>
          <a:p>
            <a:r>
              <a:rPr lang="it-IT" dirty="0" smtClean="0"/>
              <a:t>La guerra fredda condizionò pesantemente la politica italiana: ci volle un cambiamento esterno </a:t>
            </a:r>
            <a:r>
              <a:rPr lang="mr-IN" dirty="0" smtClean="0"/>
              <a:t>–</a:t>
            </a:r>
            <a:r>
              <a:rPr lang="it-IT" dirty="0" smtClean="0"/>
              <a:t> il crollo del comunismo nel 1989-91 </a:t>
            </a:r>
            <a:r>
              <a:rPr lang="mr-IN" dirty="0" smtClean="0"/>
              <a:t>–</a:t>
            </a:r>
            <a:r>
              <a:rPr lang="it-IT" dirty="0" smtClean="0"/>
              <a:t> per sbloccare la situazione italiana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5307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Europa occidentale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Ricostruzione </a:t>
            </a:r>
          </a:p>
          <a:p>
            <a:endParaRPr lang="it-IT" dirty="0"/>
          </a:p>
          <a:p>
            <a:r>
              <a:rPr lang="it-IT" dirty="0" smtClean="0"/>
              <a:t>Sviluppo </a:t>
            </a:r>
          </a:p>
          <a:p>
            <a:endParaRPr lang="it-IT" dirty="0"/>
          </a:p>
          <a:p>
            <a:r>
              <a:rPr lang="it-IT" dirty="0" smtClean="0"/>
              <a:t>Welfare state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5999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Welfare e sviluppo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A livello politico, arrivano al governo nei principali paesi partiti socialdemocratici e laburisti, che si alternano al potere con i partiti conservatori e/o cattolici</a:t>
            </a:r>
          </a:p>
          <a:p>
            <a:endParaRPr lang="it-IT" dirty="0"/>
          </a:p>
          <a:p>
            <a:r>
              <a:rPr lang="it-IT" dirty="0" smtClean="0"/>
              <a:t>La forte crescita economica permette di attuare politiche di Welfare state, con sistemi di istruzione gratuiti, sanità pubblica, pensioni, sussidi di disoccupazione (in Svezia, Germania, Francia, Gran Bretagna e Italia)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8434420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Paesi non democratici e ai margini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662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Rimangono fuori da questi processi politici e di sviluppo economico Spagna, Portogallo e Grecia</a:t>
            </a:r>
          </a:p>
          <a:p>
            <a:endParaRPr lang="it-IT" dirty="0"/>
          </a:p>
          <a:p>
            <a:r>
              <a:rPr lang="it-IT" dirty="0" smtClean="0"/>
              <a:t>In Spagna è al potere fino a metà anni 70 Francisco Franco (regime che si ispira al fascismo italiano)</a:t>
            </a:r>
            <a:endParaRPr lang="it-IT" dirty="0"/>
          </a:p>
          <a:p>
            <a:r>
              <a:rPr lang="it-IT" dirty="0" smtClean="0"/>
              <a:t>In Portogallo fino a metà anni 70 c’è il regime autoritario di Antonio Salazar</a:t>
            </a:r>
          </a:p>
          <a:p>
            <a:r>
              <a:rPr lang="it-IT" dirty="0" smtClean="0"/>
              <a:t>In Grecia nel 1967 c’è un golpe militare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3705050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Germania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25520"/>
          </a:xfrm>
        </p:spPr>
        <p:txBody>
          <a:bodyPr>
            <a:normAutofit/>
          </a:bodyPr>
          <a:lstStyle/>
          <a:p>
            <a:r>
              <a:rPr lang="it-IT" dirty="0" smtClean="0"/>
              <a:t>Formazione di 2 stati nel 1949</a:t>
            </a:r>
          </a:p>
          <a:p>
            <a:endParaRPr lang="it-IT" dirty="0" smtClean="0"/>
          </a:p>
          <a:p>
            <a:r>
              <a:rPr lang="it-IT" dirty="0" smtClean="0"/>
              <a:t>La Germania occidentale aderisce alla NATO nel 1955 </a:t>
            </a:r>
          </a:p>
          <a:p>
            <a:endParaRPr lang="it-IT" dirty="0" smtClean="0"/>
          </a:p>
          <a:p>
            <a:r>
              <a:rPr lang="it-IT" dirty="0" smtClean="0"/>
              <a:t>Nel 1961 viene costruito il Muro di Berlino dopo che oltre 2 milioni di persone sono fuggite dalla Germania orientale comunista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3297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Sbarco del primo americano sulla Luna (1969)</a:t>
            </a:r>
            <a:endParaRPr lang="it-IT" dirty="0"/>
          </a:p>
        </p:txBody>
      </p:sp>
      <p:pic>
        <p:nvPicPr>
          <p:cNvPr id="4" name="Segnaposto contenuto 3" descr="moon4.g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822" r="-68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5790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Germania Ovest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Nella Germania occidentale </a:t>
            </a:r>
            <a:r>
              <a:rPr lang="it-IT" dirty="0" smtClean="0"/>
              <a:t>governa inizialmente </a:t>
            </a:r>
            <a:r>
              <a:rPr lang="it-IT" dirty="0"/>
              <a:t>il </a:t>
            </a:r>
            <a:r>
              <a:rPr lang="it-IT" dirty="0" smtClean="0"/>
              <a:t>Partito </a:t>
            </a:r>
            <a:r>
              <a:rPr lang="it-IT" dirty="0"/>
              <a:t>cristiano </a:t>
            </a:r>
            <a:r>
              <a:rPr lang="it-IT" dirty="0" smtClean="0"/>
              <a:t>democratico (CDU), </a:t>
            </a:r>
            <a:r>
              <a:rPr lang="it-IT" dirty="0"/>
              <a:t>alleandosi con i socialdemocratici </a:t>
            </a:r>
            <a:r>
              <a:rPr lang="it-IT" dirty="0" smtClean="0"/>
              <a:t>(SPD) da </a:t>
            </a:r>
            <a:r>
              <a:rPr lang="it-IT" dirty="0"/>
              <a:t>metà anni </a:t>
            </a:r>
            <a:r>
              <a:rPr lang="it-IT" dirty="0" smtClean="0"/>
              <a:t>sessanta</a:t>
            </a:r>
          </a:p>
          <a:p>
            <a:endParaRPr lang="it-IT" dirty="0"/>
          </a:p>
          <a:p>
            <a:r>
              <a:rPr lang="it-IT" dirty="0"/>
              <a:t>Willy </a:t>
            </a:r>
            <a:r>
              <a:rPr lang="it-IT" dirty="0" smtClean="0"/>
              <a:t>Brandt </a:t>
            </a:r>
            <a:r>
              <a:rPr lang="it-IT" dirty="0"/>
              <a:t>e la “ostpolitik</a:t>
            </a:r>
            <a:r>
              <a:rPr lang="it-IT" dirty="0" smtClean="0"/>
              <a:t>”: apertura politica verso la Germania orientale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7717657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Francia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Charles de Gaulle, militare, appartenente alla destra moderata, è il protagonista della scena politica nel dopoguerra </a:t>
            </a:r>
          </a:p>
          <a:p>
            <a:endParaRPr lang="it-IT" dirty="0" smtClean="0"/>
          </a:p>
          <a:p>
            <a:r>
              <a:rPr lang="it-IT" dirty="0" smtClean="0"/>
              <a:t>Dopo il 1947, anche in Francia i comunisti sono esclusi dalle coalizioni di governo; il partito comunista francese è il secondo per peso elettorale in Europa occidentale</a:t>
            </a:r>
          </a:p>
        </p:txBody>
      </p:sp>
    </p:spTree>
    <p:extLst>
      <p:ext uri="{BB962C8B-B14F-4D97-AF65-F5344CB8AC3E}">
        <p14:creationId xmlns:p14="http://schemas.microsoft.com/office/powerpoint/2010/main" val="189723601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54970"/>
          </a:xfrm>
        </p:spPr>
        <p:txBody>
          <a:bodyPr>
            <a:normAutofit lnSpcReduction="10000"/>
          </a:bodyPr>
          <a:lstStyle/>
          <a:p>
            <a:r>
              <a:rPr lang="it-IT" dirty="0" smtClean="0"/>
              <a:t>La </a:t>
            </a:r>
            <a:r>
              <a:rPr lang="it-IT" dirty="0"/>
              <a:t>Francia è tra i principali promotori della CECA e poi della </a:t>
            </a:r>
            <a:r>
              <a:rPr lang="it-IT" dirty="0" smtClean="0"/>
              <a:t>CEE (1957), </a:t>
            </a:r>
            <a:r>
              <a:rPr lang="it-IT" dirty="0"/>
              <a:t>che avviano l’unione economica europea </a:t>
            </a:r>
            <a:endParaRPr lang="it-IT" dirty="0" smtClean="0"/>
          </a:p>
          <a:p>
            <a:endParaRPr lang="it-IT" dirty="0"/>
          </a:p>
          <a:p>
            <a:r>
              <a:rPr lang="it-IT" dirty="0" smtClean="0"/>
              <a:t>Il problema delle colonie: Vietnam e guerra d’Algeria</a:t>
            </a:r>
            <a:endParaRPr lang="it-IT" dirty="0"/>
          </a:p>
          <a:p>
            <a:pPr>
              <a:buFont typeface="Wingdings" charset="2"/>
              <a:buChar char="Ø"/>
            </a:pPr>
            <a:r>
              <a:rPr lang="it-IT" dirty="0" smtClean="0"/>
              <a:t>1958: di fronte all’emergenza bellica in Algeria, De Gaulle fa approvare una nuova Costituzione che prevede l’elezione diretta del Presidente della Repubblica </a:t>
            </a:r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2312863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Gran Bretagna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/>
              <a:t>F</a:t>
            </a:r>
            <a:r>
              <a:rPr lang="it-IT" dirty="0" smtClean="0"/>
              <a:t>ine dell’impero coloniale </a:t>
            </a:r>
          </a:p>
          <a:p>
            <a:endParaRPr lang="it-IT" dirty="0"/>
          </a:p>
          <a:p>
            <a:r>
              <a:rPr lang="it-IT" dirty="0" smtClean="0"/>
              <a:t>Cambio politico: dopo la guerra i laburisti vincono le elezioni e promuovono il Welfare State</a:t>
            </a:r>
          </a:p>
          <a:p>
            <a:pPr>
              <a:buFont typeface="Wingdings" charset="2"/>
              <a:buChar char="Ø"/>
            </a:pPr>
            <a:r>
              <a:rPr lang="it-IT" dirty="0" smtClean="0"/>
              <a:t>Il programma laborista cambia il volto del paese: nazionalizzazioni (poste, trasporti, energia elettrica, miniere), istruzione e sanità gratuiti 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255404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Segnali di crisi</a:t>
            </a:r>
            <a:r>
              <a:rPr lang="mr-IN" dirty="0" smtClean="0"/>
              <a:t>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Problemi di riconversione dell’industria dopo la fine dell’impero coloniale, settori obsoleti, scarsa produttività</a:t>
            </a:r>
          </a:p>
          <a:p>
            <a:endParaRPr lang="it-IT" dirty="0"/>
          </a:p>
          <a:p>
            <a:r>
              <a:rPr lang="it-IT" dirty="0" smtClean="0"/>
              <a:t>Già alla metà degli anni </a:t>
            </a:r>
            <a:r>
              <a:rPr lang="it-IT" dirty="0" smtClean="0"/>
              <a:t>60, </a:t>
            </a:r>
            <a:r>
              <a:rPr lang="it-IT" dirty="0" smtClean="0"/>
              <a:t>la spesa pubblica diventa sempre meno sostenibile: a fine anni 70 tornano al governo i conservatori e comincerà una nuova fase, di tagli alla </a:t>
            </a:r>
            <a:r>
              <a:rPr lang="it-IT" dirty="0" smtClean="0"/>
              <a:t>spesa pubblica </a:t>
            </a:r>
            <a:r>
              <a:rPr lang="it-IT" dirty="0" smtClean="0"/>
              <a:t>e privatizzazioni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5329952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dirty="0" smtClean="0"/>
              <a:t>Alla fine della seconda guerra mondiale sono il paese più sviluppato al mondo: disoccupazione ai minimi, scolarizzazione altissima (&gt; capitale umano &gt; produttività)</a:t>
            </a:r>
          </a:p>
          <a:p>
            <a:r>
              <a:rPr lang="it-IT" dirty="0" smtClean="0"/>
              <a:t>Problemi:</a:t>
            </a:r>
          </a:p>
          <a:p>
            <a:pPr marL="0" indent="0">
              <a:buNone/>
            </a:pPr>
            <a:r>
              <a:rPr lang="it-IT" dirty="0" smtClean="0"/>
              <a:t>&gt; Disuguaglianza e alti indici di povertà</a:t>
            </a:r>
          </a:p>
          <a:p>
            <a:pPr marL="0" indent="0">
              <a:buNone/>
            </a:pPr>
            <a:r>
              <a:rPr lang="it-IT" dirty="0" smtClean="0"/>
              <a:t>&gt; La segregazione razziale dei neri in 17 Stati del Sud permane negli anni 50 e 60: movimento dei diritti civili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326573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057399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>Selma (Alabama), 1965: la polizia reprime con la forza una manifestazione pacifica per i diritti civili  </a:t>
            </a:r>
            <a:endParaRPr lang="it-IT" dirty="0"/>
          </a:p>
        </p:txBody>
      </p:sp>
      <p:pic>
        <p:nvPicPr>
          <p:cNvPr id="4" name="Segnaposto contenuto 3" descr="Scontri-Selm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85" b="-10685"/>
          <a:stretch>
            <a:fillRect/>
          </a:stretch>
        </p:blipFill>
        <p:spPr>
          <a:xfrm>
            <a:off x="457200" y="2332037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22281801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Stati Uniti e guerra fredda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84421"/>
          </a:xfrm>
        </p:spPr>
        <p:txBody>
          <a:bodyPr>
            <a:normAutofit fontScale="92500"/>
          </a:bodyPr>
          <a:lstStyle/>
          <a:p>
            <a:r>
              <a:rPr lang="it-IT" dirty="0" smtClean="0"/>
              <a:t>Guerra fredda e “maccartismo”: il senatore Mc Carthy guida indagini sistematiche su milioni di cittadini sospettati di essere comunisti (prima anni 50). Processi e condanne</a:t>
            </a:r>
          </a:p>
          <a:p>
            <a:endParaRPr lang="it-IT" dirty="0"/>
          </a:p>
          <a:p>
            <a:r>
              <a:rPr lang="it-IT" dirty="0" smtClean="0"/>
              <a:t>A livello internazionale, la strategia del “contenimento” dell’avanzata comunista nel mondo diventa si trasforma in una più aggressiva: “</a:t>
            </a:r>
            <a:r>
              <a:rPr lang="it-IT" dirty="0" err="1" smtClean="0"/>
              <a:t>roll</a:t>
            </a:r>
            <a:r>
              <a:rPr lang="it-IT" dirty="0" smtClean="0"/>
              <a:t> back”, ricacciare indietro i sovietici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172845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2133</Words>
  <Application>Microsoft Macintosh PowerPoint</Application>
  <PresentationFormat>Presentazione su schermo (4:3)</PresentationFormat>
  <Paragraphs>221</Paragraphs>
  <Slides>64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64</vt:i4>
      </vt:variant>
    </vt:vector>
  </HeadingPairs>
  <TitlesOfParts>
    <vt:vector size="65" baseType="lpstr">
      <vt:lpstr>Tema di Office</vt:lpstr>
      <vt:lpstr>“I trenta gloriosi”</vt:lpstr>
      <vt:lpstr>1945-1975 nel mondo occidentale</vt:lpstr>
      <vt:lpstr>Il modello americano</vt:lpstr>
      <vt:lpstr>Stati in base al PIL per capita (2015)</vt:lpstr>
      <vt:lpstr>Presentazione di PowerPoint</vt:lpstr>
      <vt:lpstr>Sbarco del primo americano sulla Luna (1969)</vt:lpstr>
      <vt:lpstr>Stati Uniti </vt:lpstr>
      <vt:lpstr>Selma (Alabama), 1965: la polizia reprime con la forza una manifestazione pacifica per i diritti civili  </vt:lpstr>
      <vt:lpstr>Stati Uniti e guerra fredda</vt:lpstr>
      <vt:lpstr>Vietnam</vt:lpstr>
      <vt:lpstr>Presentazione di PowerPoint</vt:lpstr>
      <vt:lpstr>Italia </vt:lpstr>
      <vt:lpstr>1992</vt:lpstr>
      <vt:lpstr>Tangentopoli (1992)</vt:lpstr>
      <vt:lpstr>Bettino Craxi, leader del PSI, processato a Milano</vt:lpstr>
      <vt:lpstr>Contesto internazionale</vt:lpstr>
      <vt:lpstr>1945-1992</vt:lpstr>
      <vt:lpstr>Un paese da ricostruire</vt:lpstr>
      <vt:lpstr>Politica </vt:lpstr>
      <vt:lpstr>18 aprile 1948, prime elezioni politiche</vt:lpstr>
      <vt:lpstr>Manifesto elettorale della DC (1948)</vt:lpstr>
      <vt:lpstr>Presentazione di PowerPoint</vt:lpstr>
      <vt:lpstr>Economia </vt:lpstr>
      <vt:lpstr>“Perché il sud è rimasto indietro?”</vt:lpstr>
      <vt:lpstr>Industria </vt:lpstr>
      <vt:lpstr>Sfilata di 500 a Torino</vt:lpstr>
      <vt:lpstr>Il “miracolo economico” italiano</vt:lpstr>
      <vt:lpstr>Stravolgimento sociale</vt:lpstr>
      <vt:lpstr>Palazzoni e baracche di immigrati a Roma (anni 60)</vt:lpstr>
      <vt:lpstr>Immigrazione a Milano </vt:lpstr>
      <vt:lpstr>Milano, “corea”</vt:lpstr>
      <vt:lpstr>Torino, 1955</vt:lpstr>
      <vt:lpstr>Emigranti in partenza da Lecce</vt:lpstr>
      <vt:lpstr>Baracche di immigrati italiani a Ginevra (1962)</vt:lpstr>
      <vt:lpstr>Marcinelle, 262 minatori morti</vt:lpstr>
      <vt:lpstr>Rivoluzione dei consumi</vt:lpstr>
      <vt:lpstr>Presentazione di PowerPoint</vt:lpstr>
      <vt:lpstr>Presentazione di PowerPoint</vt:lpstr>
      <vt:lpstr>Elettrodomestici nelle case</vt:lpstr>
      <vt:lpstr>Presentazione di PowerPoint</vt:lpstr>
      <vt:lpstr>Politica </vt:lpstr>
      <vt:lpstr>La formula del “centro sinistra”</vt:lpstr>
      <vt:lpstr>Tentativi di destabilizzazione</vt:lpstr>
      <vt:lpstr>Il Sessantotto </vt:lpstr>
      <vt:lpstr>“Autunno caldo” (1969)</vt:lpstr>
      <vt:lpstr>Lo Statuto dei lavoratori (1970)</vt:lpstr>
      <vt:lpstr>Riforme </vt:lpstr>
      <vt:lpstr>Violenza politica </vt:lpstr>
      <vt:lpstr>La “strategia della tensione”</vt:lpstr>
      <vt:lpstr>Stragi della destra neofascista </vt:lpstr>
      <vt:lpstr>Il terrorismo di estrema sinistra</vt:lpstr>
      <vt:lpstr>Rapimento e uccisione di Aldo Moro</vt:lpstr>
      <vt:lpstr>Sequestro e omicidio di Aldo Moro</vt:lpstr>
      <vt:lpstr>La politica negli anni 70 e 80</vt:lpstr>
      <vt:lpstr>Presentazione di PowerPoint</vt:lpstr>
      <vt:lpstr>Europa occidentale</vt:lpstr>
      <vt:lpstr>Welfare e sviluppo</vt:lpstr>
      <vt:lpstr>Paesi non democratici e ai margini </vt:lpstr>
      <vt:lpstr>Germania </vt:lpstr>
      <vt:lpstr>Germania Ovest</vt:lpstr>
      <vt:lpstr>Francia </vt:lpstr>
      <vt:lpstr>Presentazione di PowerPoint</vt:lpstr>
      <vt:lpstr>Gran Bretagna</vt:lpstr>
      <vt:lpstr>Segnali di crisi…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“I trenta gloriosi”</dc:title>
  <dc:creator>Federica Bertagna</dc:creator>
  <cp:lastModifiedBy>Federica Bertagna</cp:lastModifiedBy>
  <cp:revision>41</cp:revision>
  <dcterms:created xsi:type="dcterms:W3CDTF">2017-05-29T21:24:57Z</dcterms:created>
  <dcterms:modified xsi:type="dcterms:W3CDTF">2018-04-24T10:37:24Z</dcterms:modified>
</cp:coreProperties>
</file>