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7" r:id="rId2"/>
    <p:sldId id="347" r:id="rId3"/>
    <p:sldId id="284" r:id="rId4"/>
    <p:sldId id="280" r:id="rId5"/>
    <p:sldId id="278" r:id="rId6"/>
    <p:sldId id="279" r:id="rId7"/>
    <p:sldId id="281" r:id="rId8"/>
    <p:sldId id="282" r:id="rId9"/>
    <p:sldId id="283" r:id="rId10"/>
    <p:sldId id="285" r:id="rId11"/>
    <p:sldId id="286" r:id="rId12"/>
    <p:sldId id="287" r:id="rId13"/>
    <p:sldId id="288" r:id="rId14"/>
    <p:sldId id="289" r:id="rId15"/>
    <p:sldId id="290" r:id="rId16"/>
    <p:sldId id="291" r:id="rId17"/>
    <p:sldId id="292" r:id="rId18"/>
    <p:sldId id="293" r:id="rId19"/>
    <p:sldId id="294" r:id="rId20"/>
    <p:sldId id="295" r:id="rId21"/>
    <p:sldId id="298" r:id="rId22"/>
    <p:sldId id="296" r:id="rId23"/>
    <p:sldId id="300" r:id="rId24"/>
    <p:sldId id="302" r:id="rId25"/>
    <p:sldId id="303" r:id="rId26"/>
    <p:sldId id="301" r:id="rId27"/>
    <p:sldId id="297" r:id="rId28"/>
    <p:sldId id="299" r:id="rId29"/>
    <p:sldId id="308" r:id="rId30"/>
    <p:sldId id="309" r:id="rId31"/>
    <p:sldId id="306" r:id="rId32"/>
    <p:sldId id="304" r:id="rId33"/>
    <p:sldId id="305" r:id="rId34"/>
    <p:sldId id="314" r:id="rId35"/>
    <p:sldId id="315" r:id="rId36"/>
    <p:sldId id="316" r:id="rId37"/>
    <p:sldId id="318" r:id="rId38"/>
    <p:sldId id="310" r:id="rId39"/>
    <p:sldId id="311" r:id="rId40"/>
    <p:sldId id="313" r:id="rId41"/>
    <p:sldId id="312" r:id="rId42"/>
    <p:sldId id="317" r:id="rId43"/>
    <p:sldId id="319" r:id="rId44"/>
    <p:sldId id="320" r:id="rId45"/>
    <p:sldId id="331" r:id="rId46"/>
    <p:sldId id="332" r:id="rId47"/>
    <p:sldId id="321" r:id="rId48"/>
    <p:sldId id="322" r:id="rId49"/>
    <p:sldId id="323" r:id="rId50"/>
    <p:sldId id="324" r:id="rId51"/>
    <p:sldId id="325" r:id="rId52"/>
    <p:sldId id="330" r:id="rId53"/>
    <p:sldId id="329" r:id="rId54"/>
    <p:sldId id="326" r:id="rId55"/>
    <p:sldId id="346" r:id="rId5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4" autoAdjust="0"/>
  </p:normalViewPr>
  <p:slideViewPr>
    <p:cSldViewPr>
      <p:cViewPr varScale="1">
        <p:scale>
          <a:sx n="98" d="100"/>
          <a:sy n="98" d="100"/>
        </p:scale>
        <p:origin x="-136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1E18B2-D730-4ECA-A567-063E6FE91AD8}" type="datetimeFigureOut">
              <a:rPr lang="it-IT" smtClean="0"/>
              <a:t>13/12/2017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D242-7383-4049-83F9-0E5324E4939E}" type="slidenum">
              <a:rPr lang="it-IT" smtClean="0"/>
              <a:t>‹N›</a:t>
            </a:fld>
            <a:endParaRPr lang="it-IT"/>
          </a:p>
        </p:txBody>
      </p:sp>
    </p:spTree>
    <p:extLst>
      <p:ext uri="{BB962C8B-B14F-4D97-AF65-F5344CB8AC3E}">
        <p14:creationId xmlns:p14="http://schemas.microsoft.com/office/powerpoint/2010/main" val="383555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099E1-5187-4047-9F89-9DC70CDBD436}" type="slidenum">
              <a:rPr lang="it-IT" altLang="it-IT"/>
              <a:pPr/>
              <a:t>55</a:t>
            </a:fld>
            <a:endParaRPr lang="it-IT" altLang="it-IT"/>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8C5A54D-6A38-4D2C-9EBF-5A798F599AD3}"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18C5A54D-6A38-4D2C-9EBF-5A798F599AD3}"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8C5A54D-6A38-4D2C-9EBF-5A798F599AD3}"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076D088-B2F7-4817-A406-7A16CE3BC6CB}"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8C5A54D-6A38-4D2C-9EBF-5A798F599AD3}"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18C5A54D-6A38-4D2C-9EBF-5A798F599AD3}" type="datetimeFigureOut">
              <a:rPr lang="it-IT" smtClean="0"/>
              <a:t>13/12/2017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076D088-B2F7-4817-A406-7A16CE3BC6CB}"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18C5A54D-6A38-4D2C-9EBF-5A798F599AD3}" type="datetimeFigureOut">
              <a:rPr lang="it-IT" smtClean="0"/>
              <a:t>13/12/2017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5A54D-6A38-4D2C-9EBF-5A798F599AD3}" type="datetimeFigureOut">
              <a:rPr lang="it-IT" smtClean="0"/>
              <a:t>13/12/2017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8C5A54D-6A38-4D2C-9EBF-5A798F599AD3}"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076D088-B2F7-4817-A406-7A16CE3BC6C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8C5A54D-6A38-4D2C-9EBF-5A798F599AD3}" type="datetimeFigureOut">
              <a:rPr lang="it-IT" smtClean="0"/>
              <a:t>13/12/2017</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076D088-B2F7-4817-A406-7A16CE3BC6C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solidFill>
                  <a:srgbClr val="FF0000"/>
                </a:solidFill>
              </a:rPr>
              <a:t>LA STORIOGRAFIA SULLA RIVOLUZIONE </a:t>
            </a:r>
            <a:r>
              <a:rPr lang="it-IT" b="1" dirty="0" smtClean="0">
                <a:solidFill>
                  <a:srgbClr val="FF0000"/>
                </a:solidFill>
              </a:rPr>
              <a:t>FRANCESE</a:t>
            </a:r>
            <a:endParaRPr lang="it-IT" dirty="0">
              <a:solidFill>
                <a:srgbClr val="FF0000"/>
              </a:solidFill>
            </a:endParaRPr>
          </a:p>
        </p:txBody>
      </p:sp>
      <p:sp>
        <p:nvSpPr>
          <p:cNvPr id="3" name="Sottotitolo 2"/>
          <p:cNvSpPr>
            <a:spLocks noGrp="1"/>
          </p:cNvSpPr>
          <p:nvPr>
            <p:ph type="subTitle" idx="1"/>
          </p:nvPr>
        </p:nvSpPr>
        <p:spPr/>
        <p:txBody>
          <a:bodyPr/>
          <a:lstStyle/>
          <a:p>
            <a:r>
              <a:rPr lang="it-IT" b="1" dirty="0">
                <a:solidFill>
                  <a:srgbClr val="FF0000"/>
                </a:solidFill>
              </a:rPr>
              <a:t>UNA “GUERRA CIVILE” FRA STORICI?</a:t>
            </a:r>
            <a:endParaRPr lang="it-IT" dirty="0">
              <a:solidFill>
                <a:srgbClr val="FF0000"/>
              </a:solidFill>
            </a:endParaRPr>
          </a:p>
        </p:txBody>
      </p:sp>
      <p:sp>
        <p:nvSpPr>
          <p:cNvPr id="5" name="CasellaDiTesto 4"/>
          <p:cNvSpPr txBox="1"/>
          <p:nvPr/>
        </p:nvSpPr>
        <p:spPr>
          <a:xfrm>
            <a:off x="539552" y="5589240"/>
            <a:ext cx="8280920" cy="646331"/>
          </a:xfrm>
          <a:prstGeom prst="rect">
            <a:avLst/>
          </a:prstGeom>
          <a:noFill/>
        </p:spPr>
        <p:txBody>
          <a:bodyPr wrap="square" rtlCol="0">
            <a:spAutoFit/>
          </a:bodyPr>
          <a:lstStyle/>
          <a:p>
            <a:r>
              <a:rPr lang="it-IT" dirty="0" smtClean="0"/>
              <a:t>LM in Scienze Storiche </a:t>
            </a:r>
            <a:r>
              <a:rPr lang="it-IT" dirty="0" err="1" smtClean="0"/>
              <a:t>Interateneo</a:t>
            </a:r>
            <a:r>
              <a:rPr lang="it-IT" dirty="0" smtClean="0"/>
              <a:t> Verona –Trento: </a:t>
            </a:r>
          </a:p>
          <a:p>
            <a:r>
              <a:rPr lang="it-IT" dirty="0" smtClean="0"/>
              <a:t>Corso di </a:t>
            </a:r>
            <a:r>
              <a:rPr lang="it-IT" i="1" dirty="0" smtClean="0"/>
              <a:t>Storia della storiografia 2017-2018   </a:t>
            </a:r>
            <a:r>
              <a:rPr lang="it-IT" dirty="0" smtClean="0"/>
              <a:t>prof. Gian Paolo </a:t>
            </a:r>
            <a:r>
              <a:rPr lang="it-IT" dirty="0" err="1" smtClean="0"/>
              <a:t>Romagnani</a:t>
            </a:r>
            <a:endParaRPr lang="it-IT" dirty="0"/>
          </a:p>
        </p:txBody>
      </p:sp>
    </p:spTree>
    <p:extLst>
      <p:ext uri="{BB962C8B-B14F-4D97-AF65-F5344CB8AC3E}">
        <p14:creationId xmlns:p14="http://schemas.microsoft.com/office/powerpoint/2010/main" val="248035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26232"/>
            <a:ext cx="8229600" cy="990600"/>
          </a:xfrm>
        </p:spPr>
        <p:txBody>
          <a:bodyPr>
            <a:normAutofit fontScale="90000"/>
          </a:bodyPr>
          <a:lstStyle/>
          <a:p>
            <a:pPr lvl="0"/>
            <a:r>
              <a:rPr lang="it-IT" dirty="0">
                <a:solidFill>
                  <a:srgbClr val="C00000"/>
                </a:solidFill>
              </a:rPr>
              <a:t>I grandi storici francesi di metà ottocento. </a:t>
            </a:r>
            <a:r>
              <a:rPr lang="it-IT" sz="2700" dirty="0">
                <a:solidFill>
                  <a:srgbClr val="C00000"/>
                </a:solidFill>
              </a:rPr>
              <a:t>La rivoluzione come lotta di classe. Tra “rivoluzione di luglio” e “quarantotto”: </a:t>
            </a:r>
            <a:r>
              <a:rPr lang="it-IT" sz="2700" b="1" dirty="0">
                <a:solidFill>
                  <a:srgbClr val="C00000"/>
                </a:solidFill>
              </a:rPr>
              <a:t>F. </a:t>
            </a:r>
            <a:r>
              <a:rPr lang="it-IT" sz="2700" b="1" dirty="0" err="1">
                <a:solidFill>
                  <a:srgbClr val="C00000"/>
                </a:solidFill>
              </a:rPr>
              <a:t>Guizot</a:t>
            </a:r>
            <a:r>
              <a:rPr lang="it-IT" sz="2700" dirty="0">
                <a:solidFill>
                  <a:srgbClr val="C00000"/>
                </a:solidFill>
              </a:rPr>
              <a:t> (1787-1874), </a:t>
            </a:r>
            <a:r>
              <a:rPr lang="it-IT" sz="2700" b="1" dirty="0">
                <a:solidFill>
                  <a:srgbClr val="C00000"/>
                </a:solidFill>
              </a:rPr>
              <a:t>J. </a:t>
            </a:r>
            <a:r>
              <a:rPr lang="it-IT" sz="2700" b="1" dirty="0" err="1">
                <a:solidFill>
                  <a:srgbClr val="C00000"/>
                </a:solidFill>
              </a:rPr>
              <a:t>Michelet</a:t>
            </a:r>
            <a:r>
              <a:rPr lang="it-IT" sz="2700" b="1" dirty="0">
                <a:solidFill>
                  <a:srgbClr val="C00000"/>
                </a:solidFill>
              </a:rPr>
              <a:t> </a:t>
            </a:r>
            <a:r>
              <a:rPr lang="it-IT" sz="2700" dirty="0">
                <a:solidFill>
                  <a:srgbClr val="C00000"/>
                </a:solidFill>
              </a:rPr>
              <a:t>(1798-1874)</a:t>
            </a:r>
            <a:r>
              <a:rPr lang="it-IT" dirty="0">
                <a:solidFill>
                  <a:srgbClr val="C00000"/>
                </a:solidFill>
              </a:rPr>
              <a:t/>
            </a:r>
            <a:br>
              <a:rPr lang="it-IT" dirty="0">
                <a:solidFill>
                  <a:srgbClr val="C00000"/>
                </a:solidFill>
              </a:rPr>
            </a:br>
            <a:endParaRPr lang="it-IT" dirty="0">
              <a:solidFill>
                <a:srgbClr val="C0000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184" y="1988840"/>
            <a:ext cx="282769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32856"/>
            <a:ext cx="2892141" cy="405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266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61592"/>
            <a:ext cx="8229600" cy="3255640"/>
          </a:xfrm>
        </p:spPr>
        <p:txBody>
          <a:bodyPr>
            <a:normAutofit fontScale="90000"/>
          </a:bodyPr>
          <a:lstStyle/>
          <a:p>
            <a:pPr lvl="0"/>
            <a:r>
              <a:rPr lang="fr-FR" dirty="0"/>
              <a:t>Guizot (1787-1874), </a:t>
            </a:r>
            <a:r>
              <a:rPr lang="fr-FR" i="1" dirty="0"/>
              <a:t>Histoire de la civilisation en France </a:t>
            </a:r>
            <a:r>
              <a:rPr lang="fr-FR" dirty="0"/>
              <a:t>(1830)</a:t>
            </a:r>
            <a:br>
              <a:rPr lang="fr-FR" dirty="0"/>
            </a:br>
            <a:r>
              <a:rPr lang="it-IT" dirty="0"/>
              <a:t/>
            </a:r>
            <a:br>
              <a:rPr lang="it-IT" dirty="0"/>
            </a:br>
            <a:r>
              <a:rPr lang="fr-FR" dirty="0"/>
              <a:t>J. Michelet (1798-1874), </a:t>
            </a:r>
            <a:r>
              <a:rPr lang="fr-FR" i="1" dirty="0"/>
              <a:t>Histoire de la Révolution française</a:t>
            </a:r>
            <a:r>
              <a:rPr lang="fr-FR" dirty="0"/>
              <a:t>, 7 </a:t>
            </a:r>
            <a:r>
              <a:rPr lang="fr-FR" dirty="0" err="1"/>
              <a:t>voll</a:t>
            </a:r>
            <a:r>
              <a:rPr lang="fr-FR" dirty="0"/>
              <a:t>. (1847-1853) ; </a:t>
            </a:r>
            <a:br>
              <a:rPr lang="fr-FR" dirty="0"/>
            </a:br>
            <a:r>
              <a:rPr lang="fr-FR" i="1" dirty="0"/>
              <a:t>Le Peuple </a:t>
            </a:r>
            <a:r>
              <a:rPr lang="fr-FR" dirty="0"/>
              <a:t>(1846)</a:t>
            </a:r>
            <a:r>
              <a:rPr lang="it-IT" dirty="0"/>
              <a:t/>
            </a:r>
            <a:br>
              <a:rPr lang="it-IT" dirty="0"/>
            </a:br>
            <a:endParaRPr lang="it-IT" dirty="0"/>
          </a:p>
        </p:txBody>
      </p:sp>
      <p:sp>
        <p:nvSpPr>
          <p:cNvPr id="3" name="Segnaposto contenuto 2"/>
          <p:cNvSpPr>
            <a:spLocks noGrp="1"/>
          </p:cNvSpPr>
          <p:nvPr>
            <p:ph idx="1"/>
          </p:nvPr>
        </p:nvSpPr>
        <p:spPr/>
        <p:txBody>
          <a:bodyPr/>
          <a:lstStyle/>
          <a:p>
            <a:pPr marL="0" indent="0">
              <a:buNone/>
            </a:pPr>
            <a:endParaRPr lang="it-IT" dirty="0"/>
          </a:p>
        </p:txBody>
      </p:sp>
    </p:spTree>
    <p:extLst>
      <p:ext uri="{BB962C8B-B14F-4D97-AF65-F5344CB8AC3E}">
        <p14:creationId xmlns:p14="http://schemas.microsoft.com/office/powerpoint/2010/main" val="2583437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990600"/>
          </a:xfrm>
        </p:spPr>
        <p:txBody>
          <a:bodyPr>
            <a:normAutofit/>
          </a:bodyPr>
          <a:lstStyle/>
          <a:p>
            <a:r>
              <a:rPr lang="it-IT" b="1" dirty="0" smtClean="0">
                <a:solidFill>
                  <a:srgbClr val="C00000"/>
                </a:solidFill>
              </a:rPr>
              <a:t>François </a:t>
            </a:r>
            <a:r>
              <a:rPr lang="it-IT" b="1" dirty="0" err="1" smtClean="0">
                <a:solidFill>
                  <a:srgbClr val="C00000"/>
                </a:solidFill>
              </a:rPr>
              <a:t>Guizot</a:t>
            </a:r>
            <a:r>
              <a:rPr lang="it-IT" b="1" dirty="0" smtClean="0">
                <a:solidFill>
                  <a:srgbClr val="C00000"/>
                </a:solidFill>
              </a:rPr>
              <a:t> (1787-1874) </a:t>
            </a:r>
            <a:endParaRPr lang="it-IT" b="1" dirty="0">
              <a:solidFill>
                <a:srgbClr val="C00000"/>
              </a:solidFill>
            </a:endParaRPr>
          </a:p>
        </p:txBody>
      </p:sp>
      <p:sp>
        <p:nvSpPr>
          <p:cNvPr id="3" name="Segnaposto contenuto 2"/>
          <p:cNvSpPr>
            <a:spLocks noGrp="1"/>
          </p:cNvSpPr>
          <p:nvPr>
            <p:ph idx="1"/>
          </p:nvPr>
        </p:nvSpPr>
        <p:spPr>
          <a:xfrm>
            <a:off x="612648" y="1600200"/>
            <a:ext cx="8279832" cy="4495800"/>
          </a:xfrm>
        </p:spPr>
        <p:txBody>
          <a:bodyPr>
            <a:normAutofit/>
          </a:bodyPr>
          <a:lstStyle/>
          <a:p>
            <a:r>
              <a:rPr lang="it-IT" b="1" dirty="0" smtClean="0"/>
              <a:t>Professore di storia moderna </a:t>
            </a:r>
            <a:r>
              <a:rPr lang="it-IT" dirty="0" smtClean="0"/>
              <a:t>alla Sorbona dal 1812 </a:t>
            </a:r>
            <a:r>
              <a:rPr lang="it-IT" dirty="0" err="1" smtClean="0"/>
              <a:t>Guizot</a:t>
            </a:r>
            <a:r>
              <a:rPr lang="it-IT" dirty="0" smtClean="0"/>
              <a:t> è il maggior storico francese della prima metà dell’Ottocento.</a:t>
            </a:r>
          </a:p>
          <a:p>
            <a:r>
              <a:rPr lang="it-IT" dirty="0" smtClean="0"/>
              <a:t>Eletto deputato nel 1830, dopo la “rivoluzione di luglio” e successivamente ministro degli interni (1830), ministro dell’istruzione (1832-33 e 1835-37), ambasciatore a Londra (1840), ministro degli esteri (1840-47) e </a:t>
            </a:r>
            <a:r>
              <a:rPr lang="it-IT" b="1" dirty="0" smtClean="0"/>
              <a:t>primo ministro </a:t>
            </a:r>
            <a:r>
              <a:rPr lang="it-IT" dirty="0" smtClean="0"/>
              <a:t>(1847-48), </a:t>
            </a:r>
            <a:r>
              <a:rPr lang="it-IT" dirty="0" err="1" smtClean="0"/>
              <a:t>Guizot</a:t>
            </a:r>
            <a:r>
              <a:rPr lang="it-IT" dirty="0" smtClean="0"/>
              <a:t> si impone negli anni quaranta come il principale esponente del liberalismo moderato e fautore della politica del «giusto mezzo». </a:t>
            </a:r>
            <a:endParaRPr lang="it-IT" dirty="0"/>
          </a:p>
        </p:txBody>
      </p:sp>
    </p:spTree>
    <p:extLst>
      <p:ext uri="{BB962C8B-B14F-4D97-AF65-F5344CB8AC3E}">
        <p14:creationId xmlns:p14="http://schemas.microsoft.com/office/powerpoint/2010/main" val="2325131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C00000"/>
                </a:solidFill>
              </a:rPr>
              <a:t>Guizot</a:t>
            </a:r>
            <a:r>
              <a:rPr lang="it-IT" b="1" dirty="0" smtClean="0">
                <a:solidFill>
                  <a:srgbClr val="C00000"/>
                </a:solidFill>
              </a:rPr>
              <a:t> e la storia della “civiltà”</a:t>
            </a:r>
            <a:endParaRPr lang="it-IT" b="1" dirty="0">
              <a:solidFill>
                <a:srgbClr val="C00000"/>
              </a:solidFill>
            </a:endParaRPr>
          </a:p>
        </p:txBody>
      </p:sp>
      <p:sp>
        <p:nvSpPr>
          <p:cNvPr id="3" name="Segnaposto contenuto 2"/>
          <p:cNvSpPr>
            <a:spLocks noGrp="1"/>
          </p:cNvSpPr>
          <p:nvPr>
            <p:ph idx="1"/>
          </p:nvPr>
        </p:nvSpPr>
        <p:spPr>
          <a:xfrm>
            <a:off x="251520" y="1600200"/>
            <a:ext cx="8640960" cy="4709120"/>
          </a:xfrm>
        </p:spPr>
        <p:txBody>
          <a:bodyPr>
            <a:normAutofit fontScale="92500" lnSpcReduction="20000"/>
          </a:bodyPr>
          <a:lstStyle/>
          <a:p>
            <a:r>
              <a:rPr lang="it-IT" dirty="0" smtClean="0"/>
              <a:t>Le opere principali di </a:t>
            </a:r>
            <a:r>
              <a:rPr lang="it-IT" dirty="0" err="1" smtClean="0"/>
              <a:t>Guizot</a:t>
            </a:r>
            <a:r>
              <a:rPr lang="it-IT" dirty="0" smtClean="0"/>
              <a:t>, derivate dai suoi corsi universitari, sono </a:t>
            </a:r>
            <a:r>
              <a:rPr lang="it-IT" i="1" dirty="0" smtClean="0"/>
              <a:t>Histoire générale de la </a:t>
            </a:r>
            <a:r>
              <a:rPr lang="it-IT" i="1" dirty="0" err="1" smtClean="0"/>
              <a:t>civilisation</a:t>
            </a:r>
            <a:r>
              <a:rPr lang="it-IT" i="1" dirty="0" smtClean="0"/>
              <a:t> en Europe</a:t>
            </a:r>
            <a:r>
              <a:rPr lang="it-IT" dirty="0" smtClean="0"/>
              <a:t> (1828) e la </a:t>
            </a:r>
            <a:r>
              <a:rPr lang="it-IT" i="1" dirty="0" smtClean="0"/>
              <a:t>Histoire de la </a:t>
            </a:r>
            <a:r>
              <a:rPr lang="it-IT" i="1" dirty="0" err="1" smtClean="0"/>
              <a:t>civilisation</a:t>
            </a:r>
            <a:r>
              <a:rPr lang="it-IT" i="1" dirty="0" smtClean="0"/>
              <a:t> en France</a:t>
            </a:r>
            <a:r>
              <a:rPr lang="it-IT" dirty="0" smtClean="0"/>
              <a:t> (1830). </a:t>
            </a:r>
          </a:p>
          <a:p>
            <a:r>
              <a:rPr lang="it-IT" dirty="0" smtClean="0"/>
              <a:t>Diversamente da </a:t>
            </a:r>
            <a:r>
              <a:rPr lang="it-IT" dirty="0" err="1" smtClean="0"/>
              <a:t>Ranke</a:t>
            </a:r>
            <a:r>
              <a:rPr lang="it-IT" dirty="0" smtClean="0"/>
              <a:t>, nella sua opera storica </a:t>
            </a:r>
            <a:r>
              <a:rPr lang="it-IT" dirty="0" err="1" smtClean="0"/>
              <a:t>Guizot</a:t>
            </a:r>
            <a:r>
              <a:rPr lang="it-IT" dirty="0" smtClean="0"/>
              <a:t> collega immediatamente la civiltà europea a quella francese, che ne costituisce il cuore: </a:t>
            </a:r>
          </a:p>
          <a:p>
            <a:r>
              <a:rPr lang="it-IT" i="1" dirty="0" smtClean="0"/>
              <a:t>«La Francia è stata il centro, il focolare della civiltà dell’Europa. Quasi senza eccezione, ogni grande idea, ogni grande principio di civiltà è passato, per potersi diffondere in ogni altro luogo, anzitutto attraverso la Francia». </a:t>
            </a:r>
          </a:p>
          <a:p>
            <a:r>
              <a:rPr lang="it-IT" dirty="0" smtClean="0"/>
              <a:t>Superando la visione volterriana di un medioevo “decadente”, egli fonda il suo concetto di </a:t>
            </a:r>
            <a:r>
              <a:rPr lang="it-IT" i="1" dirty="0" err="1" smtClean="0"/>
              <a:t>civilisation</a:t>
            </a:r>
            <a:r>
              <a:rPr lang="it-IT" dirty="0" smtClean="0"/>
              <a:t> su </a:t>
            </a:r>
            <a:r>
              <a:rPr lang="it-IT" b="1" dirty="0" smtClean="0">
                <a:solidFill>
                  <a:srgbClr val="FF0000"/>
                </a:solidFill>
              </a:rPr>
              <a:t>tre protagonisti</a:t>
            </a:r>
            <a:r>
              <a:rPr lang="it-IT" dirty="0" smtClean="0"/>
              <a:t>, tutti già presenti alla caduta dell’impero romano: i </a:t>
            </a:r>
            <a:r>
              <a:rPr lang="it-IT" b="1" dirty="0" smtClean="0"/>
              <a:t>municipi, </a:t>
            </a:r>
            <a:r>
              <a:rPr lang="it-IT" dirty="0" smtClean="0"/>
              <a:t>la </a:t>
            </a:r>
            <a:r>
              <a:rPr lang="it-IT" b="1" dirty="0" smtClean="0"/>
              <a:t>Chiesa</a:t>
            </a:r>
            <a:r>
              <a:rPr lang="it-IT" dirty="0" smtClean="0"/>
              <a:t> cristiana e i </a:t>
            </a:r>
            <a:r>
              <a:rPr lang="it-IT" b="1" dirty="0" smtClean="0"/>
              <a:t>barbari, </a:t>
            </a:r>
            <a:r>
              <a:rPr lang="it-IT" dirty="0" smtClean="0"/>
              <a:t>espressioni di tre diversi modelli sociali dal cui conflitto e interazione sarebbe nata la civiltà moderna. </a:t>
            </a:r>
          </a:p>
          <a:p>
            <a:endParaRPr lang="it-IT" dirty="0" smtClean="0"/>
          </a:p>
          <a:p>
            <a:endParaRPr lang="it-IT" dirty="0"/>
          </a:p>
        </p:txBody>
      </p:sp>
    </p:spTree>
    <p:extLst>
      <p:ext uri="{BB962C8B-B14F-4D97-AF65-F5344CB8AC3E}">
        <p14:creationId xmlns:p14="http://schemas.microsoft.com/office/powerpoint/2010/main" val="127681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Le tre epoche delle civiltà europea</a:t>
            </a:r>
            <a:endParaRPr lang="it-IT" b="1" dirty="0">
              <a:solidFill>
                <a:srgbClr val="C00000"/>
              </a:solidFill>
            </a:endParaRPr>
          </a:p>
        </p:txBody>
      </p:sp>
      <p:sp>
        <p:nvSpPr>
          <p:cNvPr id="3" name="Segnaposto contenuto 2"/>
          <p:cNvSpPr>
            <a:spLocks noGrp="1"/>
          </p:cNvSpPr>
          <p:nvPr>
            <p:ph idx="1"/>
          </p:nvPr>
        </p:nvSpPr>
        <p:spPr/>
        <p:txBody>
          <a:bodyPr>
            <a:normAutofit/>
          </a:bodyPr>
          <a:lstStyle/>
          <a:p>
            <a:r>
              <a:rPr lang="it-IT" dirty="0" smtClean="0"/>
              <a:t> </a:t>
            </a:r>
            <a:r>
              <a:rPr lang="it-IT" i="1" dirty="0" smtClean="0"/>
              <a:t>«La storia della civiltà europea può riassumersi in tre grandi periodi. </a:t>
            </a:r>
          </a:p>
          <a:p>
            <a:pPr marL="514350" indent="-514350">
              <a:buFont typeface="+mj-lt"/>
              <a:buAutoNum type="arabicPeriod"/>
            </a:pPr>
            <a:r>
              <a:rPr lang="it-IT" i="1" dirty="0" smtClean="0"/>
              <a:t>Un periodo che io chiamerò delle </a:t>
            </a:r>
            <a:r>
              <a:rPr lang="it-IT" i="1" dirty="0" smtClean="0">
                <a:solidFill>
                  <a:srgbClr val="FF0000"/>
                </a:solidFill>
              </a:rPr>
              <a:t>origini, </a:t>
            </a:r>
            <a:r>
              <a:rPr lang="it-IT" i="1" dirty="0" smtClean="0"/>
              <a:t>della formazione; tempo in cui i diversi elementi della nostra società emergono dal caos questo tempo si prolunga fin quasi al secolo XII. </a:t>
            </a:r>
          </a:p>
          <a:p>
            <a:pPr marL="514350" indent="-514350">
              <a:buFont typeface="+mj-lt"/>
              <a:buAutoNum type="arabicPeriod"/>
            </a:pPr>
            <a:r>
              <a:rPr lang="it-IT" i="1" dirty="0" smtClean="0"/>
              <a:t>Il secondo periodo è un tempo di prova, di tentativo, di </a:t>
            </a:r>
            <a:r>
              <a:rPr lang="it-IT" i="1" dirty="0" smtClean="0">
                <a:solidFill>
                  <a:srgbClr val="FF0000"/>
                </a:solidFill>
              </a:rPr>
              <a:t>incertezza. </a:t>
            </a:r>
          </a:p>
          <a:p>
            <a:pPr marL="514350" indent="-514350">
              <a:buFont typeface="+mj-lt"/>
              <a:buAutoNum type="arabicPeriod"/>
            </a:pPr>
            <a:r>
              <a:rPr lang="it-IT" i="1" dirty="0" smtClean="0"/>
              <a:t>Infine, il periodo dello </a:t>
            </a:r>
            <a:r>
              <a:rPr lang="it-IT" i="1" dirty="0" smtClean="0">
                <a:solidFill>
                  <a:srgbClr val="FF0000"/>
                </a:solidFill>
              </a:rPr>
              <a:t>sviluppo</a:t>
            </a:r>
            <a:r>
              <a:rPr lang="it-IT" i="1" dirty="0" smtClean="0"/>
              <a:t> propriamente detto, nel quale la società umana assume in Europa una forma definitiva. È quello che ebbe inizio nel secolo XVI e ora prosegue il suo corso» </a:t>
            </a:r>
          </a:p>
          <a:p>
            <a:endParaRPr lang="it-IT" dirty="0"/>
          </a:p>
        </p:txBody>
      </p:sp>
    </p:spTree>
    <p:extLst>
      <p:ext uri="{BB962C8B-B14F-4D97-AF65-F5344CB8AC3E}">
        <p14:creationId xmlns:p14="http://schemas.microsoft.com/office/powerpoint/2010/main" val="1885054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a:t>
            </a:r>
            <a:r>
              <a:rPr lang="it-IT" b="1" i="1" dirty="0" err="1" smtClean="0">
                <a:solidFill>
                  <a:srgbClr val="C00000"/>
                </a:solidFill>
              </a:rPr>
              <a:t>Civilisation</a:t>
            </a:r>
            <a:r>
              <a:rPr lang="it-IT" b="1" dirty="0" smtClean="0">
                <a:solidFill>
                  <a:srgbClr val="C00000"/>
                </a:solidFill>
              </a:rPr>
              <a:t> e </a:t>
            </a:r>
            <a:r>
              <a:rPr lang="it-IT" b="1" i="1" dirty="0" err="1" smtClean="0">
                <a:solidFill>
                  <a:srgbClr val="C00000"/>
                </a:solidFill>
              </a:rPr>
              <a:t>Kultur</a:t>
            </a:r>
            <a:endParaRPr lang="it-IT" b="1" i="1" dirty="0">
              <a:solidFill>
                <a:srgbClr val="C00000"/>
              </a:solidFill>
            </a:endParaRPr>
          </a:p>
        </p:txBody>
      </p:sp>
      <p:sp>
        <p:nvSpPr>
          <p:cNvPr id="3" name="Segnaposto contenuto 2"/>
          <p:cNvSpPr>
            <a:spLocks noGrp="1"/>
          </p:cNvSpPr>
          <p:nvPr>
            <p:ph idx="1"/>
          </p:nvPr>
        </p:nvSpPr>
        <p:spPr/>
        <p:txBody>
          <a:bodyPr>
            <a:normAutofit/>
          </a:bodyPr>
          <a:lstStyle/>
          <a:p>
            <a:r>
              <a:rPr lang="it-IT" dirty="0" smtClean="0"/>
              <a:t>A partire dall’opera di </a:t>
            </a:r>
            <a:r>
              <a:rPr lang="it-IT" dirty="0" err="1" smtClean="0"/>
              <a:t>Guizot</a:t>
            </a:r>
            <a:r>
              <a:rPr lang="it-IT" dirty="0" smtClean="0"/>
              <a:t> si apre nel dibattito storiografico europeo il contrasto fra i concetti contrapposti di </a:t>
            </a:r>
            <a:r>
              <a:rPr lang="it-IT" b="1" i="1" dirty="0" err="1" smtClean="0">
                <a:solidFill>
                  <a:srgbClr val="FF0000"/>
                </a:solidFill>
              </a:rPr>
              <a:t>civilisation</a:t>
            </a:r>
            <a:r>
              <a:rPr lang="it-IT" b="1" dirty="0" smtClean="0">
                <a:solidFill>
                  <a:srgbClr val="FF0000"/>
                </a:solidFill>
              </a:rPr>
              <a:t> </a:t>
            </a:r>
            <a:r>
              <a:rPr lang="it-IT" dirty="0" smtClean="0"/>
              <a:t>e di </a:t>
            </a:r>
            <a:r>
              <a:rPr lang="it-IT" b="1" i="1" dirty="0" err="1" smtClean="0">
                <a:solidFill>
                  <a:srgbClr val="FF0000"/>
                </a:solidFill>
              </a:rPr>
              <a:t>Kultur</a:t>
            </a:r>
            <a:r>
              <a:rPr lang="it-IT" dirty="0" smtClean="0"/>
              <a:t>, il primo di matrice francese e il secondo di matrice tedesca. </a:t>
            </a:r>
          </a:p>
          <a:p>
            <a:r>
              <a:rPr lang="it-IT" dirty="0" smtClean="0"/>
              <a:t>Da un lato la </a:t>
            </a:r>
            <a:r>
              <a:rPr lang="it-IT" b="1" i="1" dirty="0" err="1" smtClean="0">
                <a:solidFill>
                  <a:srgbClr val="FF0000"/>
                </a:solidFill>
              </a:rPr>
              <a:t>civilisation</a:t>
            </a:r>
            <a:r>
              <a:rPr lang="it-IT" b="1" dirty="0" smtClean="0"/>
              <a:t>:</a:t>
            </a:r>
            <a:r>
              <a:rPr lang="it-IT" b="1" dirty="0" smtClean="0">
                <a:solidFill>
                  <a:srgbClr val="FF0000"/>
                </a:solidFill>
              </a:rPr>
              <a:t> </a:t>
            </a:r>
            <a:r>
              <a:rPr lang="it-IT" dirty="0" smtClean="0"/>
              <a:t>una categoria tendenzialmente progressista e universalistica, in grado di tenere insieme l’unità e la diversità dei popoli europei.</a:t>
            </a:r>
          </a:p>
          <a:p>
            <a:r>
              <a:rPr lang="it-IT" dirty="0" smtClean="0"/>
              <a:t>Dall’altro la </a:t>
            </a:r>
            <a:r>
              <a:rPr lang="it-IT" b="1" i="1" dirty="0" err="1" smtClean="0">
                <a:solidFill>
                  <a:srgbClr val="FF0000"/>
                </a:solidFill>
              </a:rPr>
              <a:t>Kultur</a:t>
            </a:r>
            <a:r>
              <a:rPr lang="it-IT" b="1" i="1" dirty="0" smtClean="0"/>
              <a:t>:</a:t>
            </a:r>
            <a:r>
              <a:rPr lang="it-IT" dirty="0" smtClean="0"/>
              <a:t> una categoria profondamente ancorata ai valori della storia, alla </a:t>
            </a:r>
            <a:r>
              <a:rPr lang="it-IT" i="1" dirty="0" smtClean="0"/>
              <a:t>costituzione</a:t>
            </a:r>
            <a:r>
              <a:rPr lang="it-IT" dirty="0" smtClean="0"/>
              <a:t> e alle tradizioni di un singolo popolo inteso come nazione. </a:t>
            </a:r>
          </a:p>
          <a:p>
            <a:r>
              <a:rPr lang="it-IT" dirty="0" smtClean="0"/>
              <a:t>La differenza profonda fra </a:t>
            </a:r>
            <a:r>
              <a:rPr lang="it-IT" b="1" dirty="0" err="1" smtClean="0"/>
              <a:t>Guizot</a:t>
            </a:r>
            <a:r>
              <a:rPr lang="it-IT" dirty="0" smtClean="0"/>
              <a:t> e </a:t>
            </a:r>
            <a:r>
              <a:rPr lang="it-IT" b="1" dirty="0" err="1" smtClean="0"/>
              <a:t>Ranke</a:t>
            </a:r>
            <a:r>
              <a:rPr lang="it-IT" dirty="0" smtClean="0"/>
              <a:t> sta tutta in questa dicotomia concettuale. </a:t>
            </a:r>
          </a:p>
          <a:p>
            <a:endParaRPr lang="it-IT" dirty="0"/>
          </a:p>
        </p:txBody>
      </p:sp>
    </p:spTree>
    <p:extLst>
      <p:ext uri="{BB962C8B-B14F-4D97-AF65-F5344CB8AC3E}">
        <p14:creationId xmlns:p14="http://schemas.microsoft.com/office/powerpoint/2010/main" val="210446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Libertà e lotta di classe</a:t>
            </a:r>
            <a:endParaRPr lang="it-IT" b="1" dirty="0">
              <a:solidFill>
                <a:srgbClr val="C00000"/>
              </a:solidFill>
            </a:endParaRPr>
          </a:p>
        </p:txBody>
      </p:sp>
      <p:sp>
        <p:nvSpPr>
          <p:cNvPr id="3" name="Segnaposto contenuto 2"/>
          <p:cNvSpPr>
            <a:spLocks noGrp="1"/>
          </p:cNvSpPr>
          <p:nvPr>
            <p:ph idx="1"/>
          </p:nvPr>
        </p:nvSpPr>
        <p:spPr>
          <a:xfrm>
            <a:off x="467544" y="1600200"/>
            <a:ext cx="8424936" cy="4709120"/>
          </a:xfrm>
        </p:spPr>
        <p:txBody>
          <a:bodyPr>
            <a:normAutofit fontScale="85000" lnSpcReduction="10000"/>
          </a:bodyPr>
          <a:lstStyle/>
          <a:p>
            <a:r>
              <a:rPr lang="it-IT" dirty="0" smtClean="0"/>
              <a:t>Il secondo concetto sviluppato da </a:t>
            </a:r>
            <a:r>
              <a:rPr lang="it-IT" dirty="0" err="1" smtClean="0"/>
              <a:t>Guizot</a:t>
            </a:r>
            <a:r>
              <a:rPr lang="it-IT" dirty="0" smtClean="0"/>
              <a:t> è quello di </a:t>
            </a:r>
            <a:r>
              <a:rPr lang="it-IT" b="1" i="1" dirty="0" smtClean="0">
                <a:solidFill>
                  <a:srgbClr val="FF0000"/>
                </a:solidFill>
              </a:rPr>
              <a:t>libertà</a:t>
            </a:r>
            <a:r>
              <a:rPr lang="it-IT" dirty="0" smtClean="0"/>
              <a:t>, intesa non più nel senso delle libertà medievali, ma come progresso civile e spirito di indipendenza in ambito politico, economico e intellettuale, </a:t>
            </a:r>
            <a:r>
              <a:rPr lang="it-IT" i="1" dirty="0" smtClean="0"/>
              <a:t>«risultata dalla varietà degli elementi della civiltà e dallo stato di lotta nel quale sono costantemente vissuti». </a:t>
            </a:r>
          </a:p>
          <a:p>
            <a:r>
              <a:rPr lang="it-IT" dirty="0" smtClean="0"/>
              <a:t>Portatori dei valori di </a:t>
            </a:r>
            <a:r>
              <a:rPr lang="it-IT" i="1" dirty="0" smtClean="0"/>
              <a:t>libertà</a:t>
            </a:r>
            <a:r>
              <a:rPr lang="it-IT" dirty="0" smtClean="0"/>
              <a:t> sono soprattutto i </a:t>
            </a:r>
            <a:r>
              <a:rPr lang="it-IT" b="1" dirty="0" smtClean="0"/>
              <a:t>ceti intermedi </a:t>
            </a:r>
            <a:r>
              <a:rPr lang="it-IT" dirty="0" smtClean="0"/>
              <a:t>e la borghesia, che in conflitto con l’aristocrazia feudale riesce ad affermare, a partire dal medioevo, il principio del governo rappresentativo. </a:t>
            </a:r>
          </a:p>
          <a:p>
            <a:r>
              <a:rPr lang="it-IT" dirty="0" smtClean="0"/>
              <a:t>La lettura </a:t>
            </a:r>
            <a:r>
              <a:rPr lang="it-IT" dirty="0" err="1" smtClean="0"/>
              <a:t>guizotiana</a:t>
            </a:r>
            <a:r>
              <a:rPr lang="it-IT" dirty="0" smtClean="0"/>
              <a:t> della </a:t>
            </a:r>
            <a:r>
              <a:rPr lang="it-IT" b="1" dirty="0" smtClean="0">
                <a:solidFill>
                  <a:srgbClr val="FF0000"/>
                </a:solidFill>
              </a:rPr>
              <a:t>storia come lotta fra classi</a:t>
            </a:r>
            <a:r>
              <a:rPr lang="it-IT" dirty="0" smtClean="0"/>
              <a:t>, che sarà ripresa, approfondita e fatta propria da </a:t>
            </a:r>
            <a:r>
              <a:rPr lang="it-IT" b="1" dirty="0" err="1" smtClean="0"/>
              <a:t>Marx</a:t>
            </a:r>
            <a:r>
              <a:rPr lang="it-IT" dirty="0" smtClean="0"/>
              <a:t>, è ben lontana dall’anticipare il materialismo storico, ma riporta comunque l’analisi su di un terreno di storia sociale e non solo politico-istituzionale: </a:t>
            </a:r>
          </a:p>
          <a:p>
            <a:r>
              <a:rPr lang="it-IT" i="1" dirty="0" smtClean="0"/>
              <a:t>«Le classi hanno lottato costantemente le une con le altre tuttavia esse si sono sempre progressivamente ravvicinate e assimilate». </a:t>
            </a:r>
          </a:p>
          <a:p>
            <a:endParaRPr lang="it-IT" dirty="0"/>
          </a:p>
        </p:txBody>
      </p:sp>
    </p:spTree>
    <p:extLst>
      <p:ext uri="{BB962C8B-B14F-4D97-AF65-F5344CB8AC3E}">
        <p14:creationId xmlns:p14="http://schemas.microsoft.com/office/powerpoint/2010/main" val="3912904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Dispotismo, Religione, </a:t>
            </a:r>
            <a:br>
              <a:rPr lang="it-IT" b="1" dirty="0" smtClean="0">
                <a:solidFill>
                  <a:srgbClr val="C00000"/>
                </a:solidFill>
              </a:rPr>
            </a:br>
            <a:r>
              <a:rPr lang="it-IT" b="1" dirty="0" smtClean="0">
                <a:solidFill>
                  <a:srgbClr val="C00000"/>
                </a:solidFill>
              </a:rPr>
              <a:t>Governo rappresentativo </a:t>
            </a:r>
            <a:endParaRPr lang="it-IT" b="1" dirty="0">
              <a:solidFill>
                <a:srgbClr val="C00000"/>
              </a:solidFill>
            </a:endParaRPr>
          </a:p>
        </p:txBody>
      </p:sp>
      <p:sp>
        <p:nvSpPr>
          <p:cNvPr id="3" name="Segnaposto contenuto 2"/>
          <p:cNvSpPr>
            <a:spLocks noGrp="1"/>
          </p:cNvSpPr>
          <p:nvPr>
            <p:ph idx="1"/>
          </p:nvPr>
        </p:nvSpPr>
        <p:spPr>
          <a:xfrm>
            <a:off x="457200" y="1988840"/>
            <a:ext cx="8229600" cy="4488160"/>
          </a:xfrm>
        </p:spPr>
        <p:txBody>
          <a:bodyPr>
            <a:normAutofit fontScale="85000" lnSpcReduction="10000"/>
          </a:bodyPr>
          <a:lstStyle/>
          <a:p>
            <a:r>
              <a:rPr lang="it-IT" dirty="0" smtClean="0"/>
              <a:t>Per </a:t>
            </a:r>
            <a:r>
              <a:rPr lang="it-IT" dirty="0" err="1" smtClean="0"/>
              <a:t>Guizot</a:t>
            </a:r>
            <a:r>
              <a:rPr lang="it-IT" dirty="0" smtClean="0"/>
              <a:t> il male principale dell’Impero romano non sta tanto nel governo dispotico o nell’eccessiva espansione territoriale, quanto nel mantenimento della maggior parte della popolazione in condizione di servitù (mentre i barbari erano uomini liberi che non conoscevano la servitù). </a:t>
            </a:r>
          </a:p>
          <a:p>
            <a:r>
              <a:rPr lang="it-IT" dirty="0" smtClean="0"/>
              <a:t>Oltre al concetto di </a:t>
            </a:r>
            <a:r>
              <a:rPr lang="it-IT" i="1" dirty="0" smtClean="0"/>
              <a:t>civiltà</a:t>
            </a:r>
            <a:r>
              <a:rPr lang="it-IT" dirty="0" smtClean="0"/>
              <a:t> e a quello di </a:t>
            </a:r>
            <a:r>
              <a:rPr lang="it-IT" i="1" dirty="0" smtClean="0"/>
              <a:t>libertà</a:t>
            </a:r>
            <a:r>
              <a:rPr lang="it-IT" dirty="0" smtClean="0"/>
              <a:t> nell’opera di </a:t>
            </a:r>
            <a:r>
              <a:rPr lang="it-IT" dirty="0" err="1" smtClean="0"/>
              <a:t>Guizot</a:t>
            </a:r>
            <a:r>
              <a:rPr lang="it-IT" dirty="0" smtClean="0"/>
              <a:t> si trova quello di </a:t>
            </a:r>
            <a:r>
              <a:rPr lang="it-IT" i="1" dirty="0" smtClean="0">
                <a:solidFill>
                  <a:srgbClr val="FF0000"/>
                </a:solidFill>
              </a:rPr>
              <a:t>religione</a:t>
            </a:r>
            <a:r>
              <a:rPr lang="it-IT" dirty="0" smtClean="0"/>
              <a:t>, che egli, calvinista, non identifica con il cattolicesimo romano, ma con la dimensione spirituale dei popoli, considerandola una delle più grandi risorse dell’umanità. </a:t>
            </a:r>
          </a:p>
          <a:p>
            <a:r>
              <a:rPr lang="it-IT" dirty="0" smtClean="0"/>
              <a:t>Contestando ogni forma di universalismo monarchico, da quello antico dell’impero romano, a quello medievale di Carlo Magno, a quello papale, a quello moderno ancora vagheggiato da Carlo V, a quello più recente di Napoleone, </a:t>
            </a:r>
            <a:r>
              <a:rPr lang="it-IT" dirty="0" err="1" smtClean="0"/>
              <a:t>Guizot</a:t>
            </a:r>
            <a:r>
              <a:rPr lang="it-IT" dirty="0" smtClean="0"/>
              <a:t> ribadisce che la migliore forma di governo quella </a:t>
            </a:r>
            <a:r>
              <a:rPr lang="it-IT" dirty="0" smtClean="0">
                <a:solidFill>
                  <a:srgbClr val="FF0000"/>
                </a:solidFill>
              </a:rPr>
              <a:t>rappresentativa</a:t>
            </a:r>
            <a:r>
              <a:rPr lang="it-IT" dirty="0" smtClean="0"/>
              <a:t>, scaturita dalle reali forze di un popolo, capaci di tradursi in istituzioni. </a:t>
            </a:r>
          </a:p>
          <a:p>
            <a:endParaRPr lang="it-IT" dirty="0"/>
          </a:p>
        </p:txBody>
      </p:sp>
    </p:spTree>
    <p:extLst>
      <p:ext uri="{BB962C8B-B14F-4D97-AF65-F5344CB8AC3E}">
        <p14:creationId xmlns:p14="http://schemas.microsoft.com/office/powerpoint/2010/main" val="3962595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782216"/>
            <a:ext cx="3178696" cy="990600"/>
          </a:xfrm>
        </p:spPr>
        <p:txBody>
          <a:bodyPr>
            <a:normAutofit fontScale="90000"/>
          </a:bodyPr>
          <a:lstStyle/>
          <a:p>
            <a:pPr algn="ctr"/>
            <a:r>
              <a:rPr lang="it-IT" b="1" dirty="0" err="1" smtClean="0">
                <a:solidFill>
                  <a:srgbClr val="C00000"/>
                </a:solidFill>
              </a:rPr>
              <a:t>Michelet</a:t>
            </a:r>
            <a:r>
              <a:rPr lang="it-IT" dirty="0" smtClean="0">
                <a:solidFill>
                  <a:srgbClr val="C00000"/>
                </a:solidFill>
              </a:rPr>
              <a:t/>
            </a:r>
            <a:br>
              <a:rPr lang="it-IT" dirty="0" smtClean="0">
                <a:solidFill>
                  <a:srgbClr val="C00000"/>
                </a:solidFill>
              </a:rPr>
            </a:br>
            <a:r>
              <a:rPr lang="it-IT" b="1" dirty="0">
                <a:solidFill>
                  <a:srgbClr val="C00000"/>
                </a:solidFill>
              </a:rPr>
              <a:t>(1798-1874) </a:t>
            </a:r>
            <a:endParaRPr lang="it-IT" dirty="0">
              <a:solidFill>
                <a:srgbClr val="C00000"/>
              </a:solidFill>
            </a:endParaRP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6784" y="412607"/>
            <a:ext cx="5221680" cy="6400769"/>
          </a:xfrm>
        </p:spPr>
      </p:pic>
    </p:spTree>
    <p:extLst>
      <p:ext uri="{BB962C8B-B14F-4D97-AF65-F5344CB8AC3E}">
        <p14:creationId xmlns:p14="http://schemas.microsoft.com/office/powerpoint/2010/main" val="335818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La storiografia come impegno civile: Jules </a:t>
            </a:r>
            <a:r>
              <a:rPr lang="it-IT" b="1" dirty="0" err="1" smtClean="0">
                <a:solidFill>
                  <a:srgbClr val="C00000"/>
                </a:solidFill>
              </a:rPr>
              <a:t>Michelet</a:t>
            </a:r>
            <a:r>
              <a:rPr lang="it-IT" b="1" dirty="0" smtClean="0">
                <a:solidFill>
                  <a:srgbClr val="C00000"/>
                </a:solidFill>
              </a:rPr>
              <a:t> (1798-1874) </a:t>
            </a:r>
            <a:endParaRPr lang="it-IT" b="1" dirty="0">
              <a:solidFill>
                <a:srgbClr val="C00000"/>
              </a:solidFill>
            </a:endParaRPr>
          </a:p>
        </p:txBody>
      </p:sp>
      <p:sp>
        <p:nvSpPr>
          <p:cNvPr id="3" name="Segnaposto contenuto 2"/>
          <p:cNvSpPr>
            <a:spLocks noGrp="1"/>
          </p:cNvSpPr>
          <p:nvPr>
            <p:ph idx="1"/>
          </p:nvPr>
        </p:nvSpPr>
        <p:spPr>
          <a:xfrm>
            <a:off x="457200" y="2276872"/>
            <a:ext cx="8229600" cy="4200128"/>
          </a:xfrm>
        </p:spPr>
        <p:txBody>
          <a:bodyPr/>
          <a:lstStyle/>
          <a:p>
            <a:r>
              <a:rPr lang="it-IT" dirty="0" smtClean="0"/>
              <a:t>Nel momento in cui l’astro di </a:t>
            </a:r>
            <a:r>
              <a:rPr lang="it-IT" dirty="0" err="1" smtClean="0"/>
              <a:t>Guizot</a:t>
            </a:r>
            <a:r>
              <a:rPr lang="it-IT" dirty="0" smtClean="0"/>
              <a:t> incomincia a declinare, travolto dalla rivoluzione del 1848, nel cielo parigino ne sorge un altro, anche più brillante: quello del suo supplente alla Sorbona, </a:t>
            </a:r>
            <a:r>
              <a:rPr lang="it-IT" b="1" dirty="0" smtClean="0"/>
              <a:t>Jules </a:t>
            </a:r>
            <a:r>
              <a:rPr lang="it-IT" b="1" dirty="0" err="1" smtClean="0"/>
              <a:t>Michelet</a:t>
            </a:r>
            <a:r>
              <a:rPr lang="it-IT" dirty="0" smtClean="0"/>
              <a:t> democratico radicale e repubblicano, protagonista appassionato della rivoluzione del 1848, docente al Collège de France ed affascinante oratore.</a:t>
            </a:r>
            <a:endParaRPr lang="it-IT" dirty="0"/>
          </a:p>
        </p:txBody>
      </p:sp>
    </p:spTree>
    <p:extLst>
      <p:ext uri="{BB962C8B-B14F-4D97-AF65-F5344CB8AC3E}">
        <p14:creationId xmlns:p14="http://schemas.microsoft.com/office/powerpoint/2010/main" val="76559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82216"/>
            <a:ext cx="8229600" cy="990600"/>
          </a:xfrm>
        </p:spPr>
        <p:txBody>
          <a:bodyPr>
            <a:normAutofit fontScale="90000"/>
          </a:bodyPr>
          <a:lstStyle/>
          <a:p>
            <a:r>
              <a:rPr lang="it-IT" b="1" dirty="0" smtClean="0"/>
              <a:t>II. L’OTTOCENTO </a:t>
            </a:r>
            <a:r>
              <a:rPr lang="it-IT" b="1" dirty="0"/>
              <a:t>E LA RIVOLUZIONE</a:t>
            </a:r>
            <a:r>
              <a:rPr lang="it-IT" dirty="0"/>
              <a:t/>
            </a:r>
            <a:br>
              <a:rPr lang="it-IT" dirty="0"/>
            </a:br>
            <a:endParaRPr lang="it-IT"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775903"/>
            <a:ext cx="5760640" cy="464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100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Dagli Archivi al Collège de France</a:t>
            </a:r>
            <a:endParaRPr lang="it-IT" b="1" dirty="0">
              <a:solidFill>
                <a:srgbClr val="C00000"/>
              </a:solidFill>
            </a:endParaRPr>
          </a:p>
        </p:txBody>
      </p:sp>
      <p:sp>
        <p:nvSpPr>
          <p:cNvPr id="3" name="Segnaposto contenuto 2"/>
          <p:cNvSpPr>
            <a:spLocks noGrp="1"/>
          </p:cNvSpPr>
          <p:nvPr>
            <p:ph idx="1"/>
          </p:nvPr>
        </p:nvSpPr>
        <p:spPr>
          <a:xfrm>
            <a:off x="457200" y="1600200"/>
            <a:ext cx="8435280" cy="4876800"/>
          </a:xfrm>
        </p:spPr>
        <p:txBody>
          <a:bodyPr>
            <a:normAutofit fontScale="92500" lnSpcReduction="10000"/>
          </a:bodyPr>
          <a:lstStyle/>
          <a:p>
            <a:r>
              <a:rPr lang="it-IT" dirty="0" smtClean="0"/>
              <a:t>Già professore di storia e filosofia nell’ </a:t>
            </a:r>
            <a:r>
              <a:rPr lang="it-IT" dirty="0" err="1" smtClean="0"/>
              <a:t>École</a:t>
            </a:r>
            <a:r>
              <a:rPr lang="it-IT" dirty="0" smtClean="0"/>
              <a:t> Normale </a:t>
            </a:r>
            <a:r>
              <a:rPr lang="it-IT" dirty="0" err="1" smtClean="0"/>
              <a:t>Supérieure</a:t>
            </a:r>
            <a:r>
              <a:rPr lang="it-IT" dirty="0" smtClean="0"/>
              <a:t>, destinata alla formazione degli insegnanti, nel 1830, subito dopo la Rivoluzione di luglio, </a:t>
            </a:r>
            <a:r>
              <a:rPr lang="it-IT" dirty="0" err="1" smtClean="0"/>
              <a:t>Michelet</a:t>
            </a:r>
            <a:r>
              <a:rPr lang="it-IT" dirty="0" smtClean="0"/>
              <a:t> è nominato da </a:t>
            </a:r>
            <a:r>
              <a:rPr lang="it-IT" dirty="0" err="1" smtClean="0"/>
              <a:t>Guizot</a:t>
            </a:r>
            <a:r>
              <a:rPr lang="it-IT" dirty="0" smtClean="0"/>
              <a:t> a capo della sezione storica degli </a:t>
            </a:r>
            <a:r>
              <a:rPr lang="it-IT" b="1" dirty="0" smtClean="0"/>
              <a:t>Archivi Nazionali </a:t>
            </a:r>
            <a:r>
              <a:rPr lang="it-IT" dirty="0" smtClean="0"/>
              <a:t>di Francia, dove può immergersi nelle ricerche sulle fonti dell’antica storia francese. Suo diretto superiore è l’ex convenzionale </a:t>
            </a:r>
            <a:r>
              <a:rPr lang="it-IT" b="1" dirty="0" smtClean="0"/>
              <a:t>Pierre </a:t>
            </a:r>
            <a:r>
              <a:rPr lang="it-IT" b="1" dirty="0" err="1" smtClean="0"/>
              <a:t>Daunou</a:t>
            </a:r>
            <a:r>
              <a:rPr lang="it-IT" dirty="0" smtClean="0"/>
              <a:t>, suo sottoposto il figlio di </a:t>
            </a:r>
            <a:r>
              <a:rPr lang="it-IT" b="1" dirty="0" err="1" smtClean="0"/>
              <a:t>Danton</a:t>
            </a:r>
            <a:r>
              <a:rPr lang="it-IT" dirty="0" smtClean="0"/>
              <a:t>. </a:t>
            </a:r>
          </a:p>
          <a:p>
            <a:r>
              <a:rPr lang="it-IT" dirty="0" smtClean="0"/>
              <a:t>Nel 1834 ottiene il suo primo incarico universitario come </a:t>
            </a:r>
            <a:r>
              <a:rPr lang="it-IT" b="1" dirty="0" smtClean="0"/>
              <a:t>supplente </a:t>
            </a:r>
            <a:r>
              <a:rPr lang="it-IT" dirty="0" smtClean="0"/>
              <a:t>di </a:t>
            </a:r>
            <a:r>
              <a:rPr lang="it-IT" dirty="0" err="1" smtClean="0"/>
              <a:t>Guizot</a:t>
            </a:r>
            <a:r>
              <a:rPr lang="it-IT" dirty="0" smtClean="0"/>
              <a:t> alla Sorbona, tenendo due corsi di storia moderna: uno sul XV secolo e uno sulla Riforma, e pubblicando nel 1835 i </a:t>
            </a:r>
            <a:r>
              <a:rPr lang="it-IT" i="1" dirty="0" err="1" smtClean="0"/>
              <a:t>Mémoires</a:t>
            </a:r>
            <a:r>
              <a:rPr lang="it-IT" i="1" dirty="0" smtClean="0"/>
              <a:t> de Luther</a:t>
            </a:r>
            <a:r>
              <a:rPr lang="it-IT" dirty="0" smtClean="0"/>
              <a:t>, condannati e messi all’indice dalla Chiesa cattolica. </a:t>
            </a:r>
          </a:p>
          <a:p>
            <a:r>
              <a:rPr lang="it-IT" dirty="0" smtClean="0"/>
              <a:t>Nel 1838, senza passare prima per la cattedra universitaria, corona la sua brillante carriera con la prestigiosa cattedra di </a:t>
            </a:r>
            <a:r>
              <a:rPr lang="it-IT" i="1" dirty="0" err="1" smtClean="0"/>
              <a:t>Histoire</a:t>
            </a:r>
            <a:r>
              <a:rPr lang="it-IT" i="1" dirty="0" smtClean="0"/>
              <a:t> </a:t>
            </a:r>
            <a:r>
              <a:rPr lang="it-IT" i="1" dirty="0" err="1" smtClean="0"/>
              <a:t>et</a:t>
            </a:r>
            <a:r>
              <a:rPr lang="it-IT" i="1" dirty="0" smtClean="0"/>
              <a:t> morale</a:t>
            </a:r>
            <a:r>
              <a:rPr lang="it-IT" dirty="0" smtClean="0"/>
              <a:t> al </a:t>
            </a:r>
            <a:r>
              <a:rPr lang="it-IT" b="1" dirty="0" smtClean="0"/>
              <a:t>Collège de France</a:t>
            </a:r>
            <a:r>
              <a:rPr lang="it-IT" dirty="0" smtClean="0"/>
              <a:t>, che terrà fino al 1851.</a:t>
            </a:r>
          </a:p>
          <a:p>
            <a:endParaRPr lang="it-IT" dirty="0"/>
          </a:p>
        </p:txBody>
      </p:sp>
    </p:spTree>
    <p:extLst>
      <p:ext uri="{BB962C8B-B14F-4D97-AF65-F5344CB8AC3E}">
        <p14:creationId xmlns:p14="http://schemas.microsoft.com/office/powerpoint/2010/main" val="46598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L’invenzione della “</a:t>
            </a:r>
            <a:r>
              <a:rPr lang="it-IT" b="1" i="1" dirty="0" smtClean="0">
                <a:solidFill>
                  <a:srgbClr val="C00000"/>
                </a:solidFill>
              </a:rPr>
              <a:t>Renaissance</a:t>
            </a:r>
            <a:r>
              <a:rPr lang="it-IT" b="1" dirty="0" smtClean="0">
                <a:solidFill>
                  <a:srgbClr val="C00000"/>
                </a:solidFill>
              </a:rPr>
              <a:t>”</a:t>
            </a:r>
            <a:endParaRPr lang="it-IT" b="1" dirty="0">
              <a:solidFill>
                <a:srgbClr val="C00000"/>
              </a:solidFill>
            </a:endParaRPr>
          </a:p>
        </p:txBody>
      </p:sp>
      <p:sp>
        <p:nvSpPr>
          <p:cNvPr id="3" name="Segnaposto contenuto 2"/>
          <p:cNvSpPr>
            <a:spLocks noGrp="1"/>
          </p:cNvSpPr>
          <p:nvPr>
            <p:ph idx="1"/>
          </p:nvPr>
        </p:nvSpPr>
        <p:spPr/>
        <p:txBody>
          <a:bodyPr>
            <a:normAutofit/>
          </a:bodyPr>
          <a:lstStyle/>
          <a:p>
            <a:r>
              <a:rPr lang="it-IT" dirty="0" smtClean="0"/>
              <a:t>Nel 1840 </a:t>
            </a:r>
            <a:r>
              <a:rPr lang="it-IT" dirty="0" err="1" smtClean="0"/>
              <a:t>Michelet</a:t>
            </a:r>
            <a:r>
              <a:rPr lang="it-IT" dirty="0" smtClean="0"/>
              <a:t> inventa per primo una fortunata categoria storiografica - la </a:t>
            </a:r>
            <a:r>
              <a:rPr lang="it-IT" i="1" dirty="0" smtClean="0"/>
              <a:t>Renaissance </a:t>
            </a:r>
            <a:r>
              <a:rPr lang="it-IT" dirty="0" smtClean="0"/>
              <a:t>(il Rinascimento):</a:t>
            </a:r>
          </a:p>
          <a:p>
            <a:pPr marL="0" indent="0">
              <a:buNone/>
            </a:pPr>
            <a:endParaRPr lang="it-IT" dirty="0" smtClean="0"/>
          </a:p>
          <a:p>
            <a:r>
              <a:rPr lang="it-IT" i="1" dirty="0" smtClean="0"/>
              <a:t>«L’amabile parola di Rinascimento ricorda agli amanti del Bello solo il sopraggiungere di un’arte nuova e il libero fiorire della fantasia. Per l’erudito è il rinnovamento degli studi sull’antichità; per il giurista, la luce che comincia a risplendere sul caos discorde dei nostri vecchi diritti consuetudinari»</a:t>
            </a:r>
            <a:endParaRPr lang="it-IT" i="1" dirty="0"/>
          </a:p>
        </p:txBody>
      </p:sp>
    </p:spTree>
    <p:extLst>
      <p:ext uri="{BB962C8B-B14F-4D97-AF65-F5344CB8AC3E}">
        <p14:creationId xmlns:p14="http://schemas.microsoft.com/office/powerpoint/2010/main" val="3014905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Una storia per la Nazione</a:t>
            </a:r>
            <a:endParaRPr lang="it-IT" b="1" dirty="0">
              <a:solidFill>
                <a:srgbClr val="C00000"/>
              </a:solidFill>
            </a:endParaRPr>
          </a:p>
        </p:txBody>
      </p:sp>
      <p:sp>
        <p:nvSpPr>
          <p:cNvPr id="3" name="Segnaposto contenuto 2"/>
          <p:cNvSpPr>
            <a:spLocks noGrp="1"/>
          </p:cNvSpPr>
          <p:nvPr>
            <p:ph idx="1"/>
          </p:nvPr>
        </p:nvSpPr>
        <p:spPr/>
        <p:txBody>
          <a:bodyPr/>
          <a:lstStyle/>
          <a:p>
            <a:r>
              <a:rPr lang="it-IT" dirty="0" smtClean="0"/>
              <a:t>Le opere maggiori di </a:t>
            </a:r>
            <a:r>
              <a:rPr lang="it-IT" dirty="0" err="1" smtClean="0"/>
              <a:t>Michelet</a:t>
            </a:r>
            <a:r>
              <a:rPr lang="it-IT" dirty="0" smtClean="0"/>
              <a:t> sono </a:t>
            </a:r>
            <a:r>
              <a:rPr lang="it-IT" dirty="0"/>
              <a:t>la </a:t>
            </a:r>
            <a:r>
              <a:rPr lang="it-IT" b="1" dirty="0"/>
              <a:t>grande</a:t>
            </a:r>
            <a:r>
              <a:rPr lang="it-IT" b="1" i="1" dirty="0"/>
              <a:t> Histoire de France</a:t>
            </a:r>
            <a:r>
              <a:rPr lang="it-IT" b="1" dirty="0"/>
              <a:t> </a:t>
            </a:r>
            <a:r>
              <a:rPr lang="it-IT" dirty="0"/>
              <a:t>avviata nel 1833 e conclusa nel 1867, ricavata, per lo più, dalla rielaborazione dei suoi corsi </a:t>
            </a:r>
            <a:r>
              <a:rPr lang="it-IT" dirty="0" smtClean="0"/>
              <a:t>universitari, e la </a:t>
            </a:r>
            <a:r>
              <a:rPr lang="it-IT" b="1" i="1" dirty="0" smtClean="0"/>
              <a:t>Histoire de la </a:t>
            </a:r>
            <a:r>
              <a:rPr lang="it-IT" b="1" i="1" dirty="0" err="1" smtClean="0"/>
              <a:t>Révolution</a:t>
            </a:r>
            <a:r>
              <a:rPr lang="it-IT" b="1" i="1" dirty="0" smtClean="0"/>
              <a:t> </a:t>
            </a:r>
            <a:r>
              <a:rPr lang="it-IT" b="1" i="1" dirty="0" err="1" smtClean="0"/>
              <a:t>française</a:t>
            </a:r>
            <a:r>
              <a:rPr lang="it-IT" i="1" dirty="0" smtClean="0"/>
              <a:t>, </a:t>
            </a:r>
            <a:r>
              <a:rPr lang="it-IT" dirty="0" smtClean="0"/>
              <a:t>pubblicata in sette volumi fra il 1847 e il 1853, interrompendo per alcuni anni la stesura in ordina cronologico dell’</a:t>
            </a:r>
            <a:r>
              <a:rPr lang="it-IT" i="1" dirty="0" smtClean="0"/>
              <a:t>Histoire de France, </a:t>
            </a:r>
            <a:r>
              <a:rPr lang="it-IT" dirty="0" smtClean="0"/>
              <a:t>sotto la spinta degli eventi politici a lui contemporanei.</a:t>
            </a:r>
            <a:endParaRPr lang="it-IT" dirty="0"/>
          </a:p>
        </p:txBody>
      </p:sp>
    </p:spTree>
    <p:extLst>
      <p:ext uri="{BB962C8B-B14F-4D97-AF65-F5344CB8AC3E}">
        <p14:creationId xmlns:p14="http://schemas.microsoft.com/office/powerpoint/2010/main" val="1630517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I</a:t>
            </a:r>
            <a:r>
              <a:rPr lang="it-IT" b="1" dirty="0" smtClean="0"/>
              <a:t>l </a:t>
            </a:r>
            <a:r>
              <a:rPr lang="it-IT" b="1" i="1" dirty="0" smtClean="0"/>
              <a:t>Popolo</a:t>
            </a:r>
            <a:r>
              <a:rPr lang="it-IT" b="1" dirty="0" smtClean="0"/>
              <a:t> è il vero protagonista della Rivoluzione</a:t>
            </a:r>
            <a:endParaRPr lang="it-IT" b="1" dirty="0"/>
          </a:p>
        </p:txBody>
      </p:sp>
      <p:sp>
        <p:nvSpPr>
          <p:cNvPr id="3" name="Segnaposto contenuto 2"/>
          <p:cNvSpPr>
            <a:spLocks noGrp="1"/>
          </p:cNvSpPr>
          <p:nvPr>
            <p:ph idx="1"/>
          </p:nvPr>
        </p:nvSpPr>
        <p:spPr/>
        <p:txBody>
          <a:bodyPr/>
          <a:lstStyle/>
          <a:p>
            <a:pPr marL="0" indent="0">
              <a:buNone/>
            </a:pPr>
            <a:r>
              <a:rPr lang="it-IT" dirty="0" smtClean="0"/>
              <a:t>La sua Rivoluzione non ha che protagonista e un eroe: il </a:t>
            </a:r>
            <a:r>
              <a:rPr lang="it-IT" b="1" dirty="0" smtClean="0">
                <a:solidFill>
                  <a:srgbClr val="FF0000"/>
                </a:solidFill>
              </a:rPr>
              <a:t>popolo</a:t>
            </a:r>
            <a:r>
              <a:rPr lang="it-IT" dirty="0" smtClean="0"/>
              <a:t>, cui dedica un intero volume nel 1846.</a:t>
            </a:r>
          </a:p>
          <a:p>
            <a:r>
              <a:rPr lang="it-IT" i="1" dirty="0" smtClean="0"/>
              <a:t>«No! La folla dei vincitori del 10 agosto, così composita, non era, come si è tanto detto, una banda di briganti, di barbari. Era il popolo intero: senza alcun dubbio vi erano rappresentate tutte le condizioni, tutti i caratteri, tutti i temperamenti».</a:t>
            </a:r>
          </a:p>
          <a:p>
            <a:pPr marL="0" indent="0">
              <a:buNone/>
            </a:pPr>
            <a:r>
              <a:rPr lang="it-IT" dirty="0" smtClean="0"/>
              <a:t>La sua storia della Rivoluzione è innanzitutto la </a:t>
            </a:r>
            <a:r>
              <a:rPr lang="it-IT" b="1" dirty="0" smtClean="0">
                <a:solidFill>
                  <a:srgbClr val="FF0000"/>
                </a:solidFill>
              </a:rPr>
              <a:t>biografia di un popolo</a:t>
            </a:r>
            <a:r>
              <a:rPr lang="it-IT" dirty="0" smtClean="0"/>
              <a:t> capace di «uscire dall’epoca della servitù per entrare in quella della responsabilità».</a:t>
            </a:r>
            <a:endParaRPr lang="it-IT" b="1" dirty="0">
              <a:solidFill>
                <a:srgbClr val="FF0000"/>
              </a:solidFill>
            </a:endParaRPr>
          </a:p>
        </p:txBody>
      </p:sp>
    </p:spTree>
    <p:extLst>
      <p:ext uri="{BB962C8B-B14F-4D97-AF65-F5344CB8AC3E}">
        <p14:creationId xmlns:p14="http://schemas.microsoft.com/office/powerpoint/2010/main" val="744221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Rivoluzione come </a:t>
            </a:r>
            <a:r>
              <a:rPr lang="it-IT" b="1" i="1" dirty="0" smtClean="0"/>
              <a:t>fede</a:t>
            </a:r>
            <a:endParaRPr lang="it-IT" b="1" i="1" dirty="0"/>
          </a:p>
        </p:txBody>
      </p:sp>
      <p:sp>
        <p:nvSpPr>
          <p:cNvPr id="3" name="Segnaposto contenuto 2"/>
          <p:cNvSpPr>
            <a:spLocks noGrp="1"/>
          </p:cNvSpPr>
          <p:nvPr>
            <p:ph idx="1"/>
          </p:nvPr>
        </p:nvSpPr>
        <p:spPr/>
        <p:txBody>
          <a:bodyPr/>
          <a:lstStyle/>
          <a:p>
            <a:r>
              <a:rPr lang="it-IT" dirty="0" smtClean="0"/>
              <a:t>Per </a:t>
            </a:r>
            <a:r>
              <a:rPr lang="it-IT" dirty="0" err="1" smtClean="0"/>
              <a:t>Michelet</a:t>
            </a:r>
            <a:r>
              <a:rPr lang="it-IT" dirty="0" smtClean="0"/>
              <a:t> la forza (e la debolezza) della Rivoluzione sta nel suo spirito religioso, nella fede (a volte cieca) che la anima e la pervade e che fa commettere anche dei crimini in nome della giustizia e della virtù.</a:t>
            </a:r>
            <a:endParaRPr lang="it-IT" dirty="0"/>
          </a:p>
        </p:txBody>
      </p:sp>
    </p:spTree>
    <p:extLst>
      <p:ext uri="{BB962C8B-B14F-4D97-AF65-F5344CB8AC3E}">
        <p14:creationId xmlns:p14="http://schemas.microsoft.com/office/powerpoint/2010/main" val="233726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smtClean="0"/>
              <a:t>«La Rivoluzione vive dentro di noi»</a:t>
            </a:r>
            <a:endParaRPr lang="it-IT" b="1" i="1" dirty="0"/>
          </a:p>
        </p:txBody>
      </p:sp>
      <p:sp>
        <p:nvSpPr>
          <p:cNvPr id="3" name="Segnaposto contenuto 2"/>
          <p:cNvSpPr>
            <a:spLocks noGrp="1"/>
          </p:cNvSpPr>
          <p:nvPr>
            <p:ph idx="1"/>
          </p:nvPr>
        </p:nvSpPr>
        <p:spPr/>
        <p:txBody>
          <a:bodyPr/>
          <a:lstStyle/>
          <a:p>
            <a:pPr marL="0" indent="0">
              <a:buNone/>
            </a:pPr>
            <a:r>
              <a:rPr lang="it-IT" i="1" dirty="0" smtClean="0"/>
              <a:t>«La Rivoluzione è in noi, nelle nostre anime … O vivo spirito della Francia, dove potrei coglierti, se non dentro di me? I poteri che si sono succeduti, nemici tra loro in tutto il resto, avrebbero voluto seppellirti … </a:t>
            </a:r>
            <a:r>
              <a:rPr lang="it-IT" i="1" dirty="0"/>
              <a:t>E</a:t>
            </a:r>
            <a:r>
              <a:rPr lang="it-IT" i="1" dirty="0" smtClean="0"/>
              <a:t> perché? … Tu solo vivi! O sento ogni volta che in quest’epoca dell’anno, quando il mio insegnamento mi stanca e il lavoro pesa e la stagione si fa pesante. Allora vado al </a:t>
            </a:r>
            <a:r>
              <a:rPr lang="it-IT" i="1" dirty="0" err="1" smtClean="0"/>
              <a:t>Champs</a:t>
            </a:r>
            <a:r>
              <a:rPr lang="it-IT" i="1" dirty="0" smtClean="0"/>
              <a:t> de Mars, mi siedo sull’erba secca e respiro il grande anelito che percorre l’arida spianata … un Dio vi risiede!».</a:t>
            </a:r>
            <a:endParaRPr lang="it-IT" i="1" dirty="0"/>
          </a:p>
        </p:txBody>
      </p:sp>
    </p:spTree>
    <p:extLst>
      <p:ext uri="{BB962C8B-B14F-4D97-AF65-F5344CB8AC3E}">
        <p14:creationId xmlns:p14="http://schemas.microsoft.com/office/powerpoint/2010/main" val="2123785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Rivoluzione come </a:t>
            </a:r>
            <a:r>
              <a:rPr lang="it-IT" b="1" i="1" dirty="0" smtClean="0"/>
              <a:t>Rivelazione</a:t>
            </a:r>
            <a:endParaRPr lang="it-IT" b="1" i="1" dirty="0"/>
          </a:p>
        </p:txBody>
      </p:sp>
      <p:sp>
        <p:nvSpPr>
          <p:cNvPr id="3" name="Segnaposto contenuto 2"/>
          <p:cNvSpPr>
            <a:spLocks noGrp="1"/>
          </p:cNvSpPr>
          <p:nvPr>
            <p:ph idx="1"/>
          </p:nvPr>
        </p:nvSpPr>
        <p:spPr/>
        <p:txBody>
          <a:bodyPr>
            <a:normAutofit lnSpcReduction="10000"/>
          </a:bodyPr>
          <a:lstStyle/>
          <a:p>
            <a:pPr marL="0" indent="0">
              <a:buNone/>
            </a:pPr>
            <a:r>
              <a:rPr lang="it-IT" i="1" dirty="0" smtClean="0"/>
              <a:t>«Che cosa è dunque accaduto? Quale luce divina ha brillato per determinare un mutamento così grande? È stata la forza di un’ispirazione nuova, di una rivelazione dall’alto? Sì, c’è stata una</a:t>
            </a:r>
            <a:r>
              <a:rPr lang="it-IT" i="1" dirty="0" smtClean="0">
                <a:solidFill>
                  <a:srgbClr val="FF0000"/>
                </a:solidFill>
              </a:rPr>
              <a:t> rivelazione</a:t>
            </a:r>
            <a:r>
              <a:rPr lang="it-IT" i="1" dirty="0" smtClean="0"/>
              <a:t>!»</a:t>
            </a:r>
          </a:p>
          <a:p>
            <a:pPr marL="0" indent="0">
              <a:buNone/>
            </a:pPr>
            <a:r>
              <a:rPr lang="it-IT" i="1" dirty="0" smtClean="0"/>
              <a:t>«Il 13 luglio Parigi pensava soltanto a difendersi. Il 14 attaccò. Il 13, alla sera, c’erano ancora dei dubbi e l’indomani non ce ne furono più. La sera era piena di turbamento, di furore disordinato. La mattina fu luminosa e di una terribile serenità. Un’idea sorse su Parigi con il chiarore del giorno, e tutti videro la stessa luce. </a:t>
            </a:r>
            <a:r>
              <a:rPr lang="it-IT" i="1" dirty="0" smtClean="0">
                <a:solidFill>
                  <a:srgbClr val="FF0000"/>
                </a:solidFill>
              </a:rPr>
              <a:t>Una luce nelle menti</a:t>
            </a:r>
            <a:r>
              <a:rPr lang="it-IT" i="1" dirty="0" smtClean="0"/>
              <a:t> e in ogni cuore una voce: «Vai! E prenderai la Bastiglia!». Era impossibile, insensato, strano a dirsi … Eppure tutti ci credettero. E avvenne».</a:t>
            </a:r>
          </a:p>
          <a:p>
            <a:endParaRPr lang="it-IT" dirty="0"/>
          </a:p>
        </p:txBody>
      </p:sp>
    </p:spTree>
    <p:extLst>
      <p:ext uri="{BB962C8B-B14F-4D97-AF65-F5344CB8AC3E}">
        <p14:creationId xmlns:p14="http://schemas.microsoft.com/office/powerpoint/2010/main" val="2968508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La storiografia come epica politica</a:t>
            </a:r>
            <a:endParaRPr lang="it-IT" b="1" dirty="0">
              <a:solidFill>
                <a:srgbClr val="C00000"/>
              </a:solidFill>
            </a:endParaRPr>
          </a:p>
        </p:txBody>
      </p:sp>
      <p:sp>
        <p:nvSpPr>
          <p:cNvPr id="3" name="Segnaposto contenuto 2"/>
          <p:cNvSpPr>
            <a:spLocks noGrp="1"/>
          </p:cNvSpPr>
          <p:nvPr>
            <p:ph idx="1"/>
          </p:nvPr>
        </p:nvSpPr>
        <p:spPr/>
        <p:txBody>
          <a:bodyPr>
            <a:normAutofit fontScale="85000" lnSpcReduction="10000"/>
          </a:bodyPr>
          <a:lstStyle/>
          <a:p>
            <a:r>
              <a:rPr lang="it-IT" dirty="0" err="1" smtClean="0"/>
              <a:t>Michelet</a:t>
            </a:r>
            <a:r>
              <a:rPr lang="it-IT" dirty="0" smtClean="0"/>
              <a:t> pone decisamente i </a:t>
            </a:r>
            <a:r>
              <a:rPr lang="it-IT" i="1" dirty="0" smtClean="0"/>
              <a:t>fatti</a:t>
            </a:r>
            <a:r>
              <a:rPr lang="it-IT" dirty="0" smtClean="0"/>
              <a:t> a fondamento della storiografia, ma non ne esalta mai l’oggettività, come fa </a:t>
            </a:r>
            <a:r>
              <a:rPr lang="it-IT" dirty="0" err="1" smtClean="0"/>
              <a:t>Ranke</a:t>
            </a:r>
            <a:r>
              <a:rPr lang="it-IT" dirty="0" smtClean="0"/>
              <a:t>, bensì la forza evocativa per le coscienze. </a:t>
            </a:r>
          </a:p>
          <a:p>
            <a:r>
              <a:rPr lang="it-IT" dirty="0" smtClean="0"/>
              <a:t>La storiografia rappresenta per lui una maniera di guardare il mondo contemporaneo svelando la forza che il passato esercita sul presente e distruggendo in questo modo il passato come categoria chiusa. Egli è consapevole che la storiografia è anche letteratura e arte, oltre che testimonianza civile. </a:t>
            </a:r>
          </a:p>
          <a:p>
            <a:r>
              <a:rPr lang="it-IT" dirty="0" smtClean="0"/>
              <a:t>Lo storico si trasforma così in profeta e in araldo politico, in grado di fornire al pubblico una chiave di interpretazione della viva realtà. </a:t>
            </a:r>
          </a:p>
          <a:p>
            <a:r>
              <a:rPr lang="it-IT" dirty="0" smtClean="0"/>
              <a:t>Così come la storiografia di </a:t>
            </a:r>
            <a:r>
              <a:rPr lang="it-IT" dirty="0" err="1" smtClean="0"/>
              <a:t>Guizot</a:t>
            </a:r>
            <a:r>
              <a:rPr lang="it-IT" dirty="0" smtClean="0"/>
              <a:t> era l’austera espressione del moderatismo liberale, quella di </a:t>
            </a:r>
            <a:r>
              <a:rPr lang="it-IT" dirty="0" err="1" smtClean="0"/>
              <a:t>Michelet</a:t>
            </a:r>
            <a:r>
              <a:rPr lang="it-IT" dirty="0" smtClean="0"/>
              <a:t> lo è della travolgente passione rivoluzionaria e repubblicana.</a:t>
            </a:r>
          </a:p>
          <a:p>
            <a:r>
              <a:rPr lang="it-IT" dirty="0" smtClean="0"/>
              <a:t> Nelle sue lezioni e nelle sue pagine la vita si traduce in storiografia e la storiografia si tramuta in epica politica: l’epica di una nazione e del suo popolo in marcia verso il proprio destino di libertà.</a:t>
            </a:r>
            <a:endParaRPr lang="it-IT" dirty="0"/>
          </a:p>
        </p:txBody>
      </p:sp>
    </p:spTree>
    <p:extLst>
      <p:ext uri="{BB962C8B-B14F-4D97-AF65-F5344CB8AC3E}">
        <p14:creationId xmlns:p14="http://schemas.microsoft.com/office/powerpoint/2010/main" val="1138115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C00000"/>
                </a:solidFill>
              </a:rPr>
              <a:t>Michelet</a:t>
            </a:r>
            <a:r>
              <a:rPr lang="it-IT" b="1" dirty="0" smtClean="0">
                <a:solidFill>
                  <a:srgbClr val="C00000"/>
                </a:solidFill>
              </a:rPr>
              <a:t> scrittore romantico</a:t>
            </a:r>
            <a:endParaRPr lang="it-IT" b="1" dirty="0">
              <a:solidFill>
                <a:srgbClr val="C00000"/>
              </a:solidFill>
            </a:endParaRPr>
          </a:p>
        </p:txBody>
      </p:sp>
      <p:sp>
        <p:nvSpPr>
          <p:cNvPr id="3" name="Segnaposto contenuto 2"/>
          <p:cNvSpPr>
            <a:spLocks noGrp="1"/>
          </p:cNvSpPr>
          <p:nvPr>
            <p:ph idx="1"/>
          </p:nvPr>
        </p:nvSpPr>
        <p:spPr/>
        <p:txBody>
          <a:bodyPr>
            <a:normAutofit lnSpcReduction="10000"/>
          </a:bodyPr>
          <a:lstStyle/>
          <a:p>
            <a:r>
              <a:rPr lang="it-IT" dirty="0" smtClean="0"/>
              <a:t>Grande storico, ma anche grande scrittore romantico, </a:t>
            </a:r>
            <a:r>
              <a:rPr lang="it-IT" dirty="0" err="1" smtClean="0"/>
              <a:t>Michelet</a:t>
            </a:r>
            <a:r>
              <a:rPr lang="it-IT" dirty="0" smtClean="0"/>
              <a:t> è un sapiente costruttore di miti e di atmosfere. Diversamente dalle opere coeve degli storici tedeschi, dense di erudizione, i suoi libri non circolano essenzialmente negli ambienti accademici ed eruditi, ma sono letti dal grande pubblico, sia in Francia che in Europa. </a:t>
            </a:r>
          </a:p>
          <a:p>
            <a:r>
              <a:rPr lang="it-IT" dirty="0" smtClean="0"/>
              <a:t>Perciò alcuni lo hanno considerato un genio della storiografia e l’anticipatore della novecentesca “storia delle mentalità”, mentre altri lo hanno tacciato di essere uno storico troppo soggettivo, un retore nazionalista, animato da livore anticlericale, uno storico incapace di attenersi in maniera rigorosa ai documenti senza forzarli, immettendo nelle sue pagine troppi elementi di fantasia.</a:t>
            </a:r>
          </a:p>
          <a:p>
            <a:endParaRPr lang="it-IT" dirty="0"/>
          </a:p>
        </p:txBody>
      </p:sp>
    </p:spTree>
    <p:extLst>
      <p:ext uri="{BB962C8B-B14F-4D97-AF65-F5344CB8AC3E}">
        <p14:creationId xmlns:p14="http://schemas.microsoft.com/office/powerpoint/2010/main" val="3038835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b="1" dirty="0" smtClean="0"/>
              <a:t>Le donne di </a:t>
            </a:r>
            <a:r>
              <a:rPr lang="it-IT" b="1" dirty="0" err="1" smtClean="0"/>
              <a:t>jules</a:t>
            </a:r>
            <a:r>
              <a:rPr lang="it-IT" b="1" dirty="0" smtClean="0"/>
              <a:t> </a:t>
            </a:r>
            <a:r>
              <a:rPr lang="it-IT" b="1" dirty="0" err="1" smtClean="0"/>
              <a:t>michelet</a:t>
            </a:r>
            <a:endParaRPr lang="it-IT" dirty="0"/>
          </a:p>
        </p:txBody>
      </p:sp>
      <p:sp>
        <p:nvSpPr>
          <p:cNvPr id="3" name="Sottotitolo 2"/>
          <p:cNvSpPr>
            <a:spLocks noGrp="1"/>
          </p:cNvSpPr>
          <p:nvPr>
            <p:ph type="subTitle" idx="1"/>
          </p:nvPr>
        </p:nvSpPr>
        <p:spPr/>
        <p:txBody>
          <a:bodyPr/>
          <a:lstStyle/>
          <a:p>
            <a:r>
              <a:rPr lang="it-IT" b="1" dirty="0" smtClean="0">
                <a:solidFill>
                  <a:schemeClr val="tx2"/>
                </a:solidFill>
              </a:rPr>
              <a:t>OVVERO: di come l’amore incida sul lavoro di uno storico</a:t>
            </a:r>
            <a:endParaRPr lang="it-IT" dirty="0">
              <a:solidFill>
                <a:schemeClr val="tx2"/>
              </a:solidFill>
            </a:endParaRPr>
          </a:p>
        </p:txBody>
      </p:sp>
      <p:sp>
        <p:nvSpPr>
          <p:cNvPr id="5" name="CasellaDiTesto 4"/>
          <p:cNvSpPr txBox="1"/>
          <p:nvPr/>
        </p:nvSpPr>
        <p:spPr>
          <a:xfrm>
            <a:off x="539552" y="5589240"/>
            <a:ext cx="8280920" cy="369332"/>
          </a:xfrm>
          <a:prstGeom prst="rect">
            <a:avLst/>
          </a:prstGeom>
          <a:noFill/>
        </p:spPr>
        <p:txBody>
          <a:bodyPr wrap="square" rtlCol="0">
            <a:spAutoFit/>
          </a:bodyPr>
          <a:lstStyle/>
          <a:p>
            <a:r>
              <a:rPr lang="it-IT" dirty="0" smtClean="0"/>
              <a:t> </a:t>
            </a:r>
            <a:endParaRPr lang="it-IT" dirty="0"/>
          </a:p>
        </p:txBody>
      </p:sp>
    </p:spTree>
    <p:extLst>
      <p:ext uri="{BB962C8B-B14F-4D97-AF65-F5344CB8AC3E}">
        <p14:creationId xmlns:p14="http://schemas.microsoft.com/office/powerpoint/2010/main" val="43659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La Francia della Restaurazione e delle rivoluzioni «borghesi»</a:t>
            </a:r>
            <a:endParaRPr lang="it-IT" b="1" dirty="0"/>
          </a:p>
        </p:txBody>
      </p:sp>
      <p:sp>
        <p:nvSpPr>
          <p:cNvPr id="3" name="Segnaposto contenuto 2"/>
          <p:cNvSpPr>
            <a:spLocks noGrp="1"/>
          </p:cNvSpPr>
          <p:nvPr>
            <p:ph idx="1"/>
          </p:nvPr>
        </p:nvSpPr>
        <p:spPr>
          <a:xfrm>
            <a:off x="457200" y="1864568"/>
            <a:ext cx="8229600" cy="4876800"/>
          </a:xfrm>
        </p:spPr>
        <p:txBody>
          <a:bodyPr>
            <a:normAutofit fontScale="85000" lnSpcReduction="10000"/>
          </a:bodyPr>
          <a:lstStyle/>
          <a:p>
            <a:pPr marL="0" indent="0">
              <a:buNone/>
            </a:pPr>
            <a:r>
              <a:rPr lang="it-IT" b="1" dirty="0" smtClean="0"/>
              <a:t>1814-1824: </a:t>
            </a:r>
            <a:r>
              <a:rPr lang="it-IT" dirty="0" smtClean="0"/>
              <a:t>Regno di </a:t>
            </a:r>
            <a:r>
              <a:rPr lang="it-IT" b="1" dirty="0" smtClean="0"/>
              <a:t>Luigi </a:t>
            </a:r>
            <a:r>
              <a:rPr lang="it-IT" dirty="0" smtClean="0"/>
              <a:t>XVIII, regime «liberale»</a:t>
            </a:r>
          </a:p>
          <a:p>
            <a:r>
              <a:rPr lang="it-IT" dirty="0" smtClean="0"/>
              <a:t>1816 </a:t>
            </a:r>
            <a:r>
              <a:rPr lang="it-IT" i="1" dirty="0" err="1" smtClean="0"/>
              <a:t>Charte</a:t>
            </a:r>
            <a:r>
              <a:rPr lang="it-IT" i="1" dirty="0" smtClean="0"/>
              <a:t> </a:t>
            </a:r>
            <a:r>
              <a:rPr lang="it-IT" i="1" dirty="0" err="1" smtClean="0"/>
              <a:t>Ocrtoyée</a:t>
            </a:r>
            <a:r>
              <a:rPr lang="it-IT" i="1" dirty="0" smtClean="0"/>
              <a:t> </a:t>
            </a:r>
            <a:r>
              <a:rPr lang="it-IT" dirty="0" smtClean="0"/>
              <a:t>di Luigi XVIIII (monarchia per «diritto divino», ma regime parlamentare:</a:t>
            </a:r>
            <a:r>
              <a:rPr lang="it-IT" b="1" dirty="0" smtClean="0"/>
              <a:t> Camera </a:t>
            </a:r>
            <a:r>
              <a:rPr lang="it-IT" dirty="0" smtClean="0"/>
              <a:t>elettiva, </a:t>
            </a:r>
            <a:r>
              <a:rPr lang="it-IT" b="1" dirty="0" smtClean="0"/>
              <a:t>Senato</a:t>
            </a:r>
            <a:r>
              <a:rPr lang="it-IT" dirty="0" smtClean="0"/>
              <a:t> di nomina regia)</a:t>
            </a:r>
          </a:p>
          <a:p>
            <a:pPr marL="0" indent="0">
              <a:buNone/>
            </a:pPr>
            <a:r>
              <a:rPr lang="it-IT" b="1" dirty="0" smtClean="0"/>
              <a:t>1824-1830: </a:t>
            </a:r>
            <a:r>
              <a:rPr lang="it-IT" dirty="0" smtClean="0"/>
              <a:t>Regno di </a:t>
            </a:r>
            <a:r>
              <a:rPr lang="it-IT" b="1" dirty="0" smtClean="0"/>
              <a:t>Carlo X</a:t>
            </a:r>
            <a:r>
              <a:rPr lang="it-IT" dirty="0" smtClean="0"/>
              <a:t>, regime</a:t>
            </a:r>
            <a:r>
              <a:rPr lang="it-IT" b="1" dirty="0" smtClean="0"/>
              <a:t> </a:t>
            </a:r>
            <a:r>
              <a:rPr lang="it-IT" dirty="0" smtClean="0"/>
              <a:t>assolutista</a:t>
            </a:r>
          </a:p>
          <a:p>
            <a:r>
              <a:rPr lang="it-IT" dirty="0" smtClean="0"/>
              <a:t>Esercito, funzionari statali (Prefetti), magistratura, corpo docente sono al formati età napoleonica</a:t>
            </a:r>
          </a:p>
          <a:p>
            <a:pPr marL="0" indent="0">
              <a:buNone/>
            </a:pPr>
            <a:r>
              <a:rPr lang="it-IT" b="1" dirty="0" smtClean="0">
                <a:solidFill>
                  <a:srgbClr val="FF0000"/>
                </a:solidFill>
              </a:rPr>
              <a:t>1830: </a:t>
            </a:r>
            <a:r>
              <a:rPr lang="it-IT" dirty="0" smtClean="0">
                <a:solidFill>
                  <a:srgbClr val="FF0000"/>
                </a:solidFill>
              </a:rPr>
              <a:t>«Rivoluzione di luglio»</a:t>
            </a:r>
          </a:p>
          <a:p>
            <a:pPr marL="0" indent="0">
              <a:buNone/>
            </a:pPr>
            <a:r>
              <a:rPr lang="it-IT" b="1" dirty="0" smtClean="0"/>
              <a:t>1830-1848: </a:t>
            </a:r>
            <a:r>
              <a:rPr lang="it-IT" dirty="0" smtClean="0"/>
              <a:t>Regno di </a:t>
            </a:r>
            <a:r>
              <a:rPr lang="it-IT" b="1" dirty="0" smtClean="0"/>
              <a:t>Luigi Filippo d’Orléans</a:t>
            </a:r>
            <a:r>
              <a:rPr lang="it-IT" dirty="0" smtClean="0"/>
              <a:t>, regime parlamentare</a:t>
            </a:r>
          </a:p>
          <a:p>
            <a:pPr marL="0" indent="0">
              <a:buNone/>
            </a:pPr>
            <a:r>
              <a:rPr lang="it-IT" b="1" dirty="0" smtClean="0">
                <a:solidFill>
                  <a:srgbClr val="FF0000"/>
                </a:solidFill>
              </a:rPr>
              <a:t>1848: Rivoluzione: </a:t>
            </a:r>
            <a:r>
              <a:rPr lang="it-IT" i="1" dirty="0" smtClean="0"/>
              <a:t>«Seconda Repubblica»: </a:t>
            </a:r>
          </a:p>
          <a:p>
            <a:r>
              <a:rPr lang="it-IT" b="1" dirty="0" smtClean="0"/>
              <a:t>1848-1852: Luigi Napoleone Bonaparte </a:t>
            </a:r>
            <a:r>
              <a:rPr lang="it-IT" dirty="0" smtClean="0"/>
              <a:t>Presidente della Repubblica </a:t>
            </a:r>
          </a:p>
          <a:p>
            <a:r>
              <a:rPr lang="it-IT" b="1" dirty="0" smtClean="0"/>
              <a:t>1852: </a:t>
            </a:r>
            <a:r>
              <a:rPr lang="it-IT" dirty="0" smtClean="0"/>
              <a:t>colpo di Stato e proclamazione del Secondo Impero </a:t>
            </a:r>
          </a:p>
          <a:p>
            <a:pPr marL="0" indent="0">
              <a:buNone/>
            </a:pPr>
            <a:r>
              <a:rPr lang="it-IT" b="1" dirty="0" smtClean="0"/>
              <a:t>1852-1870: </a:t>
            </a:r>
            <a:r>
              <a:rPr lang="it-IT" dirty="0" smtClean="0"/>
              <a:t>restaurazione della monarchia con Napoleone III Imperatore</a:t>
            </a:r>
            <a:endParaRPr lang="it-IT" dirty="0"/>
          </a:p>
        </p:txBody>
      </p:sp>
    </p:spTree>
    <p:extLst>
      <p:ext uri="{BB962C8B-B14F-4D97-AF65-F5344CB8AC3E}">
        <p14:creationId xmlns:p14="http://schemas.microsoft.com/office/powerpoint/2010/main" val="340746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78" y="3789040"/>
            <a:ext cx="2304256" cy="276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869328"/>
            <a:ext cx="2476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magine correl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90118"/>
            <a:ext cx="228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627" y="2636912"/>
            <a:ext cx="2918879" cy="410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98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Pauline Rousseau </a:t>
            </a:r>
            <a:r>
              <a:rPr lang="it-IT" dirty="0" smtClean="0"/>
              <a:t>(1792-1839)</a:t>
            </a:r>
            <a:r>
              <a:rPr lang="it-IT" dirty="0"/>
              <a:t/>
            </a:r>
            <a:br>
              <a:rPr lang="it-IT" dirty="0"/>
            </a:br>
            <a:r>
              <a:rPr lang="it-IT" dirty="0" smtClean="0"/>
              <a:t>prima moglie di </a:t>
            </a:r>
            <a:r>
              <a:rPr lang="it-IT" dirty="0" err="1" smtClean="0"/>
              <a:t>Michelet</a:t>
            </a:r>
            <a:r>
              <a:rPr lang="it-IT" dirty="0" smtClean="0"/>
              <a:t> (1824-1839)</a:t>
            </a:r>
            <a:endParaRPr lang="it-IT" dirty="0"/>
          </a:p>
        </p:txBody>
      </p:sp>
      <p:sp>
        <p:nvSpPr>
          <p:cNvPr id="3" name="Segnaposto contenuto 2"/>
          <p:cNvSpPr>
            <a:spLocks noGrp="1"/>
          </p:cNvSpPr>
          <p:nvPr>
            <p:ph idx="1"/>
          </p:nvPr>
        </p:nvSpPr>
        <p:spPr>
          <a:xfrm>
            <a:off x="457200" y="1916832"/>
            <a:ext cx="8435280" cy="4560168"/>
          </a:xfrm>
        </p:spPr>
        <p:txBody>
          <a:bodyPr>
            <a:normAutofit fontScale="85000" lnSpcReduction="10000"/>
          </a:bodyPr>
          <a:lstStyle/>
          <a:p>
            <a:pPr marL="0" indent="0">
              <a:buNone/>
            </a:pPr>
            <a:r>
              <a:rPr lang="it-IT" dirty="0" smtClean="0"/>
              <a:t>Donna di origini modeste (era figlia illegittima di un cantante d’opera), priva di cultura e più anziana di lui di sette anni, Pauline Rousseau era stata la dama di compagnia di una nobile decaduta che alloggiava presso il padre di </a:t>
            </a:r>
            <a:r>
              <a:rPr lang="it-IT" dirty="0" err="1" smtClean="0"/>
              <a:t>Michelet</a:t>
            </a:r>
            <a:r>
              <a:rPr lang="it-IT" dirty="0" smtClean="0"/>
              <a:t>, della cui piccola pensione era poi divenuta la governante.</a:t>
            </a:r>
          </a:p>
          <a:p>
            <a:pPr marL="0" indent="0">
              <a:buNone/>
            </a:pPr>
            <a:r>
              <a:rPr lang="it-IT" dirty="0" smtClean="0"/>
              <a:t>Nel 1824, al momento del matrimonio, celebrato alla presenza di soli due testimoni, lui ha 26 anni e lei 33 ed è già incinta.</a:t>
            </a:r>
          </a:p>
          <a:p>
            <a:pPr marL="0" indent="0">
              <a:buNone/>
            </a:pPr>
            <a:r>
              <a:rPr lang="it-IT" dirty="0" smtClean="0"/>
              <a:t>Quello fra Pauline e Jules non fu un matrimonio d’amore, ma il patto fra due persone, frutto di un reciproco desiderio di sicurezza e tranquillità. </a:t>
            </a:r>
          </a:p>
          <a:p>
            <a:pPr marL="0" indent="0">
              <a:buNone/>
            </a:pPr>
            <a:r>
              <a:rPr lang="it-IT" dirty="0" err="1" smtClean="0"/>
              <a:t>Michelet</a:t>
            </a:r>
            <a:r>
              <a:rPr lang="it-IT" dirty="0" smtClean="0"/>
              <a:t>, all’inizio della sua carriera, ha già avuto ed avrà ancora numerose avventure amorose; tuttavia sa di sposare una donna semplice, ma affidabile dalla quale avrà due figli: </a:t>
            </a:r>
            <a:r>
              <a:rPr lang="it-IT" dirty="0" err="1" smtClean="0"/>
              <a:t>Adèle</a:t>
            </a:r>
            <a:r>
              <a:rPr lang="it-IT" dirty="0" smtClean="0"/>
              <a:t> e Charles.</a:t>
            </a:r>
          </a:p>
          <a:p>
            <a:pPr marL="0" indent="0">
              <a:buNone/>
            </a:pPr>
            <a:r>
              <a:rPr lang="it-IT" dirty="0" smtClean="0"/>
              <a:t>La prematura morte di Pauline nel 1839, per tubercolosi, piomba Jules in un grande sconforto, cui si sottrae grazie all’incontro con </a:t>
            </a:r>
            <a:r>
              <a:rPr lang="it-IT" b="1" dirty="0" err="1" smtClean="0"/>
              <a:t>Mme</a:t>
            </a:r>
            <a:r>
              <a:rPr lang="it-IT" b="1" dirty="0" smtClean="0"/>
              <a:t> </a:t>
            </a:r>
            <a:r>
              <a:rPr lang="it-IT" b="1" dirty="0" err="1" smtClean="0"/>
              <a:t>Dumesnil</a:t>
            </a:r>
            <a:r>
              <a:rPr lang="it-IT" dirty="0" smtClean="0"/>
              <a:t>.</a:t>
            </a:r>
            <a:endParaRPr lang="it-IT" dirty="0"/>
          </a:p>
        </p:txBody>
      </p:sp>
    </p:spTree>
    <p:extLst>
      <p:ext uri="{BB962C8B-B14F-4D97-AF65-F5344CB8AC3E}">
        <p14:creationId xmlns:p14="http://schemas.microsoft.com/office/powerpoint/2010/main" val="2600752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712968" cy="990600"/>
          </a:xfrm>
        </p:spPr>
        <p:txBody>
          <a:bodyPr>
            <a:noAutofit/>
          </a:bodyPr>
          <a:lstStyle/>
          <a:p>
            <a:r>
              <a:rPr lang="fr-FR" sz="3200" b="1" dirty="0" smtClean="0"/>
              <a:t>Françoise-Adèle </a:t>
            </a:r>
            <a:r>
              <a:rPr lang="fr-FR" sz="3200" b="1" dirty="0" err="1"/>
              <a:t>Poullain-Dumesnil</a:t>
            </a:r>
            <a:r>
              <a:rPr lang="fr-FR" sz="3200" b="1" dirty="0"/>
              <a:t> </a:t>
            </a:r>
            <a:r>
              <a:rPr lang="fr-FR" sz="3200" dirty="0"/>
              <a:t>(1799-1842) </a:t>
            </a:r>
            <a:r>
              <a:rPr lang="fr-FR" sz="3200" dirty="0" err="1" smtClean="0"/>
              <a:t>compagna</a:t>
            </a:r>
            <a:r>
              <a:rPr lang="fr-FR" sz="3200" dirty="0" smtClean="0"/>
              <a:t> di Michelet dal 1839 al 1842</a:t>
            </a:r>
            <a:endParaRPr lang="it-IT" sz="3200"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95536" y="1673225"/>
            <a:ext cx="3325838"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3"/>
          <p:cNvSpPr>
            <a:spLocks noGrp="1"/>
          </p:cNvSpPr>
          <p:nvPr>
            <p:ph sz="half" idx="2"/>
          </p:nvPr>
        </p:nvSpPr>
        <p:spPr>
          <a:xfrm>
            <a:off x="4067944" y="1556792"/>
            <a:ext cx="4968552" cy="4996008"/>
          </a:xfrm>
        </p:spPr>
        <p:txBody>
          <a:bodyPr>
            <a:normAutofit fontScale="25000" lnSpcReduction="20000"/>
          </a:bodyPr>
          <a:lstStyle/>
          <a:p>
            <a:pPr marL="0" indent="0">
              <a:buNone/>
            </a:pPr>
            <a:r>
              <a:rPr lang="fr-FR" sz="5600" dirty="0"/>
              <a:t>Mme </a:t>
            </a:r>
            <a:r>
              <a:rPr lang="fr-FR" sz="5600" dirty="0" err="1" smtClean="0"/>
              <a:t>Poullain-Dumesnil</a:t>
            </a:r>
            <a:r>
              <a:rPr lang="fr-FR" sz="5600" dirty="0" smtClean="0"/>
              <a:t>, </a:t>
            </a:r>
            <a:r>
              <a:rPr lang="fr-FR" sz="5600" dirty="0" err="1" smtClean="0"/>
              <a:t>coetanea</a:t>
            </a:r>
            <a:r>
              <a:rPr lang="fr-FR" sz="5600" dirty="0" smtClean="0"/>
              <a:t> di Michelet, è </a:t>
            </a:r>
            <a:r>
              <a:rPr lang="fr-FR" sz="5600" dirty="0" err="1" smtClean="0"/>
              <a:t>una</a:t>
            </a:r>
            <a:r>
              <a:rPr lang="fr-FR" sz="5600" dirty="0" smtClean="0"/>
              <a:t> donna </a:t>
            </a:r>
            <a:r>
              <a:rPr lang="fr-FR" sz="5600" dirty="0" err="1" smtClean="0"/>
              <a:t>colta</a:t>
            </a:r>
            <a:r>
              <a:rPr lang="fr-FR" sz="5600" dirty="0" smtClean="0"/>
              <a:t> e </a:t>
            </a:r>
            <a:r>
              <a:rPr lang="fr-FR" sz="5600" dirty="0" err="1" smtClean="0"/>
              <a:t>sensibile</a:t>
            </a:r>
            <a:r>
              <a:rPr lang="fr-FR" sz="5600" dirty="0" smtClean="0"/>
              <a:t>, </a:t>
            </a:r>
            <a:r>
              <a:rPr lang="fr-FR" sz="5600" dirty="0" err="1" smtClean="0"/>
              <a:t>madre</a:t>
            </a:r>
            <a:r>
              <a:rPr lang="fr-FR" sz="5600" dirty="0" smtClean="0"/>
              <a:t> di </a:t>
            </a:r>
            <a:r>
              <a:rPr lang="fr-FR" sz="5600" dirty="0" err="1" smtClean="0"/>
              <a:t>uno</a:t>
            </a:r>
            <a:r>
              <a:rPr lang="fr-FR" sz="5600" dirty="0" smtClean="0"/>
              <a:t> dei </a:t>
            </a:r>
            <a:r>
              <a:rPr lang="fr-FR" sz="5600" dirty="0" err="1" smtClean="0"/>
              <a:t>migliori</a:t>
            </a:r>
            <a:r>
              <a:rPr lang="fr-FR" sz="5600" dirty="0" smtClean="0"/>
              <a:t> </a:t>
            </a:r>
            <a:r>
              <a:rPr lang="fr-FR" sz="5600" dirty="0" err="1" smtClean="0"/>
              <a:t>allievi</a:t>
            </a:r>
            <a:r>
              <a:rPr lang="fr-FR" sz="5600" dirty="0" smtClean="0"/>
              <a:t> di Michelet, </a:t>
            </a:r>
            <a:r>
              <a:rPr lang="fr-FR" sz="5600" b="1" dirty="0" smtClean="0"/>
              <a:t>Alfred </a:t>
            </a:r>
            <a:r>
              <a:rPr lang="fr-FR" sz="5600" b="1" dirty="0" err="1" smtClean="0"/>
              <a:t>Dumesnil</a:t>
            </a:r>
            <a:r>
              <a:rPr lang="fr-FR" sz="5600" b="1" dirty="0" smtClean="0"/>
              <a:t>*</a:t>
            </a:r>
            <a:r>
              <a:rPr lang="fr-FR" sz="5600" dirty="0" smtClean="0"/>
              <a:t>, </a:t>
            </a:r>
            <a:r>
              <a:rPr lang="fr-FR" sz="5600" dirty="0" err="1" smtClean="0"/>
              <a:t>poi</a:t>
            </a:r>
            <a:r>
              <a:rPr lang="fr-FR" sz="5600" dirty="0" smtClean="0"/>
              <a:t> </a:t>
            </a:r>
            <a:r>
              <a:rPr lang="fr-FR" sz="5600" dirty="0" err="1" smtClean="0"/>
              <a:t>suo</a:t>
            </a:r>
            <a:r>
              <a:rPr lang="fr-FR" sz="5600" dirty="0" smtClean="0"/>
              <a:t> </a:t>
            </a:r>
            <a:r>
              <a:rPr lang="fr-FR" sz="5600" dirty="0" err="1" smtClean="0"/>
              <a:t>assistente</a:t>
            </a:r>
            <a:r>
              <a:rPr lang="fr-FR" sz="5600" dirty="0" smtClean="0"/>
              <a:t> </a:t>
            </a:r>
            <a:r>
              <a:rPr lang="fr-FR" sz="5600" dirty="0" err="1" smtClean="0"/>
              <a:t>universitario</a:t>
            </a:r>
            <a:r>
              <a:rPr lang="fr-FR" sz="5600" dirty="0" smtClean="0"/>
              <a:t> e </a:t>
            </a:r>
            <a:r>
              <a:rPr lang="fr-FR" sz="5600" dirty="0" err="1" smtClean="0"/>
              <a:t>genero</a:t>
            </a:r>
            <a:r>
              <a:rPr lang="fr-FR" sz="5600" dirty="0" smtClean="0"/>
              <a:t> (</a:t>
            </a:r>
            <a:r>
              <a:rPr lang="fr-FR" sz="5600" dirty="0" err="1" smtClean="0"/>
              <a:t>nel</a:t>
            </a:r>
            <a:r>
              <a:rPr lang="fr-FR" sz="5600" dirty="0" smtClean="0"/>
              <a:t> 1843 </a:t>
            </a:r>
            <a:r>
              <a:rPr lang="fr-FR" sz="5600" dirty="0" err="1" smtClean="0"/>
              <a:t>sposerà</a:t>
            </a:r>
            <a:r>
              <a:rPr lang="fr-FR" sz="5600" dirty="0" smtClean="0"/>
              <a:t> Adèle Michelet). </a:t>
            </a:r>
          </a:p>
          <a:p>
            <a:pPr marL="0" indent="0">
              <a:buNone/>
            </a:pPr>
            <a:r>
              <a:rPr lang="fr-FR" sz="5600" dirty="0" err="1" smtClean="0"/>
              <a:t>Presentatagli</a:t>
            </a:r>
            <a:r>
              <a:rPr lang="fr-FR" sz="5600" dirty="0" smtClean="0"/>
              <a:t> </a:t>
            </a:r>
            <a:r>
              <a:rPr lang="fr-FR" sz="5600" dirty="0" err="1" smtClean="0"/>
              <a:t>nel</a:t>
            </a:r>
            <a:r>
              <a:rPr lang="fr-FR" sz="5600" dirty="0" smtClean="0"/>
              <a:t> 1839, poco </a:t>
            </a:r>
            <a:r>
              <a:rPr lang="fr-FR" sz="5600" dirty="0" err="1" smtClean="0"/>
              <a:t>dopo</a:t>
            </a:r>
            <a:r>
              <a:rPr lang="fr-FR" sz="5600" dirty="0" smtClean="0"/>
              <a:t> la morte </a:t>
            </a:r>
            <a:r>
              <a:rPr lang="fr-FR" sz="5600" dirty="0" err="1" smtClean="0"/>
              <a:t>della</a:t>
            </a:r>
            <a:r>
              <a:rPr lang="fr-FR" sz="5600" dirty="0" smtClean="0"/>
              <a:t> prima </a:t>
            </a:r>
            <a:r>
              <a:rPr lang="fr-FR" sz="5600" dirty="0" err="1" smtClean="0"/>
              <a:t>moglie</a:t>
            </a:r>
            <a:r>
              <a:rPr lang="fr-FR" sz="5600" dirty="0" smtClean="0"/>
              <a:t>, </a:t>
            </a:r>
            <a:r>
              <a:rPr lang="fr-FR" sz="5600" dirty="0" err="1" smtClean="0"/>
              <a:t>diviene</a:t>
            </a:r>
            <a:r>
              <a:rPr lang="fr-FR" sz="5600" dirty="0" smtClean="0"/>
              <a:t> per </a:t>
            </a:r>
            <a:r>
              <a:rPr lang="fr-FR" sz="5600" dirty="0" err="1" smtClean="0"/>
              <a:t>tre</a:t>
            </a:r>
            <a:r>
              <a:rPr lang="fr-FR" sz="5600" dirty="0" smtClean="0"/>
              <a:t> </a:t>
            </a:r>
            <a:r>
              <a:rPr lang="fr-FR" sz="5600" dirty="0" err="1" smtClean="0"/>
              <a:t>anni</a:t>
            </a:r>
            <a:r>
              <a:rPr lang="fr-FR" sz="5600" dirty="0" smtClean="0"/>
              <a:t> la sua </a:t>
            </a:r>
            <a:r>
              <a:rPr lang="fr-FR" sz="5600" dirty="0" err="1" smtClean="0"/>
              <a:t>compagna</a:t>
            </a:r>
            <a:r>
              <a:rPr lang="fr-FR" sz="5600" dirty="0" smtClean="0"/>
              <a:t> </a:t>
            </a:r>
            <a:r>
              <a:rPr lang="fr-FR" sz="5600" dirty="0" err="1" smtClean="0"/>
              <a:t>ed</a:t>
            </a:r>
            <a:r>
              <a:rPr lang="fr-FR" sz="5600" dirty="0" smtClean="0"/>
              <a:t> </a:t>
            </a:r>
            <a:r>
              <a:rPr lang="fr-FR" sz="5600" dirty="0" err="1" smtClean="0"/>
              <a:t>ispiratrice</a:t>
            </a:r>
            <a:r>
              <a:rPr lang="fr-FR" sz="5600" dirty="0" smtClean="0"/>
              <a:t>, </a:t>
            </a:r>
            <a:r>
              <a:rPr lang="fr-FR" sz="5600" dirty="0" err="1" smtClean="0"/>
              <a:t>fino</a:t>
            </a:r>
            <a:r>
              <a:rPr lang="fr-FR" sz="5600" dirty="0" smtClean="0"/>
              <a:t> alla morte </a:t>
            </a:r>
            <a:r>
              <a:rPr lang="fr-FR" sz="5600" dirty="0" err="1" smtClean="0"/>
              <a:t>prematura</a:t>
            </a:r>
            <a:r>
              <a:rPr lang="fr-FR" sz="5600" dirty="0" smtClean="0"/>
              <a:t> </a:t>
            </a:r>
            <a:r>
              <a:rPr lang="fr-FR" sz="5600" dirty="0" err="1" smtClean="0"/>
              <a:t>nel</a:t>
            </a:r>
            <a:r>
              <a:rPr lang="fr-FR" sz="5600" dirty="0" smtClean="0"/>
              <a:t> 1842.</a:t>
            </a:r>
          </a:p>
          <a:p>
            <a:pPr marL="0" indent="0">
              <a:buNone/>
            </a:pPr>
            <a:r>
              <a:rPr lang="fr-FR" sz="5600" dirty="0" err="1" smtClean="0"/>
              <a:t>Grazie</a:t>
            </a:r>
            <a:r>
              <a:rPr lang="fr-FR" sz="5600" dirty="0" smtClean="0"/>
              <a:t> a lei Michelet </a:t>
            </a:r>
            <a:r>
              <a:rPr lang="fr-FR" sz="5600" dirty="0" err="1" smtClean="0"/>
              <a:t>esce</a:t>
            </a:r>
            <a:r>
              <a:rPr lang="fr-FR" sz="5600" dirty="0" smtClean="0"/>
              <a:t> dalla </a:t>
            </a:r>
            <a:r>
              <a:rPr lang="fr-FR" sz="5600" dirty="0" err="1" smtClean="0"/>
              <a:t>depressione</a:t>
            </a:r>
            <a:r>
              <a:rPr lang="fr-FR" sz="5600" dirty="0" smtClean="0"/>
              <a:t> </a:t>
            </a:r>
            <a:r>
              <a:rPr lang="fr-FR" sz="5600" dirty="0" err="1" smtClean="0"/>
              <a:t>causata</a:t>
            </a:r>
            <a:r>
              <a:rPr lang="fr-FR" sz="5600" dirty="0" smtClean="0"/>
              <a:t> dalla morte di Pauline e si sente « </a:t>
            </a:r>
            <a:r>
              <a:rPr lang="fr-FR" sz="5600" dirty="0" err="1" smtClean="0"/>
              <a:t>rinascere</a:t>
            </a:r>
            <a:r>
              <a:rPr lang="fr-FR" sz="5600" dirty="0" smtClean="0"/>
              <a:t> ». </a:t>
            </a:r>
            <a:r>
              <a:rPr lang="fr-FR" sz="5600" dirty="0" err="1" smtClean="0"/>
              <a:t>Grazie</a:t>
            </a:r>
            <a:r>
              <a:rPr lang="fr-FR" sz="5600" dirty="0" smtClean="0"/>
              <a:t> a lei, in quelle </a:t>
            </a:r>
            <a:r>
              <a:rPr lang="fr-FR" sz="5600" dirty="0" err="1" smtClean="0"/>
              <a:t>stesse</a:t>
            </a:r>
            <a:r>
              <a:rPr lang="fr-FR" sz="5600" dirty="0" smtClean="0"/>
              <a:t> </a:t>
            </a:r>
            <a:r>
              <a:rPr lang="fr-FR" sz="5600" dirty="0" err="1" smtClean="0"/>
              <a:t>settimane</a:t>
            </a:r>
            <a:r>
              <a:rPr lang="fr-FR" sz="5600" dirty="0" smtClean="0"/>
              <a:t>, inventa la </a:t>
            </a:r>
            <a:r>
              <a:rPr lang="fr-FR" sz="5600" dirty="0" err="1" smtClean="0"/>
              <a:t>potente</a:t>
            </a:r>
            <a:r>
              <a:rPr lang="fr-FR" sz="5600" dirty="0" smtClean="0"/>
              <a:t> </a:t>
            </a:r>
            <a:r>
              <a:rPr lang="fr-FR" sz="5600" dirty="0" err="1" smtClean="0"/>
              <a:t>categoria</a:t>
            </a:r>
            <a:r>
              <a:rPr lang="fr-FR" sz="5600" dirty="0" smtClean="0"/>
              <a:t> </a:t>
            </a:r>
            <a:r>
              <a:rPr lang="fr-FR" sz="5600" dirty="0" err="1" smtClean="0"/>
              <a:t>storiografica</a:t>
            </a:r>
            <a:r>
              <a:rPr lang="fr-FR" sz="5600" dirty="0" smtClean="0"/>
              <a:t> di « </a:t>
            </a:r>
            <a:r>
              <a:rPr lang="fr-FR" sz="5600" i="1" dirty="0" smtClean="0"/>
              <a:t>Renaissance</a:t>
            </a:r>
            <a:r>
              <a:rPr lang="fr-FR" sz="5600" dirty="0" smtClean="0"/>
              <a:t> ».</a:t>
            </a:r>
          </a:p>
          <a:p>
            <a:pPr marL="0" indent="0">
              <a:buNone/>
            </a:pPr>
            <a:r>
              <a:rPr lang="fr-FR" sz="5600" dirty="0"/>
              <a:t>I</a:t>
            </a:r>
            <a:r>
              <a:rPr lang="fr-FR" sz="5600" dirty="0" smtClean="0"/>
              <a:t>n </a:t>
            </a:r>
            <a:r>
              <a:rPr lang="fr-FR" sz="5600" dirty="0" err="1" smtClean="0"/>
              <a:t>questo</a:t>
            </a:r>
            <a:r>
              <a:rPr lang="fr-FR" sz="5600" dirty="0" smtClean="0"/>
              <a:t> </a:t>
            </a:r>
            <a:r>
              <a:rPr lang="fr-FR" sz="5600" dirty="0" err="1" smtClean="0"/>
              <a:t>ritratto</a:t>
            </a:r>
            <a:r>
              <a:rPr lang="fr-FR" sz="5600" dirty="0" smtClean="0"/>
              <a:t> di Thomas Couture è </a:t>
            </a:r>
            <a:r>
              <a:rPr lang="fr-FR" sz="5600" dirty="0" err="1" smtClean="0"/>
              <a:t>raffigurata</a:t>
            </a:r>
            <a:r>
              <a:rPr lang="fr-FR" sz="5600" dirty="0" smtClean="0"/>
              <a:t>, </a:t>
            </a:r>
            <a:r>
              <a:rPr lang="fr-FR" sz="5600" dirty="0" err="1" smtClean="0"/>
              <a:t>già</a:t>
            </a:r>
            <a:r>
              <a:rPr lang="fr-FR" sz="5600" dirty="0" smtClean="0"/>
              <a:t> </a:t>
            </a:r>
            <a:r>
              <a:rPr lang="fr-FR" sz="5600" dirty="0" err="1" smtClean="0"/>
              <a:t>ammalata</a:t>
            </a:r>
            <a:r>
              <a:rPr lang="fr-FR" sz="5600" dirty="0" smtClean="0"/>
              <a:t>, poche </a:t>
            </a:r>
            <a:r>
              <a:rPr lang="fr-FR" sz="5600" dirty="0" err="1" smtClean="0"/>
              <a:t>settimane</a:t>
            </a:r>
            <a:r>
              <a:rPr lang="fr-FR" sz="5600" dirty="0" smtClean="0"/>
              <a:t> prima </a:t>
            </a:r>
            <a:r>
              <a:rPr lang="fr-FR" sz="5600" dirty="0" err="1" smtClean="0"/>
              <a:t>della</a:t>
            </a:r>
            <a:r>
              <a:rPr lang="fr-FR" sz="5600" dirty="0" smtClean="0"/>
              <a:t> morte. </a:t>
            </a:r>
            <a:r>
              <a:rPr lang="fr-FR" sz="5600" dirty="0" err="1" smtClean="0"/>
              <a:t>Nel</a:t>
            </a:r>
            <a:r>
              <a:rPr lang="fr-FR" sz="5600" dirty="0" smtClean="0"/>
              <a:t> </a:t>
            </a:r>
            <a:r>
              <a:rPr lang="fr-FR" sz="5600" dirty="0" err="1" smtClean="0"/>
              <a:t>suo</a:t>
            </a:r>
            <a:r>
              <a:rPr lang="fr-FR" sz="5600" dirty="0" smtClean="0"/>
              <a:t> </a:t>
            </a:r>
            <a:r>
              <a:rPr lang="fr-FR" sz="5600" dirty="0" err="1" smtClean="0"/>
              <a:t>diario</a:t>
            </a:r>
            <a:r>
              <a:rPr lang="fr-FR" sz="5600" dirty="0" smtClean="0"/>
              <a:t> Michelet annota il 21 </a:t>
            </a:r>
            <a:r>
              <a:rPr lang="fr-FR" sz="5600" dirty="0" err="1" smtClean="0"/>
              <a:t>febbraio</a:t>
            </a:r>
            <a:r>
              <a:rPr lang="fr-FR" sz="5600" dirty="0" smtClean="0"/>
              <a:t> 1842:  </a:t>
            </a:r>
            <a:r>
              <a:rPr lang="fr-FR" sz="5600" i="1" dirty="0" smtClean="0"/>
              <a:t>«C’è </a:t>
            </a:r>
            <a:r>
              <a:rPr lang="fr-FR" sz="5600" i="1" dirty="0" err="1" smtClean="0"/>
              <a:t>una</a:t>
            </a:r>
            <a:r>
              <a:rPr lang="fr-FR" sz="5600" i="1" dirty="0" smtClean="0"/>
              <a:t> </a:t>
            </a:r>
            <a:r>
              <a:rPr lang="fr-FR" sz="5600" i="1" dirty="0" err="1" smtClean="0"/>
              <a:t>bellezza</a:t>
            </a:r>
            <a:r>
              <a:rPr lang="fr-FR" sz="5600" i="1" dirty="0" smtClean="0"/>
              <a:t> anche </a:t>
            </a:r>
            <a:r>
              <a:rPr lang="fr-FR" sz="5600" i="1" dirty="0" err="1" smtClean="0"/>
              <a:t>nella</a:t>
            </a:r>
            <a:r>
              <a:rPr lang="fr-FR" sz="5600" i="1" dirty="0" smtClean="0"/>
              <a:t> </a:t>
            </a:r>
            <a:r>
              <a:rPr lang="fr-FR" sz="5600" i="1" dirty="0" err="1" smtClean="0"/>
              <a:t>sofferenza</a:t>
            </a:r>
            <a:r>
              <a:rPr lang="fr-FR" sz="5600" i="1" dirty="0" smtClean="0"/>
              <a:t> e </a:t>
            </a:r>
            <a:r>
              <a:rPr lang="fr-FR" sz="5600" i="1" dirty="0" err="1" smtClean="0"/>
              <a:t>nel</a:t>
            </a:r>
            <a:r>
              <a:rPr lang="fr-FR" sz="5600" i="1" dirty="0" smtClean="0"/>
              <a:t> </a:t>
            </a:r>
            <a:r>
              <a:rPr lang="fr-FR" sz="5600" i="1" dirty="0" err="1" smtClean="0"/>
              <a:t>dimagrimento</a:t>
            </a:r>
            <a:r>
              <a:rPr lang="fr-FR" sz="5600" i="1" dirty="0" smtClean="0"/>
              <a:t>; </a:t>
            </a:r>
            <a:r>
              <a:rPr lang="fr-FR" sz="5600" i="1" dirty="0" err="1" smtClean="0"/>
              <a:t>gli</a:t>
            </a:r>
            <a:r>
              <a:rPr lang="fr-FR" sz="5600" i="1" dirty="0" smtClean="0"/>
              <a:t> </a:t>
            </a:r>
            <a:r>
              <a:rPr lang="fr-FR" sz="5600" i="1" dirty="0" err="1" smtClean="0"/>
              <a:t>occhi</a:t>
            </a:r>
            <a:r>
              <a:rPr lang="fr-FR" sz="5600" i="1" dirty="0" smtClean="0"/>
              <a:t> sono </a:t>
            </a:r>
            <a:r>
              <a:rPr lang="fr-FR" sz="5600" i="1" dirty="0" err="1" smtClean="0"/>
              <a:t>raffaelleschi</a:t>
            </a:r>
            <a:r>
              <a:rPr lang="fr-FR" sz="5600" i="1" dirty="0" smtClean="0"/>
              <a:t>. </a:t>
            </a:r>
            <a:r>
              <a:rPr lang="fr-FR" sz="5600" i="1" dirty="0" err="1" smtClean="0"/>
              <a:t>Essa</a:t>
            </a:r>
            <a:r>
              <a:rPr lang="fr-FR" sz="5600" i="1" dirty="0" smtClean="0"/>
              <a:t> è </a:t>
            </a:r>
            <a:r>
              <a:rPr lang="fr-FR" sz="5600" i="1" dirty="0" err="1" smtClean="0"/>
              <a:t>meglio</a:t>
            </a:r>
            <a:r>
              <a:rPr lang="fr-FR" sz="5600" i="1" dirty="0" smtClean="0"/>
              <a:t> per il </a:t>
            </a:r>
            <a:r>
              <a:rPr lang="fr-FR" sz="5600" i="1" dirty="0" err="1" smtClean="0"/>
              <a:t>pittore</a:t>
            </a:r>
            <a:r>
              <a:rPr lang="fr-FR" sz="5600" i="1" dirty="0" smtClean="0"/>
              <a:t> </a:t>
            </a:r>
            <a:r>
              <a:rPr lang="fr-FR" sz="5600" i="1" dirty="0" err="1" smtClean="0"/>
              <a:t>che</a:t>
            </a:r>
            <a:r>
              <a:rPr lang="fr-FR" sz="5600" i="1" dirty="0" smtClean="0"/>
              <a:t> </a:t>
            </a:r>
            <a:r>
              <a:rPr lang="fr-FR" sz="5600" i="1" dirty="0" err="1" smtClean="0"/>
              <a:t>alcuni</a:t>
            </a:r>
            <a:r>
              <a:rPr lang="fr-FR" sz="5600" i="1" dirty="0" smtClean="0"/>
              <a:t> </a:t>
            </a:r>
            <a:r>
              <a:rPr lang="fr-FR" sz="5600" i="1" dirty="0" err="1" smtClean="0"/>
              <a:t>mesi</a:t>
            </a:r>
            <a:r>
              <a:rPr lang="fr-FR" sz="5600" i="1" dirty="0" smtClean="0"/>
              <a:t> fa». </a:t>
            </a:r>
          </a:p>
          <a:p>
            <a:pPr marL="0" indent="0">
              <a:buNone/>
            </a:pPr>
            <a:r>
              <a:rPr lang="fr-FR" sz="5600" dirty="0" smtClean="0"/>
              <a:t>La </a:t>
            </a:r>
            <a:r>
              <a:rPr lang="fr-FR" sz="5600" dirty="0" err="1" smtClean="0"/>
              <a:t>precoce</a:t>
            </a:r>
            <a:r>
              <a:rPr lang="fr-FR" sz="5600" dirty="0" smtClean="0"/>
              <a:t> morte </a:t>
            </a:r>
            <a:r>
              <a:rPr lang="fr-FR" sz="5600" dirty="0" err="1" smtClean="0"/>
              <a:t>della</a:t>
            </a:r>
            <a:r>
              <a:rPr lang="fr-FR" sz="5600" dirty="0" smtClean="0"/>
              <a:t> sua </a:t>
            </a:r>
            <a:r>
              <a:rPr lang="fr-FR" sz="5600" dirty="0" err="1" smtClean="0"/>
              <a:t>compagna</a:t>
            </a:r>
            <a:r>
              <a:rPr lang="fr-FR" sz="5600" dirty="0" smtClean="0"/>
              <a:t> </a:t>
            </a:r>
            <a:r>
              <a:rPr lang="fr-FR" sz="5600" dirty="0" err="1" smtClean="0"/>
              <a:t>getterà</a:t>
            </a:r>
            <a:r>
              <a:rPr lang="fr-FR" sz="5600" dirty="0" smtClean="0"/>
              <a:t> </a:t>
            </a:r>
            <a:r>
              <a:rPr lang="fr-FR" sz="5600" dirty="0" err="1" smtClean="0"/>
              <a:t>lo</a:t>
            </a:r>
            <a:r>
              <a:rPr lang="fr-FR" sz="5600" dirty="0" smtClean="0"/>
              <a:t> </a:t>
            </a:r>
            <a:r>
              <a:rPr lang="fr-FR" sz="5600" dirty="0" err="1" smtClean="0"/>
              <a:t>storico</a:t>
            </a:r>
            <a:r>
              <a:rPr lang="fr-FR" sz="5600" dirty="0" smtClean="0"/>
              <a:t> in un </a:t>
            </a:r>
            <a:r>
              <a:rPr lang="fr-FR" sz="5600" dirty="0" err="1" smtClean="0"/>
              <a:t>nuovo</a:t>
            </a:r>
            <a:r>
              <a:rPr lang="fr-FR" sz="5600" dirty="0" smtClean="0"/>
              <a:t> </a:t>
            </a:r>
            <a:r>
              <a:rPr lang="fr-FR" sz="5600" dirty="0" err="1" smtClean="0"/>
              <a:t>stato</a:t>
            </a:r>
            <a:r>
              <a:rPr lang="fr-FR" sz="5600" dirty="0" smtClean="0"/>
              <a:t> di </a:t>
            </a:r>
            <a:r>
              <a:rPr lang="fr-FR" sz="5600" dirty="0" err="1" smtClean="0"/>
              <a:t>prostrazione</a:t>
            </a:r>
            <a:r>
              <a:rPr lang="fr-FR" sz="5600" dirty="0" smtClean="0"/>
              <a:t>, </a:t>
            </a:r>
            <a:r>
              <a:rPr lang="fr-FR" sz="5600" dirty="0" err="1" smtClean="0"/>
              <a:t>poi</a:t>
            </a:r>
            <a:r>
              <a:rPr lang="fr-FR" sz="5600" dirty="0" smtClean="0"/>
              <a:t> </a:t>
            </a:r>
            <a:r>
              <a:rPr lang="fr-FR" sz="5600" dirty="0" err="1" smtClean="0"/>
              <a:t>superato</a:t>
            </a:r>
            <a:r>
              <a:rPr lang="fr-FR" sz="5600" dirty="0" smtClean="0"/>
              <a:t> per </a:t>
            </a:r>
            <a:r>
              <a:rPr lang="fr-FR" sz="5600" dirty="0" err="1" smtClean="0"/>
              <a:t>gettarsi</a:t>
            </a:r>
            <a:r>
              <a:rPr lang="fr-FR" sz="5600" dirty="0" smtClean="0"/>
              <a:t> anima e corpo </a:t>
            </a:r>
            <a:r>
              <a:rPr lang="fr-FR" sz="5600" dirty="0" err="1" smtClean="0"/>
              <a:t>una</a:t>
            </a:r>
            <a:r>
              <a:rPr lang="fr-FR" sz="5600" dirty="0" smtClean="0"/>
              <a:t> </a:t>
            </a:r>
            <a:r>
              <a:rPr lang="fr-FR" sz="5600" dirty="0" err="1" smtClean="0"/>
              <a:t>nuova</a:t>
            </a:r>
            <a:r>
              <a:rPr lang="fr-FR" sz="5600" dirty="0" smtClean="0"/>
              <a:t> </a:t>
            </a:r>
            <a:r>
              <a:rPr lang="fr-FR" sz="5600" dirty="0" err="1" smtClean="0"/>
              <a:t>avventura</a:t>
            </a:r>
            <a:r>
              <a:rPr lang="fr-FR" sz="5600" dirty="0" smtClean="0"/>
              <a:t> </a:t>
            </a:r>
            <a:r>
              <a:rPr lang="fr-FR" sz="5600" dirty="0" err="1" smtClean="0"/>
              <a:t>amorosa,non</a:t>
            </a:r>
            <a:r>
              <a:rPr lang="fr-FR" sz="5600" dirty="0" smtClean="0"/>
              <a:t> prima di </a:t>
            </a:r>
            <a:r>
              <a:rPr lang="fr-FR" sz="5600" dirty="0" err="1" smtClean="0"/>
              <a:t>essersi</a:t>
            </a:r>
            <a:r>
              <a:rPr lang="fr-FR" sz="5600" dirty="0" smtClean="0"/>
              <a:t> </a:t>
            </a:r>
            <a:r>
              <a:rPr lang="fr-FR" sz="5600" dirty="0" err="1" smtClean="0"/>
              <a:t>dedicato</a:t>
            </a:r>
            <a:r>
              <a:rPr lang="fr-FR" sz="5600" dirty="0" smtClean="0"/>
              <a:t> ad </a:t>
            </a:r>
            <a:r>
              <a:rPr lang="fr-FR" sz="5600" dirty="0" err="1" smtClean="0"/>
              <a:t>amori</a:t>
            </a:r>
            <a:r>
              <a:rPr lang="fr-FR" sz="5600" dirty="0" smtClean="0"/>
              <a:t> </a:t>
            </a:r>
            <a:r>
              <a:rPr lang="fr-FR" sz="5600" dirty="0" err="1" smtClean="0"/>
              <a:t>ancillari</a:t>
            </a:r>
            <a:r>
              <a:rPr lang="fr-FR" sz="5600" dirty="0" smtClean="0"/>
              <a:t> con le sue due </a:t>
            </a:r>
            <a:r>
              <a:rPr lang="fr-FR" sz="5600" dirty="0" err="1" smtClean="0"/>
              <a:t>domestiche</a:t>
            </a:r>
            <a:r>
              <a:rPr lang="fr-FR" sz="5600" dirty="0" smtClean="0"/>
              <a:t> </a:t>
            </a:r>
            <a:r>
              <a:rPr lang="it-IT" sz="5600" dirty="0" smtClean="0"/>
              <a:t>Marie </a:t>
            </a:r>
            <a:r>
              <a:rPr lang="it-IT" sz="5600" dirty="0"/>
              <a:t>et </a:t>
            </a:r>
            <a:r>
              <a:rPr lang="it-IT" sz="5600" dirty="0" err="1" smtClean="0"/>
              <a:t>Victoire</a:t>
            </a:r>
            <a:r>
              <a:rPr lang="it-IT" sz="5600" dirty="0" smtClean="0"/>
              <a:t>.</a:t>
            </a:r>
            <a:endParaRPr lang="fr-FR" sz="5600" dirty="0" smtClean="0"/>
          </a:p>
          <a:p>
            <a:pPr marL="0" indent="0">
              <a:buNone/>
            </a:pPr>
            <a:r>
              <a:rPr lang="it-IT" sz="5600" dirty="0" smtClean="0"/>
              <a:t> </a:t>
            </a:r>
            <a:endParaRPr lang="it-IT" sz="4400" dirty="0"/>
          </a:p>
          <a:p>
            <a:pPr marL="0" indent="0">
              <a:buNone/>
            </a:pPr>
            <a:r>
              <a:rPr lang="it-IT" sz="4400" b="1" dirty="0" smtClean="0">
                <a:solidFill>
                  <a:srgbClr val="FF0000"/>
                </a:solidFill>
              </a:rPr>
              <a:t>*Alfred </a:t>
            </a:r>
            <a:r>
              <a:rPr lang="it-IT" sz="4400" b="1" dirty="0" err="1" smtClean="0">
                <a:solidFill>
                  <a:srgbClr val="FF0000"/>
                </a:solidFill>
              </a:rPr>
              <a:t>Dumesnil</a:t>
            </a:r>
            <a:r>
              <a:rPr lang="it-IT" sz="4400" b="1" dirty="0" smtClean="0">
                <a:solidFill>
                  <a:srgbClr val="FF0000"/>
                </a:solidFill>
              </a:rPr>
              <a:t>* </a:t>
            </a:r>
            <a:r>
              <a:rPr lang="it-IT" sz="4400" dirty="0" smtClean="0"/>
              <a:t>Allievo, assistente e genero di </a:t>
            </a:r>
            <a:r>
              <a:rPr lang="it-IT" sz="4400" dirty="0" err="1" smtClean="0"/>
              <a:t>Michelet</a:t>
            </a:r>
            <a:r>
              <a:rPr lang="it-IT" sz="4400" dirty="0" smtClean="0"/>
              <a:t>. Studioso di storia dell’arte italiana, supplente di </a:t>
            </a:r>
            <a:r>
              <a:rPr lang="it-IT" sz="4400" dirty="0" err="1" smtClean="0"/>
              <a:t>Quinet</a:t>
            </a:r>
            <a:r>
              <a:rPr lang="it-IT" sz="4400" dirty="0" smtClean="0"/>
              <a:t> al </a:t>
            </a:r>
            <a:r>
              <a:rPr lang="it-IT" sz="4400" dirty="0" err="1" smtClean="0"/>
              <a:t>Collège</a:t>
            </a:r>
            <a:r>
              <a:rPr lang="it-IT" sz="4400" dirty="0" smtClean="0"/>
              <a:t> de France, epurato nel 1851 da Napoleone III e  declassato professore al Liceo di </a:t>
            </a:r>
            <a:r>
              <a:rPr lang="it-IT" sz="4400" dirty="0" err="1" smtClean="0"/>
              <a:t>Thann</a:t>
            </a:r>
            <a:r>
              <a:rPr lang="it-IT" sz="4400" dirty="0" smtClean="0"/>
              <a:t> nel Dipartimento dell’ </a:t>
            </a:r>
            <a:r>
              <a:rPr lang="it-IT" sz="4400" dirty="0" err="1" smtClean="0"/>
              <a:t>Haut-Rhin</a:t>
            </a:r>
            <a:r>
              <a:rPr lang="it-IT" sz="4400" dirty="0" smtClean="0"/>
              <a:t>, lascia l’insegnamento nel 1853 per divenire segretario di </a:t>
            </a:r>
            <a:r>
              <a:rPr lang="it-IT" sz="4400" dirty="0" err="1" smtClean="0"/>
              <a:t>Lamartine</a:t>
            </a:r>
            <a:r>
              <a:rPr lang="it-IT" sz="4400" dirty="0" smtClean="0"/>
              <a:t>. Rotto bruscamente il rapporto con </a:t>
            </a:r>
            <a:r>
              <a:rPr lang="it-IT" sz="4400" dirty="0" err="1" smtClean="0"/>
              <a:t>Michelet</a:t>
            </a:r>
            <a:r>
              <a:rPr lang="it-IT" sz="4400" dirty="0" smtClean="0"/>
              <a:t> a causa della rivalità fra la moglie e la seconda di quest’ultimo, si ritira nella sua villa di </a:t>
            </a:r>
            <a:r>
              <a:rPr lang="fr-FR" sz="4400" dirty="0" err="1" smtClean="0"/>
              <a:t>Vascœuil</a:t>
            </a:r>
            <a:r>
              <a:rPr lang="fr-FR" sz="4400" dirty="0" smtClean="0"/>
              <a:t> </a:t>
            </a:r>
            <a:r>
              <a:rPr lang="fr-FR" sz="4400" dirty="0" err="1" smtClean="0"/>
              <a:t>dedicandosi</a:t>
            </a:r>
            <a:r>
              <a:rPr lang="fr-FR" sz="4400" dirty="0" smtClean="0"/>
              <a:t> </a:t>
            </a:r>
            <a:r>
              <a:rPr lang="fr-FR" sz="4400" dirty="0" err="1" smtClean="0"/>
              <a:t>all’orticultura</a:t>
            </a:r>
            <a:r>
              <a:rPr lang="fr-FR" sz="4400" dirty="0" smtClean="0"/>
              <a:t> e </a:t>
            </a:r>
            <a:r>
              <a:rPr lang="fr-FR" sz="4400" dirty="0" err="1" smtClean="0"/>
              <a:t>divenendo</a:t>
            </a:r>
            <a:r>
              <a:rPr lang="fr-FR" sz="4400" dirty="0" smtClean="0"/>
              <a:t> </a:t>
            </a:r>
            <a:r>
              <a:rPr lang="fr-FR" sz="4400" dirty="0" err="1" smtClean="0"/>
              <a:t>amministratore</a:t>
            </a:r>
            <a:r>
              <a:rPr lang="fr-FR" sz="4400" dirty="0" smtClean="0"/>
              <a:t> locale e </a:t>
            </a:r>
            <a:r>
              <a:rPr lang="fr-FR" sz="4400" dirty="0" err="1" smtClean="0"/>
              <a:t>sindaco</a:t>
            </a:r>
            <a:r>
              <a:rPr lang="fr-FR" sz="4400" dirty="0" smtClean="0"/>
              <a:t> </a:t>
            </a:r>
            <a:r>
              <a:rPr lang="fr-FR" sz="4400" dirty="0" err="1" smtClean="0"/>
              <a:t>della</a:t>
            </a:r>
            <a:r>
              <a:rPr lang="fr-FR" sz="4400" dirty="0" smtClean="0"/>
              <a:t> </a:t>
            </a:r>
            <a:r>
              <a:rPr lang="fr-FR" sz="4400" dirty="0" err="1" smtClean="0"/>
              <a:t>cittadina</a:t>
            </a:r>
            <a:r>
              <a:rPr lang="fr-FR" sz="4400" dirty="0" smtClean="0"/>
              <a:t> dal 1893 </a:t>
            </a:r>
            <a:r>
              <a:rPr lang="fr-FR" sz="4400" dirty="0"/>
              <a:t>à </a:t>
            </a:r>
            <a:r>
              <a:rPr lang="fr-FR" sz="4400" dirty="0" smtClean="0"/>
              <a:t>1894.</a:t>
            </a:r>
            <a:endParaRPr lang="it-IT" sz="4400" dirty="0"/>
          </a:p>
        </p:txBody>
      </p:sp>
    </p:spTree>
    <p:extLst>
      <p:ext uri="{BB962C8B-B14F-4D97-AF65-F5344CB8AC3E}">
        <p14:creationId xmlns:p14="http://schemas.microsoft.com/office/powerpoint/2010/main" val="3953502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FR" sz="3200" b="1" dirty="0" err="1"/>
              <a:t>Athénaïs</a:t>
            </a:r>
            <a:r>
              <a:rPr lang="fr-FR" sz="3200" b="1" dirty="0"/>
              <a:t> Marguerite </a:t>
            </a:r>
            <a:r>
              <a:rPr lang="fr-FR" sz="3200" b="1" dirty="0" err="1"/>
              <a:t>Mialaret</a:t>
            </a:r>
            <a:r>
              <a:rPr lang="fr-FR" sz="3200" dirty="0"/>
              <a:t> (1826-1899</a:t>
            </a:r>
            <a:r>
              <a:rPr lang="fr-FR" sz="3200" dirty="0" smtClean="0"/>
              <a:t>) seconda </a:t>
            </a:r>
            <a:r>
              <a:rPr lang="fr-FR" sz="3200" dirty="0" err="1" smtClean="0"/>
              <a:t>moglie</a:t>
            </a:r>
            <a:r>
              <a:rPr lang="fr-FR" sz="3200" dirty="0" smtClean="0"/>
              <a:t> di</a:t>
            </a:r>
            <a:r>
              <a:rPr lang="it-IT" sz="3200" dirty="0" smtClean="0"/>
              <a:t>  </a:t>
            </a:r>
            <a:r>
              <a:rPr lang="fr-FR" sz="3200" dirty="0" smtClean="0"/>
              <a:t>Michelet  (1848-1874)</a:t>
            </a:r>
            <a:endParaRPr lang="it-IT" sz="32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520" y="1673225"/>
            <a:ext cx="3870275"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3"/>
          <p:cNvSpPr>
            <a:spLocks noGrp="1"/>
          </p:cNvSpPr>
          <p:nvPr>
            <p:ph sz="half" idx="2"/>
          </p:nvPr>
        </p:nvSpPr>
        <p:spPr>
          <a:xfrm>
            <a:off x="4283968" y="1673352"/>
            <a:ext cx="4536504" cy="4924000"/>
          </a:xfrm>
        </p:spPr>
        <p:txBody>
          <a:bodyPr>
            <a:normAutofit fontScale="25000" lnSpcReduction="20000"/>
          </a:bodyPr>
          <a:lstStyle/>
          <a:p>
            <a:pPr marL="0" indent="0">
              <a:buNone/>
            </a:pPr>
            <a:r>
              <a:rPr lang="fr-FR" sz="4800" dirty="0" err="1" smtClean="0"/>
              <a:t>Athénaïs</a:t>
            </a:r>
            <a:r>
              <a:rPr lang="fr-FR" sz="4800" dirty="0" smtClean="0"/>
              <a:t> </a:t>
            </a:r>
            <a:r>
              <a:rPr lang="fr-FR" sz="4800" dirty="0"/>
              <a:t>Marguerite </a:t>
            </a:r>
            <a:r>
              <a:rPr lang="fr-FR" sz="4800" dirty="0" err="1" smtClean="0"/>
              <a:t>Mialaret</a:t>
            </a:r>
            <a:r>
              <a:rPr lang="fr-FR" sz="4800" dirty="0" smtClean="0"/>
              <a:t> è la terza </a:t>
            </a:r>
            <a:r>
              <a:rPr lang="fr-FR" sz="4800" dirty="0" err="1" smtClean="0"/>
              <a:t>compagna</a:t>
            </a:r>
            <a:r>
              <a:rPr lang="fr-FR" sz="4800" dirty="0" smtClean="0"/>
              <a:t> e seconda </a:t>
            </a:r>
            <a:r>
              <a:rPr lang="fr-FR" sz="4800" dirty="0" err="1" smtClean="0"/>
              <a:t>moglie</a:t>
            </a:r>
            <a:r>
              <a:rPr lang="fr-FR" sz="4800" dirty="0" smtClean="0"/>
              <a:t> di Michelet. </a:t>
            </a:r>
            <a:r>
              <a:rPr lang="fr-FR" sz="4800" dirty="0" err="1" smtClean="0"/>
              <a:t>Figlia</a:t>
            </a:r>
            <a:r>
              <a:rPr lang="fr-FR" sz="4800" dirty="0" smtClean="0"/>
              <a:t> di un </a:t>
            </a:r>
            <a:r>
              <a:rPr lang="fr-FR" sz="4800" dirty="0" err="1" smtClean="0"/>
              <a:t>insegnante</a:t>
            </a:r>
            <a:r>
              <a:rPr lang="fr-FR" sz="4800" dirty="0" smtClean="0"/>
              <a:t> ex </a:t>
            </a:r>
            <a:r>
              <a:rPr lang="fr-FR" sz="4800" dirty="0" err="1" smtClean="0"/>
              <a:t>rivoluzionario</a:t>
            </a:r>
            <a:r>
              <a:rPr lang="fr-FR" sz="4800" dirty="0" smtClean="0"/>
              <a:t> (</a:t>
            </a:r>
            <a:r>
              <a:rPr lang="fr-FR" sz="4800" dirty="0" err="1" smtClean="0"/>
              <a:t>precettore</a:t>
            </a:r>
            <a:r>
              <a:rPr lang="fr-FR" sz="4800" dirty="0" smtClean="0"/>
              <a:t> dei </a:t>
            </a:r>
            <a:r>
              <a:rPr lang="fr-FR" sz="4800" dirty="0" err="1" smtClean="0"/>
              <a:t>figli</a:t>
            </a:r>
            <a:r>
              <a:rPr lang="fr-FR" sz="4800" dirty="0" smtClean="0"/>
              <a:t> </a:t>
            </a:r>
            <a:r>
              <a:rPr lang="fr-FR" sz="4800" dirty="0" err="1" smtClean="0"/>
              <a:t>del</a:t>
            </a:r>
            <a:r>
              <a:rPr lang="fr-FR" sz="4800" dirty="0" smtClean="0"/>
              <a:t> leader </a:t>
            </a:r>
            <a:r>
              <a:rPr lang="fr-FR" sz="4800" dirty="0" err="1" smtClean="0"/>
              <a:t>nero</a:t>
            </a:r>
            <a:r>
              <a:rPr lang="fr-FR" sz="4800" dirty="0" smtClean="0"/>
              <a:t> </a:t>
            </a:r>
            <a:r>
              <a:rPr lang="fr-FR" sz="4800" b="1" dirty="0" smtClean="0"/>
              <a:t>François-Dominique Toussaint Louverture</a:t>
            </a:r>
            <a:r>
              <a:rPr lang="fr-FR" sz="4800" dirty="0" smtClean="0"/>
              <a:t>) e di </a:t>
            </a:r>
            <a:r>
              <a:rPr lang="fr-FR" sz="4800" dirty="0" err="1" smtClean="0"/>
              <a:t>una</a:t>
            </a:r>
            <a:r>
              <a:rPr lang="fr-FR" sz="4800" dirty="0" smtClean="0"/>
              <a:t> donna americana, in </a:t>
            </a:r>
            <a:r>
              <a:rPr lang="fr-FR" sz="4800" dirty="0" err="1" smtClean="0"/>
              <a:t>seguito</a:t>
            </a:r>
            <a:r>
              <a:rPr lang="fr-FR" sz="4800" dirty="0" smtClean="0"/>
              <a:t> alla morte </a:t>
            </a:r>
            <a:r>
              <a:rPr lang="fr-FR" sz="4800" dirty="0" err="1" smtClean="0"/>
              <a:t>del</a:t>
            </a:r>
            <a:r>
              <a:rPr lang="fr-FR" sz="4800" dirty="0" smtClean="0"/>
              <a:t> </a:t>
            </a:r>
            <a:r>
              <a:rPr lang="fr-FR" sz="4800" dirty="0" err="1" smtClean="0"/>
              <a:t>padre</a:t>
            </a:r>
            <a:r>
              <a:rPr lang="fr-FR" sz="4800" dirty="0" smtClean="0"/>
              <a:t> </a:t>
            </a:r>
            <a:r>
              <a:rPr lang="fr-FR" sz="4800" dirty="0" err="1" smtClean="0"/>
              <a:t>diviene</a:t>
            </a:r>
            <a:r>
              <a:rPr lang="fr-FR" sz="4800" dirty="0" smtClean="0"/>
              <a:t> </a:t>
            </a:r>
            <a:r>
              <a:rPr lang="fr-FR" sz="4800" dirty="0" err="1" smtClean="0"/>
              <a:t>istitutrice</a:t>
            </a:r>
            <a:r>
              <a:rPr lang="fr-FR" sz="4800" dirty="0" smtClean="0"/>
              <a:t> dei </a:t>
            </a:r>
            <a:r>
              <a:rPr lang="fr-FR" sz="4800" dirty="0" err="1" smtClean="0"/>
              <a:t>figli</a:t>
            </a:r>
            <a:r>
              <a:rPr lang="fr-FR" sz="4800" dirty="0" smtClean="0"/>
              <a:t> dei </a:t>
            </a:r>
            <a:r>
              <a:rPr lang="fr-FR" sz="4800" dirty="0" err="1" smtClean="0"/>
              <a:t>principi</a:t>
            </a:r>
            <a:r>
              <a:rPr lang="fr-FR" sz="4800" dirty="0" smtClean="0"/>
              <a:t> Cantacuzène </a:t>
            </a:r>
            <a:r>
              <a:rPr lang="fr-FR" sz="4800" dirty="0"/>
              <a:t>a</a:t>
            </a:r>
            <a:r>
              <a:rPr lang="fr-FR" sz="4800" dirty="0" smtClean="0"/>
              <a:t> Vienna. </a:t>
            </a:r>
          </a:p>
          <a:p>
            <a:pPr marL="0" indent="0">
              <a:buNone/>
            </a:pPr>
            <a:r>
              <a:rPr lang="fr-FR" sz="4800" dirty="0" err="1" smtClean="0"/>
              <a:t>Gran</a:t>
            </a:r>
            <a:r>
              <a:rPr lang="fr-FR" sz="4800" dirty="0" smtClean="0"/>
              <a:t> </a:t>
            </a:r>
            <a:r>
              <a:rPr lang="fr-FR" sz="4800" dirty="0" err="1" smtClean="0"/>
              <a:t>lettice</a:t>
            </a:r>
            <a:r>
              <a:rPr lang="fr-FR" sz="4800" dirty="0" smtClean="0"/>
              <a:t> di </a:t>
            </a:r>
            <a:r>
              <a:rPr lang="fr-FR" sz="4800" dirty="0" err="1" smtClean="0"/>
              <a:t>romanzi</a:t>
            </a:r>
            <a:r>
              <a:rPr lang="fr-FR" sz="4800" dirty="0" smtClean="0"/>
              <a:t> e di </a:t>
            </a:r>
            <a:r>
              <a:rPr lang="fr-FR" sz="4800" dirty="0" err="1" smtClean="0"/>
              <a:t>opere</a:t>
            </a:r>
            <a:r>
              <a:rPr lang="fr-FR" sz="4800" dirty="0" smtClean="0"/>
              <a:t> </a:t>
            </a:r>
            <a:r>
              <a:rPr lang="fr-FR" sz="4800" dirty="0" err="1" smtClean="0"/>
              <a:t>storiche</a:t>
            </a:r>
            <a:r>
              <a:rPr lang="fr-FR" sz="4800" dirty="0" smtClean="0"/>
              <a:t>, </a:t>
            </a:r>
            <a:r>
              <a:rPr lang="fr-FR" sz="4800" dirty="0" err="1" smtClean="0"/>
              <a:t>durante</a:t>
            </a:r>
            <a:r>
              <a:rPr lang="fr-FR" sz="4800" dirty="0" smtClean="0"/>
              <a:t> il </a:t>
            </a:r>
            <a:r>
              <a:rPr lang="fr-FR" sz="4800" dirty="0" err="1" smtClean="0"/>
              <a:t>soggiorno</a:t>
            </a:r>
            <a:r>
              <a:rPr lang="fr-FR" sz="4800" dirty="0" smtClean="0"/>
              <a:t> in </a:t>
            </a:r>
            <a:r>
              <a:rPr lang="fr-FR" sz="4800" dirty="0" err="1" smtClean="0"/>
              <a:t>Austria</a:t>
            </a:r>
            <a:r>
              <a:rPr lang="fr-FR" sz="4800" dirty="0" smtClean="0"/>
              <a:t>, </a:t>
            </a:r>
            <a:r>
              <a:rPr lang="fr-FR" sz="4800" dirty="0" err="1" smtClean="0"/>
              <a:t>nel</a:t>
            </a:r>
            <a:r>
              <a:rPr lang="fr-FR" sz="4800" dirty="0" smtClean="0"/>
              <a:t> 1845, </a:t>
            </a:r>
            <a:r>
              <a:rPr lang="fr-FR" sz="4800" dirty="0" err="1" smtClean="0"/>
              <a:t>legge</a:t>
            </a:r>
            <a:r>
              <a:rPr lang="fr-FR" sz="4800" dirty="0" smtClean="0"/>
              <a:t> </a:t>
            </a:r>
            <a:r>
              <a:rPr lang="fr-FR" sz="4800" i="1" dirty="0" smtClean="0"/>
              <a:t>Du </a:t>
            </a:r>
            <a:r>
              <a:rPr lang="fr-FR" sz="4800" i="1" dirty="0"/>
              <a:t>Prêtre, de la femme, de la famille</a:t>
            </a:r>
            <a:r>
              <a:rPr lang="fr-FR" sz="4800" dirty="0"/>
              <a:t> </a:t>
            </a:r>
            <a:r>
              <a:rPr lang="fr-FR" sz="4800" dirty="0" smtClean="0"/>
              <a:t>di Michelet e ne </a:t>
            </a:r>
            <a:r>
              <a:rPr lang="fr-FR" sz="4800" dirty="0" err="1" smtClean="0"/>
              <a:t>viene</a:t>
            </a:r>
            <a:r>
              <a:rPr lang="fr-FR" sz="4800" dirty="0" smtClean="0"/>
              <a:t> </a:t>
            </a:r>
            <a:r>
              <a:rPr lang="fr-FR" sz="4800" dirty="0" err="1" smtClean="0"/>
              <a:t>infiammata</a:t>
            </a:r>
            <a:r>
              <a:rPr lang="fr-FR" sz="4800" dirty="0" smtClean="0"/>
              <a:t>, </a:t>
            </a:r>
            <a:r>
              <a:rPr lang="fr-FR" sz="4800" dirty="0" err="1" smtClean="0"/>
              <a:t>entrando</a:t>
            </a:r>
            <a:r>
              <a:rPr lang="fr-FR" sz="4800" dirty="0" smtClean="0"/>
              <a:t> in </a:t>
            </a:r>
            <a:r>
              <a:rPr lang="fr-FR" sz="4800" dirty="0" err="1" smtClean="0"/>
              <a:t>corrispondenza</a:t>
            </a:r>
            <a:r>
              <a:rPr lang="fr-FR" sz="4800" dirty="0" smtClean="0"/>
              <a:t> con l’</a:t>
            </a:r>
            <a:r>
              <a:rPr lang="fr-FR" sz="4800" dirty="0" err="1" smtClean="0"/>
              <a:t>autore</a:t>
            </a:r>
            <a:r>
              <a:rPr lang="fr-FR" sz="4800" dirty="0" smtClean="0"/>
              <a:t> con il </a:t>
            </a:r>
            <a:r>
              <a:rPr lang="fr-FR" sz="4800" dirty="0" err="1" smtClean="0"/>
              <a:t>quale</a:t>
            </a:r>
            <a:r>
              <a:rPr lang="fr-FR" sz="4800" dirty="0" smtClean="0"/>
              <a:t> </a:t>
            </a:r>
            <a:r>
              <a:rPr lang="fr-FR" sz="4800" dirty="0" err="1" smtClean="0"/>
              <a:t>stringe</a:t>
            </a:r>
            <a:r>
              <a:rPr lang="fr-FR" sz="4800" dirty="0" smtClean="0"/>
              <a:t> </a:t>
            </a:r>
            <a:r>
              <a:rPr lang="fr-FR" sz="4800" dirty="0" err="1" smtClean="0"/>
              <a:t>un’intensa</a:t>
            </a:r>
            <a:r>
              <a:rPr lang="fr-FR" sz="4800" dirty="0" smtClean="0"/>
              <a:t> </a:t>
            </a:r>
            <a:r>
              <a:rPr lang="fr-FR" sz="4800" dirty="0" err="1" smtClean="0"/>
              <a:t>amicizia</a:t>
            </a:r>
            <a:r>
              <a:rPr lang="fr-FR" sz="4800" dirty="0" smtClean="0"/>
              <a:t> </a:t>
            </a:r>
            <a:r>
              <a:rPr lang="fr-FR" sz="4800" dirty="0" err="1" smtClean="0"/>
              <a:t>letteraria</a:t>
            </a:r>
            <a:r>
              <a:rPr lang="fr-FR" sz="4800" dirty="0" smtClean="0"/>
              <a:t> </a:t>
            </a:r>
            <a:r>
              <a:rPr lang="fr-FR" sz="4800" dirty="0" err="1" smtClean="0"/>
              <a:t>che</a:t>
            </a:r>
            <a:r>
              <a:rPr lang="fr-FR" sz="4800" dirty="0" smtClean="0"/>
              <a:t> presto si </a:t>
            </a:r>
            <a:r>
              <a:rPr lang="fr-FR" sz="4800" dirty="0" err="1" smtClean="0"/>
              <a:t>trasforma</a:t>
            </a:r>
            <a:r>
              <a:rPr lang="fr-FR" sz="4800" dirty="0" smtClean="0"/>
              <a:t> in </a:t>
            </a:r>
            <a:r>
              <a:rPr lang="fr-FR" sz="4800" dirty="0" err="1" smtClean="0"/>
              <a:t>amore</a:t>
            </a:r>
            <a:r>
              <a:rPr lang="fr-FR" sz="4800" dirty="0" smtClean="0"/>
              <a:t>. </a:t>
            </a:r>
          </a:p>
          <a:p>
            <a:pPr marL="0" indent="0">
              <a:buNone/>
            </a:pPr>
            <a:r>
              <a:rPr lang="fr-FR" sz="4800" dirty="0" err="1" smtClean="0"/>
              <a:t>Athénais</a:t>
            </a:r>
            <a:r>
              <a:rPr lang="fr-FR" sz="4800" dirty="0" smtClean="0"/>
              <a:t> ha 27 </a:t>
            </a:r>
            <a:r>
              <a:rPr lang="fr-FR" sz="4800" dirty="0" err="1" smtClean="0"/>
              <a:t>anni</a:t>
            </a:r>
            <a:r>
              <a:rPr lang="fr-FR" sz="4800" dirty="0" smtClean="0"/>
              <a:t> </a:t>
            </a:r>
            <a:r>
              <a:rPr lang="fr-FR" sz="4800" dirty="0" err="1" smtClean="0"/>
              <a:t>meno</a:t>
            </a:r>
            <a:r>
              <a:rPr lang="fr-FR" sz="4800" dirty="0" smtClean="0"/>
              <a:t> di Jules.</a:t>
            </a:r>
            <a:endParaRPr lang="fr-FR" sz="4800" dirty="0"/>
          </a:p>
          <a:p>
            <a:pPr marL="0" indent="0">
              <a:buNone/>
            </a:pPr>
            <a:r>
              <a:rPr lang="fr-FR" sz="4800" dirty="0" smtClean="0"/>
              <a:t>Fervente </a:t>
            </a:r>
            <a:r>
              <a:rPr lang="fr-FR" sz="4800" dirty="0" err="1" smtClean="0"/>
              <a:t>repubblicana</a:t>
            </a:r>
            <a:r>
              <a:rPr lang="fr-FR" sz="4800" dirty="0" smtClean="0"/>
              <a:t>, in </a:t>
            </a:r>
            <a:r>
              <a:rPr lang="fr-FR" sz="4800" dirty="0" err="1" smtClean="0"/>
              <a:t>seguito</a:t>
            </a:r>
            <a:r>
              <a:rPr lang="fr-FR" sz="4800" dirty="0" smtClean="0"/>
              <a:t> alla </a:t>
            </a:r>
            <a:r>
              <a:rPr lang="fr-FR" sz="4800" dirty="0" err="1" smtClean="0"/>
              <a:t>rivoluzione</a:t>
            </a:r>
            <a:r>
              <a:rPr lang="fr-FR" sz="4800" dirty="0" smtClean="0"/>
              <a:t> </a:t>
            </a:r>
            <a:r>
              <a:rPr lang="fr-FR" sz="4800" dirty="0" err="1" smtClean="0"/>
              <a:t>del</a:t>
            </a:r>
            <a:r>
              <a:rPr lang="fr-FR" sz="4800" dirty="0" smtClean="0"/>
              <a:t> </a:t>
            </a:r>
            <a:r>
              <a:rPr lang="fr-FR" sz="4800" dirty="0" err="1" smtClean="0"/>
              <a:t>febbraio</a:t>
            </a:r>
            <a:r>
              <a:rPr lang="fr-FR" sz="4800" dirty="0" smtClean="0"/>
              <a:t> 1848 </a:t>
            </a:r>
            <a:r>
              <a:rPr lang="fr-FR" sz="4800" dirty="0" err="1" smtClean="0"/>
              <a:t>lascia</a:t>
            </a:r>
            <a:r>
              <a:rPr lang="fr-FR" sz="4800" dirty="0" smtClean="0"/>
              <a:t> Vienna e </a:t>
            </a:r>
            <a:r>
              <a:rPr lang="fr-FR" sz="4800" dirty="0" err="1" smtClean="0"/>
              <a:t>ritorna</a:t>
            </a:r>
            <a:r>
              <a:rPr lang="fr-FR" sz="4800" dirty="0" smtClean="0"/>
              <a:t> a </a:t>
            </a:r>
            <a:r>
              <a:rPr lang="fr-FR" sz="4800" dirty="0" err="1" smtClean="0"/>
              <a:t>Parigi</a:t>
            </a:r>
            <a:r>
              <a:rPr lang="fr-FR" sz="4800" dirty="0" smtClean="0"/>
              <a:t> </a:t>
            </a:r>
            <a:r>
              <a:rPr lang="fr-FR" sz="4800" dirty="0" err="1" smtClean="0"/>
              <a:t>dove</a:t>
            </a:r>
            <a:r>
              <a:rPr lang="fr-FR" sz="4800" dirty="0" smtClean="0"/>
              <a:t> la </a:t>
            </a:r>
            <a:r>
              <a:rPr lang="fr-FR" sz="4800" dirty="0" err="1" smtClean="0"/>
              <a:t>rivoluzione</a:t>
            </a:r>
            <a:r>
              <a:rPr lang="fr-FR" sz="4800" dirty="0" smtClean="0"/>
              <a:t> ha </a:t>
            </a:r>
            <a:r>
              <a:rPr lang="fr-FR" sz="4800" dirty="0" err="1" smtClean="0"/>
              <a:t>vinto</a:t>
            </a:r>
            <a:r>
              <a:rPr lang="fr-FR" sz="4800" dirty="0" smtClean="0"/>
              <a:t>. Giunta a </a:t>
            </a:r>
            <a:r>
              <a:rPr lang="fr-FR" sz="4800" dirty="0" err="1"/>
              <a:t>P</a:t>
            </a:r>
            <a:r>
              <a:rPr lang="fr-FR" sz="4800" dirty="0" err="1" smtClean="0"/>
              <a:t>arigi</a:t>
            </a:r>
            <a:r>
              <a:rPr lang="fr-FR" sz="4800" dirty="0" smtClean="0"/>
              <a:t> il 7 </a:t>
            </a:r>
            <a:r>
              <a:rPr lang="fr-FR" sz="4800" dirty="0" err="1" smtClean="0"/>
              <a:t>ottobre</a:t>
            </a:r>
            <a:r>
              <a:rPr lang="fr-FR" sz="4800" dirty="0" smtClean="0"/>
              <a:t> 1848, </a:t>
            </a:r>
            <a:r>
              <a:rPr lang="fr-FR" sz="4800" dirty="0" err="1" smtClean="0"/>
              <a:t>incontra</a:t>
            </a:r>
            <a:r>
              <a:rPr lang="fr-FR" sz="4800" dirty="0" smtClean="0"/>
              <a:t> Michelet il giorno </a:t>
            </a:r>
            <a:r>
              <a:rPr lang="fr-FR" sz="4800" dirty="0" err="1" smtClean="0"/>
              <a:t>seguente</a:t>
            </a:r>
            <a:r>
              <a:rPr lang="fr-FR" sz="4800" dirty="0" smtClean="0"/>
              <a:t> e il 12 </a:t>
            </a:r>
            <a:r>
              <a:rPr lang="fr-FR" sz="4800" dirty="0" err="1" smtClean="0"/>
              <a:t>marzo</a:t>
            </a:r>
            <a:r>
              <a:rPr lang="fr-FR" sz="4800" dirty="0" smtClean="0"/>
              <a:t> 1849 </a:t>
            </a:r>
            <a:r>
              <a:rPr lang="fr-FR" sz="4800" dirty="0" err="1" smtClean="0"/>
              <a:t>lo</a:t>
            </a:r>
            <a:r>
              <a:rPr lang="fr-FR" sz="4800" dirty="0" smtClean="0"/>
              <a:t> </a:t>
            </a:r>
            <a:r>
              <a:rPr lang="fr-FR" sz="4800" dirty="0" err="1" smtClean="0"/>
              <a:t>sposa</a:t>
            </a:r>
            <a:r>
              <a:rPr lang="fr-FR" sz="4800" dirty="0" smtClean="0"/>
              <a:t>, </a:t>
            </a:r>
            <a:r>
              <a:rPr lang="fr-FR" sz="4800" dirty="0" err="1" smtClean="0"/>
              <a:t>già</a:t>
            </a:r>
            <a:r>
              <a:rPr lang="fr-FR" sz="4800" dirty="0" smtClean="0"/>
              <a:t> </a:t>
            </a:r>
            <a:r>
              <a:rPr lang="fr-FR" sz="4800" dirty="0" err="1" smtClean="0"/>
              <a:t>incinta</a:t>
            </a:r>
            <a:r>
              <a:rPr lang="fr-FR" sz="4800" dirty="0" smtClean="0"/>
              <a:t>. </a:t>
            </a:r>
            <a:r>
              <a:rPr lang="fr-FR" sz="4800" dirty="0" err="1" smtClean="0"/>
              <a:t>Nel</a:t>
            </a:r>
            <a:r>
              <a:rPr lang="fr-FR" sz="4800" dirty="0" smtClean="0"/>
              <a:t> </a:t>
            </a:r>
            <a:r>
              <a:rPr lang="fr-FR" sz="4800" dirty="0" err="1" smtClean="0"/>
              <a:t>mese</a:t>
            </a:r>
            <a:r>
              <a:rPr lang="fr-FR" sz="4800" dirty="0" smtClean="0"/>
              <a:t> di </a:t>
            </a:r>
            <a:r>
              <a:rPr lang="fr-FR" sz="4800" dirty="0" err="1" smtClean="0"/>
              <a:t>luglio</a:t>
            </a:r>
            <a:r>
              <a:rPr lang="fr-FR" sz="4800" dirty="0" smtClean="0"/>
              <a:t> </a:t>
            </a:r>
            <a:r>
              <a:rPr lang="fr-FR" sz="4800" dirty="0" err="1" smtClean="0"/>
              <a:t>darà</a:t>
            </a:r>
            <a:r>
              <a:rPr lang="fr-FR" sz="4800" dirty="0" smtClean="0"/>
              <a:t> alla </a:t>
            </a:r>
            <a:r>
              <a:rPr lang="fr-FR" sz="4800" dirty="0" err="1" smtClean="0"/>
              <a:t>luce</a:t>
            </a:r>
            <a:r>
              <a:rPr lang="fr-FR" sz="4800" dirty="0" smtClean="0"/>
              <a:t> un </a:t>
            </a:r>
            <a:r>
              <a:rPr lang="fr-FR" sz="4800" dirty="0" err="1" smtClean="0"/>
              <a:t>figlio</a:t>
            </a:r>
            <a:r>
              <a:rPr lang="fr-FR" sz="4800" dirty="0" smtClean="0"/>
              <a:t>, Yves </a:t>
            </a:r>
            <a:r>
              <a:rPr lang="fr-FR" sz="4800" dirty="0"/>
              <a:t>Jean Lazare</a:t>
            </a:r>
            <a:r>
              <a:rPr lang="fr-FR" sz="4800" dirty="0" smtClean="0"/>
              <a:t>, </a:t>
            </a:r>
            <a:r>
              <a:rPr lang="fr-FR" sz="4800" dirty="0" err="1" smtClean="0"/>
              <a:t>che</a:t>
            </a:r>
            <a:r>
              <a:rPr lang="fr-FR" sz="4800" dirty="0" smtClean="0"/>
              <a:t> </a:t>
            </a:r>
            <a:r>
              <a:rPr lang="fr-FR" sz="4800" dirty="0" err="1" smtClean="0"/>
              <a:t>vivrà</a:t>
            </a:r>
            <a:r>
              <a:rPr lang="fr-FR" sz="4800" dirty="0" smtClean="0"/>
              <a:t> solo poche </a:t>
            </a:r>
            <a:r>
              <a:rPr lang="fr-FR" sz="4800" dirty="0" err="1" smtClean="0"/>
              <a:t>settimane</a:t>
            </a:r>
            <a:r>
              <a:rPr lang="fr-FR" sz="4800" dirty="0" smtClean="0"/>
              <a:t>. </a:t>
            </a:r>
          </a:p>
          <a:p>
            <a:pPr marL="0" indent="0">
              <a:buNone/>
            </a:pPr>
            <a:r>
              <a:rPr lang="fr-FR" sz="4800" dirty="0" smtClean="0"/>
              <a:t>Per Michelet la </a:t>
            </a:r>
            <a:r>
              <a:rPr lang="fr-FR" sz="4800" dirty="0" err="1" smtClean="0"/>
              <a:t>scelta</a:t>
            </a:r>
            <a:r>
              <a:rPr lang="fr-FR" sz="4800" dirty="0" smtClean="0"/>
              <a:t> di </a:t>
            </a:r>
            <a:r>
              <a:rPr lang="fr-FR" sz="4800" dirty="0" err="1" smtClean="0"/>
              <a:t>dedicarsi</a:t>
            </a:r>
            <a:r>
              <a:rPr lang="fr-FR" sz="4800" dirty="0" smtClean="0"/>
              <a:t> alla </a:t>
            </a:r>
            <a:r>
              <a:rPr lang="fr-FR" sz="4800" dirty="0" err="1" smtClean="0"/>
              <a:t>stesura</a:t>
            </a:r>
            <a:r>
              <a:rPr lang="fr-FR" sz="4800" dirty="0" smtClean="0"/>
              <a:t> </a:t>
            </a:r>
            <a:r>
              <a:rPr lang="fr-FR" sz="4800" dirty="0" err="1" smtClean="0"/>
              <a:t>della</a:t>
            </a:r>
            <a:r>
              <a:rPr lang="fr-FR" sz="4800" dirty="0" smtClean="0"/>
              <a:t> </a:t>
            </a:r>
            <a:r>
              <a:rPr lang="fr-FR" sz="4800" i="1" dirty="0" smtClean="0"/>
              <a:t>Histoire de la Révolution </a:t>
            </a:r>
            <a:r>
              <a:rPr lang="fr-FR" sz="4800" dirty="0" smtClean="0"/>
              <a:t>è in </a:t>
            </a:r>
            <a:r>
              <a:rPr lang="fr-FR" sz="4800" dirty="0" err="1" smtClean="0"/>
              <a:t>gran</a:t>
            </a:r>
            <a:r>
              <a:rPr lang="fr-FR" sz="4800" dirty="0" smtClean="0"/>
              <a:t> parte </a:t>
            </a:r>
            <a:r>
              <a:rPr lang="fr-FR" sz="4800" dirty="0" err="1" smtClean="0"/>
              <a:t>dovuta</a:t>
            </a:r>
            <a:r>
              <a:rPr lang="fr-FR" sz="4800" dirty="0" smtClean="0"/>
              <a:t> </a:t>
            </a:r>
            <a:r>
              <a:rPr lang="fr-FR" sz="4800" dirty="0" err="1" smtClean="0"/>
              <a:t>all’entusiasmo</a:t>
            </a:r>
            <a:r>
              <a:rPr lang="fr-FR" sz="4800" dirty="0" smtClean="0"/>
              <a:t> </a:t>
            </a:r>
            <a:r>
              <a:rPr lang="fr-FR" sz="4800" dirty="0" err="1" smtClean="0"/>
              <a:t>derivante</a:t>
            </a:r>
            <a:r>
              <a:rPr lang="fr-FR" sz="4800" dirty="0" smtClean="0"/>
              <a:t> dal </a:t>
            </a:r>
            <a:r>
              <a:rPr lang="fr-FR" sz="4800" dirty="0" err="1" smtClean="0"/>
              <a:t>nuovo</a:t>
            </a:r>
            <a:r>
              <a:rPr lang="fr-FR" sz="4800" dirty="0" smtClean="0"/>
              <a:t> e appassionato </a:t>
            </a:r>
            <a:r>
              <a:rPr lang="fr-FR" sz="4800" dirty="0" err="1" smtClean="0"/>
              <a:t>amore</a:t>
            </a:r>
            <a:r>
              <a:rPr lang="fr-FR" sz="4800" dirty="0" smtClean="0"/>
              <a:t> con </a:t>
            </a:r>
            <a:r>
              <a:rPr lang="fr-FR" sz="4800" dirty="0" err="1" smtClean="0"/>
              <a:t>una</a:t>
            </a:r>
            <a:r>
              <a:rPr lang="fr-FR" sz="4800" dirty="0" smtClean="0"/>
              <a:t> donna molto più </a:t>
            </a:r>
            <a:r>
              <a:rPr lang="fr-FR" sz="4800" dirty="0" err="1" smtClean="0"/>
              <a:t>giovane</a:t>
            </a:r>
            <a:r>
              <a:rPr lang="fr-FR" sz="4800" dirty="0" smtClean="0"/>
              <a:t> di lui. A lei è </a:t>
            </a:r>
            <a:r>
              <a:rPr lang="fr-FR" sz="4800" dirty="0" err="1" smtClean="0"/>
              <a:t>dedicato</a:t>
            </a:r>
            <a:r>
              <a:rPr lang="fr-FR" sz="4800" dirty="0" smtClean="0"/>
              <a:t> il libro </a:t>
            </a:r>
            <a:r>
              <a:rPr lang="fr-FR" sz="4800" i="1" dirty="0" smtClean="0"/>
              <a:t>Les femmes de la Révolution </a:t>
            </a:r>
            <a:r>
              <a:rPr lang="fr-FR" sz="4800" dirty="0" smtClean="0"/>
              <a:t>(1854). </a:t>
            </a:r>
            <a:r>
              <a:rPr lang="fr-FR" sz="4800" dirty="0" err="1" smtClean="0"/>
              <a:t>Ugualmente</a:t>
            </a:r>
            <a:r>
              <a:rPr lang="fr-FR" sz="4800" dirty="0" smtClean="0"/>
              <a:t> da lei </a:t>
            </a:r>
            <a:r>
              <a:rPr lang="fr-FR" sz="4800" dirty="0" err="1" smtClean="0"/>
              <a:t>ispirati</a:t>
            </a:r>
            <a:r>
              <a:rPr lang="fr-FR" sz="4800" dirty="0" smtClean="0"/>
              <a:t> sono i due </a:t>
            </a:r>
            <a:r>
              <a:rPr lang="fr-FR" sz="4800" dirty="0" err="1" smtClean="0"/>
              <a:t>libri</a:t>
            </a:r>
            <a:r>
              <a:rPr lang="fr-FR" sz="4800" dirty="0" smtClean="0"/>
              <a:t> </a:t>
            </a:r>
            <a:r>
              <a:rPr lang="fr-FR" sz="4800" i="1" dirty="0" smtClean="0"/>
              <a:t>L’Amour </a:t>
            </a:r>
            <a:r>
              <a:rPr lang="fr-FR" sz="4800" dirty="0" smtClean="0"/>
              <a:t>(1858) e </a:t>
            </a:r>
            <a:r>
              <a:rPr lang="fr-FR" sz="4800" i="1" dirty="0" smtClean="0"/>
              <a:t>La Femme </a:t>
            </a:r>
            <a:r>
              <a:rPr lang="fr-FR" sz="4800" dirty="0" smtClean="0"/>
              <a:t>(1859).</a:t>
            </a:r>
          </a:p>
          <a:p>
            <a:pPr marL="0" indent="0">
              <a:buNone/>
            </a:pPr>
            <a:r>
              <a:rPr lang="fr-FR" sz="4800" dirty="0" smtClean="0"/>
              <a:t>Il </a:t>
            </a:r>
            <a:r>
              <a:rPr lang="fr-FR" sz="4800" dirty="0" err="1" smtClean="0"/>
              <a:t>matrimonio</a:t>
            </a:r>
            <a:r>
              <a:rPr lang="fr-FR" sz="4800" dirty="0" smtClean="0"/>
              <a:t> di </a:t>
            </a:r>
            <a:r>
              <a:rPr lang="fr-FR" sz="4800" dirty="0" err="1" smtClean="0"/>
              <a:t>Athénais</a:t>
            </a:r>
            <a:r>
              <a:rPr lang="fr-FR" sz="4800" dirty="0" smtClean="0"/>
              <a:t> e Jules Michelet dura ben 25 </a:t>
            </a:r>
            <a:r>
              <a:rPr lang="fr-FR" sz="4800" dirty="0" err="1" smtClean="0"/>
              <a:t>anni</a:t>
            </a:r>
            <a:r>
              <a:rPr lang="fr-FR" sz="4800" dirty="0" smtClean="0"/>
              <a:t>, non </a:t>
            </a:r>
            <a:r>
              <a:rPr lang="fr-FR" sz="4800" dirty="0" err="1" smtClean="0"/>
              <a:t>privi</a:t>
            </a:r>
            <a:r>
              <a:rPr lang="fr-FR" sz="4800" dirty="0" smtClean="0"/>
              <a:t> di </a:t>
            </a:r>
            <a:r>
              <a:rPr lang="fr-FR" sz="4800" dirty="0" err="1" smtClean="0"/>
              <a:t>contrasti</a:t>
            </a:r>
            <a:r>
              <a:rPr lang="fr-FR" sz="4800" dirty="0" smtClean="0"/>
              <a:t> e </a:t>
            </a:r>
            <a:r>
              <a:rPr lang="fr-FR" sz="4800" dirty="0" err="1" smtClean="0"/>
              <a:t>tradimenti</a:t>
            </a:r>
            <a:r>
              <a:rPr lang="fr-FR" sz="4800" dirty="0" smtClean="0"/>
              <a:t>.</a:t>
            </a:r>
          </a:p>
          <a:p>
            <a:pPr marL="0" indent="0">
              <a:buNone/>
            </a:pPr>
            <a:r>
              <a:rPr lang="it-IT" sz="4800" dirty="0" smtClean="0"/>
              <a:t>Alla morte del marito nel 1874, </a:t>
            </a:r>
            <a:r>
              <a:rPr lang="it-IT" sz="4800" dirty="0" err="1" smtClean="0"/>
              <a:t>Athénais</a:t>
            </a:r>
            <a:r>
              <a:rPr lang="it-IT" sz="4800" dirty="0" smtClean="0"/>
              <a:t> si consacra alla «costruzione» della sua memoria. Dotata di discrete qualità letterarie, giunge a falsificare alcuni scritti inediti di </a:t>
            </a:r>
            <a:r>
              <a:rPr lang="it-IT" sz="4800" dirty="0" err="1" smtClean="0"/>
              <a:t>Michelet</a:t>
            </a:r>
            <a:r>
              <a:rPr lang="it-IT" sz="4800" dirty="0" smtClean="0"/>
              <a:t> contribuendo alla proposizione istituzionale del «Papa della storiografia».</a:t>
            </a:r>
          </a:p>
          <a:p>
            <a:pPr marL="0" indent="0">
              <a:buNone/>
            </a:pPr>
            <a:r>
              <a:rPr lang="it-IT" sz="4800" dirty="0" smtClean="0"/>
              <a:t>Muore nel 1899 a 72 anni.</a:t>
            </a:r>
            <a:endParaRPr lang="it-IT" sz="4800" dirty="0"/>
          </a:p>
          <a:p>
            <a:endParaRPr lang="it-IT" dirty="0"/>
          </a:p>
        </p:txBody>
      </p:sp>
    </p:spTree>
    <p:extLst>
      <p:ext uri="{BB962C8B-B14F-4D97-AF65-F5344CB8AC3E}">
        <p14:creationId xmlns:p14="http://schemas.microsoft.com/office/powerpoint/2010/main" val="2151464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26232"/>
            <a:ext cx="8229600" cy="990600"/>
          </a:xfrm>
        </p:spPr>
        <p:txBody>
          <a:bodyPr>
            <a:normAutofit fontScale="90000"/>
          </a:bodyPr>
          <a:lstStyle/>
          <a:p>
            <a:pPr lvl="0"/>
            <a:r>
              <a:rPr lang="it-IT" dirty="0">
                <a:solidFill>
                  <a:srgbClr val="C00000"/>
                </a:solidFill>
              </a:rPr>
              <a:t>Incomprensioni britanniche: </a:t>
            </a:r>
            <a:r>
              <a:rPr lang="it-IT" dirty="0" smtClean="0">
                <a:solidFill>
                  <a:srgbClr val="C00000"/>
                </a:solidFill>
              </a:rPr>
              <a:t/>
            </a:r>
            <a:br>
              <a:rPr lang="it-IT" dirty="0" smtClean="0">
                <a:solidFill>
                  <a:srgbClr val="C00000"/>
                </a:solidFill>
              </a:rPr>
            </a:br>
            <a:r>
              <a:rPr lang="en-US" b="1" dirty="0" smtClean="0">
                <a:solidFill>
                  <a:srgbClr val="C00000"/>
                </a:solidFill>
              </a:rPr>
              <a:t>T</a:t>
            </a:r>
            <a:r>
              <a:rPr lang="en-US" b="1" dirty="0">
                <a:solidFill>
                  <a:srgbClr val="C00000"/>
                </a:solidFill>
              </a:rPr>
              <a:t>. Carlyle </a:t>
            </a:r>
            <a:r>
              <a:rPr lang="en-US" dirty="0">
                <a:solidFill>
                  <a:srgbClr val="C00000"/>
                </a:solidFill>
              </a:rPr>
              <a:t>(1795-1881)</a:t>
            </a:r>
            <a:r>
              <a:rPr lang="it-IT" dirty="0"/>
              <a:t/>
            </a:r>
            <a:br>
              <a:rPr lang="it-IT" dirty="0"/>
            </a:br>
            <a:endParaRPr lang="it-IT"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2160" y="2132856"/>
            <a:ext cx="2736304" cy="374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00342" y="3356992"/>
            <a:ext cx="5639810" cy="369332"/>
          </a:xfrm>
          <a:prstGeom prst="rect">
            <a:avLst/>
          </a:prstGeom>
        </p:spPr>
        <p:txBody>
          <a:bodyPr wrap="square">
            <a:spAutoFit/>
          </a:bodyPr>
          <a:lstStyle/>
          <a:p>
            <a:r>
              <a:rPr lang="en-US" b="1" dirty="0">
                <a:solidFill>
                  <a:srgbClr val="292934"/>
                </a:solidFill>
              </a:rPr>
              <a:t>T. Carlyle, </a:t>
            </a:r>
            <a:r>
              <a:rPr lang="en-US" b="1" i="1" dirty="0">
                <a:solidFill>
                  <a:srgbClr val="292934"/>
                </a:solidFill>
              </a:rPr>
              <a:t>The French Revolution: a history </a:t>
            </a:r>
            <a:r>
              <a:rPr lang="en-US" b="1" dirty="0">
                <a:solidFill>
                  <a:srgbClr val="292934"/>
                </a:solidFill>
              </a:rPr>
              <a:t>(1837)</a:t>
            </a:r>
          </a:p>
        </p:txBody>
      </p:sp>
    </p:spTree>
    <p:extLst>
      <p:ext uri="{BB962C8B-B14F-4D97-AF65-F5344CB8AC3E}">
        <p14:creationId xmlns:p14="http://schemas.microsoft.com/office/powerpoint/2010/main" val="2113822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t>
            </a:r>
            <a:r>
              <a:rPr lang="it-IT" b="1" dirty="0" smtClean="0">
                <a:solidFill>
                  <a:srgbClr val="C00000"/>
                </a:solidFill>
              </a:rPr>
              <a:t>Thomas </a:t>
            </a:r>
            <a:r>
              <a:rPr lang="it-IT" b="1" dirty="0" err="1" smtClean="0">
                <a:solidFill>
                  <a:srgbClr val="C00000"/>
                </a:solidFill>
              </a:rPr>
              <a:t>Carlyle</a:t>
            </a:r>
            <a:r>
              <a:rPr lang="it-IT" b="1" dirty="0" smtClean="0">
                <a:solidFill>
                  <a:srgbClr val="C00000"/>
                </a:solidFill>
              </a:rPr>
              <a:t> (1795-1881)</a:t>
            </a:r>
            <a:endParaRPr lang="it-IT" b="1" dirty="0">
              <a:solidFill>
                <a:srgbClr val="C00000"/>
              </a:solidFill>
            </a:endParaRPr>
          </a:p>
        </p:txBody>
      </p:sp>
      <p:sp>
        <p:nvSpPr>
          <p:cNvPr id="3" name="Segnaposto contenuto 2"/>
          <p:cNvSpPr>
            <a:spLocks noGrp="1"/>
          </p:cNvSpPr>
          <p:nvPr>
            <p:ph idx="1"/>
          </p:nvPr>
        </p:nvSpPr>
        <p:spPr/>
        <p:txBody>
          <a:bodyPr>
            <a:normAutofit fontScale="77500" lnSpcReduction="20000"/>
          </a:bodyPr>
          <a:lstStyle/>
          <a:p>
            <a:r>
              <a:rPr lang="it-IT" dirty="0" smtClean="0"/>
              <a:t>Alcuni autori hanno accostato </a:t>
            </a:r>
            <a:r>
              <a:rPr lang="it-IT" dirty="0" err="1" smtClean="0"/>
              <a:t>Carlyle</a:t>
            </a:r>
            <a:r>
              <a:rPr lang="it-IT" dirty="0" smtClean="0"/>
              <a:t> al suo coetaneo </a:t>
            </a:r>
            <a:r>
              <a:rPr lang="it-IT" dirty="0" err="1" smtClean="0"/>
              <a:t>Michelet</a:t>
            </a:r>
            <a:r>
              <a:rPr lang="it-IT" dirty="0" smtClean="0"/>
              <a:t>, per la sua adesione al modello romantico e per la scelta di una scrittura letteraria e suggestiva, senza tener conto che </a:t>
            </a:r>
            <a:r>
              <a:rPr lang="it-IT" dirty="0" err="1" smtClean="0"/>
              <a:t>Michelet</a:t>
            </a:r>
            <a:r>
              <a:rPr lang="it-IT" dirty="0" smtClean="0"/>
              <a:t> è un grande storico che possiede una piena padronanza della storiografia, frequenta regolarmente gli archivi e sa fare un uso corretto -  anche se a volte disinvolto – delle fonti, mentre </a:t>
            </a:r>
            <a:r>
              <a:rPr lang="it-IT" dirty="0" err="1" smtClean="0"/>
              <a:t>Carlyle</a:t>
            </a:r>
            <a:r>
              <a:rPr lang="it-IT" dirty="0" smtClean="0"/>
              <a:t> è essenzialmente un narratore, con una conoscenza della storia limitata ai secoli XVII e XVIII, quasi digiuno di storiografia e privo di una corretta metodologia nell’uso delle fonti. </a:t>
            </a:r>
          </a:p>
          <a:p>
            <a:r>
              <a:rPr lang="it-IT" dirty="0" smtClean="0"/>
              <a:t>La sua opera più nota è </a:t>
            </a:r>
            <a:r>
              <a:rPr lang="it-IT" b="1" i="1" dirty="0" smtClean="0">
                <a:solidFill>
                  <a:srgbClr val="FF0000"/>
                </a:solidFill>
              </a:rPr>
              <a:t>The </a:t>
            </a:r>
            <a:r>
              <a:rPr lang="it-IT" b="1" i="1" dirty="0" err="1" smtClean="0">
                <a:solidFill>
                  <a:srgbClr val="FF0000"/>
                </a:solidFill>
              </a:rPr>
              <a:t>French</a:t>
            </a:r>
            <a:r>
              <a:rPr lang="it-IT" b="1" i="1" dirty="0" smtClean="0">
                <a:solidFill>
                  <a:srgbClr val="FF0000"/>
                </a:solidFill>
              </a:rPr>
              <a:t> </a:t>
            </a:r>
            <a:r>
              <a:rPr lang="it-IT" b="1" i="1" dirty="0" err="1" smtClean="0">
                <a:solidFill>
                  <a:srgbClr val="FF0000"/>
                </a:solidFill>
              </a:rPr>
              <a:t>Revolution</a:t>
            </a:r>
            <a:r>
              <a:rPr lang="it-IT" b="1" i="1" dirty="0" smtClean="0">
                <a:solidFill>
                  <a:srgbClr val="FF0000"/>
                </a:solidFill>
              </a:rPr>
              <a:t>, a </a:t>
            </a:r>
            <a:r>
              <a:rPr lang="it-IT" b="1" i="1" dirty="0" err="1" smtClean="0">
                <a:solidFill>
                  <a:srgbClr val="FF0000"/>
                </a:solidFill>
              </a:rPr>
              <a:t>History</a:t>
            </a:r>
            <a:r>
              <a:rPr lang="it-IT" b="1" dirty="0" smtClean="0">
                <a:solidFill>
                  <a:srgbClr val="FF0000"/>
                </a:solidFill>
              </a:rPr>
              <a:t> </a:t>
            </a:r>
            <a:r>
              <a:rPr lang="it-IT" dirty="0" smtClean="0"/>
              <a:t>(1837), costruita come un dramma teatrale in centoquaranta quadri e composta come un collage di scene staccate, di ritratti e di episodi a forti tinte, dominati dal duplice disprezzo per la corruzione della corte e per la violenza bruta della piazza. </a:t>
            </a:r>
          </a:p>
          <a:p>
            <a:r>
              <a:rPr lang="it-IT" dirty="0" smtClean="0"/>
              <a:t>Nella storia </a:t>
            </a:r>
            <a:r>
              <a:rPr lang="it-IT" dirty="0" err="1" smtClean="0"/>
              <a:t>Carlyle</a:t>
            </a:r>
            <a:r>
              <a:rPr lang="it-IT" dirty="0" smtClean="0"/>
              <a:t> ricerca infatti l’individualità, il carattere, i sentimenti personali, dedicando poca attenzione alla politica e nessuna al contesto sociale. Le sue pagine sono dominate da un indubbio gusto narrativo, tendente alla teatralità, e sono piene di giudizi morali, spesso affrettati. Egli sembra rimpiangere una società dominata da forte fede e grandi ideali, capace di lasciar campo agli eroi e alle grandi personalità. </a:t>
            </a:r>
            <a:endParaRPr lang="it-IT" dirty="0"/>
          </a:p>
        </p:txBody>
      </p:sp>
    </p:spTree>
    <p:extLst>
      <p:ext uri="{BB962C8B-B14F-4D97-AF65-F5344CB8AC3E}">
        <p14:creationId xmlns:p14="http://schemas.microsoft.com/office/powerpoint/2010/main" val="1538353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Il culto degli eroi</a:t>
            </a:r>
            <a:endParaRPr lang="it-IT" b="1" dirty="0">
              <a:solidFill>
                <a:srgbClr val="C00000"/>
              </a:solidFill>
            </a:endParaRPr>
          </a:p>
        </p:txBody>
      </p:sp>
      <p:sp>
        <p:nvSpPr>
          <p:cNvPr id="3" name="Segnaposto contenuto 2"/>
          <p:cNvSpPr>
            <a:spLocks noGrp="1"/>
          </p:cNvSpPr>
          <p:nvPr>
            <p:ph idx="1"/>
          </p:nvPr>
        </p:nvSpPr>
        <p:spPr>
          <a:xfrm>
            <a:off x="395536" y="1600200"/>
            <a:ext cx="8370512" cy="4709120"/>
          </a:xfrm>
        </p:spPr>
        <p:txBody>
          <a:bodyPr>
            <a:normAutofit fontScale="70000" lnSpcReduction="20000"/>
          </a:bodyPr>
          <a:lstStyle/>
          <a:p>
            <a:r>
              <a:rPr lang="it-IT" dirty="0" smtClean="0"/>
              <a:t>Accanto all’opera sulla Rivoluzione francese va ricordata anche la sua unica opera di teoria della storia, </a:t>
            </a:r>
            <a:r>
              <a:rPr lang="it-IT" i="1" dirty="0" smtClean="0"/>
              <a:t>On </a:t>
            </a:r>
            <a:r>
              <a:rPr lang="it-IT" i="1" dirty="0" err="1" smtClean="0"/>
              <a:t>Heroes</a:t>
            </a:r>
            <a:r>
              <a:rPr lang="it-IT" i="1" dirty="0" smtClean="0"/>
              <a:t>, </a:t>
            </a:r>
            <a:r>
              <a:rPr lang="it-IT" i="1" dirty="0" err="1" smtClean="0"/>
              <a:t>Hero-Worship</a:t>
            </a:r>
            <a:r>
              <a:rPr lang="it-IT" i="1" dirty="0" smtClean="0"/>
              <a:t> and the </a:t>
            </a:r>
            <a:r>
              <a:rPr lang="it-IT" i="1" dirty="0" err="1" smtClean="0"/>
              <a:t>Heroic</a:t>
            </a:r>
            <a:r>
              <a:rPr lang="it-IT" i="1" dirty="0" smtClean="0"/>
              <a:t> in </a:t>
            </a:r>
            <a:r>
              <a:rPr lang="it-IT" i="1" dirty="0" err="1" smtClean="0"/>
              <a:t>History</a:t>
            </a:r>
            <a:r>
              <a:rPr lang="it-IT" i="1" dirty="0" smtClean="0"/>
              <a:t> </a:t>
            </a:r>
            <a:r>
              <a:rPr lang="it-IT" dirty="0" smtClean="0"/>
              <a:t>[</a:t>
            </a:r>
            <a:r>
              <a:rPr lang="it-IT" i="1" dirty="0" smtClean="0"/>
              <a:t>Sugli eroi, il culto degli eroi e l’eroico nella storia</a:t>
            </a:r>
            <a:r>
              <a:rPr lang="it-IT" dirty="0" smtClean="0"/>
              <a:t>], del 1841, in cui espone la tesi secondo la quale la storia dell’umanità è sempre solo una storia di individui, segnata nel bene e nel male dagli eroi e dalle forti personalità inviate da Dio e mossa dai grandi valori morali e religiosi. </a:t>
            </a:r>
          </a:p>
          <a:p>
            <a:r>
              <a:rPr lang="it-IT" dirty="0" smtClean="0"/>
              <a:t>Gli eroi di </a:t>
            </a:r>
            <a:r>
              <a:rPr lang="it-IT" dirty="0" err="1" smtClean="0"/>
              <a:t>Carlyle</a:t>
            </a:r>
            <a:r>
              <a:rPr lang="it-IT" dirty="0" smtClean="0"/>
              <a:t> non sono, però gli uomini di Stato, bensì una complessa gerarchia che vede in testa gli Dei, quindi gli uomini divinizzati della mitologia - come l’Odino della saga nordica -, i profeti – come Abramo e Maometto -, i sacerdoti e i fondatori delle religioni come Lutero e Calvino, i poeti e gli scrittori – come Dante o Shakespeare -, e solo in ultimo i sovrani e gli uomini di Stato, come Carlo I e </a:t>
            </a:r>
            <a:r>
              <a:rPr lang="it-IT" dirty="0" err="1" smtClean="0"/>
              <a:t>Cromwell</a:t>
            </a:r>
            <a:r>
              <a:rPr lang="it-IT" dirty="0" smtClean="0"/>
              <a:t>. </a:t>
            </a:r>
          </a:p>
          <a:p>
            <a:r>
              <a:rPr lang="it-IT" dirty="0" smtClean="0"/>
              <a:t>Partendo da una radicale critica alla società del suo tempo, dominata dall’utilitarismo e dal macchinismo e da una vana aspirazione alla democrazia e al progresso, egli esalta e trasfigura, con atteggiamento esasperatamente romantico, lo spirito di un mondo aristocratico ormai condannato al tramonto. Il vero compito dello storico consiste infatti, per lui, nell’alimentare, attraverso la letteratura e la biografia, il culto degli eroi e dei «condottieri dell’umanità», sola speranza di salvezza in un mondo malato.</a:t>
            </a:r>
          </a:p>
          <a:p>
            <a:endParaRPr lang="it-IT" dirty="0"/>
          </a:p>
        </p:txBody>
      </p:sp>
    </p:spTree>
    <p:extLst>
      <p:ext uri="{BB962C8B-B14F-4D97-AF65-F5344CB8AC3E}">
        <p14:creationId xmlns:p14="http://schemas.microsoft.com/office/powerpoint/2010/main" val="3540543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200"/>
            <a:ext cx="8229600" cy="990600"/>
          </a:xfrm>
        </p:spPr>
        <p:txBody>
          <a:bodyPr>
            <a:normAutofit fontScale="90000"/>
          </a:bodyPr>
          <a:lstStyle/>
          <a:p>
            <a:r>
              <a:rPr lang="it-IT" b="1" dirty="0" smtClean="0"/>
              <a:t>1847: un anno fortunato per la storiografia sulla Rivoluzione  </a:t>
            </a:r>
            <a:endParaRPr lang="it-IT" b="1" dirty="0"/>
          </a:p>
        </p:txBody>
      </p:sp>
      <p:sp>
        <p:nvSpPr>
          <p:cNvPr id="3" name="Segnaposto contenuto 2"/>
          <p:cNvSpPr>
            <a:spLocks noGrp="1"/>
          </p:cNvSpPr>
          <p:nvPr>
            <p:ph idx="1"/>
          </p:nvPr>
        </p:nvSpPr>
        <p:spPr>
          <a:xfrm>
            <a:off x="457200" y="2276872"/>
            <a:ext cx="8579296" cy="4200128"/>
          </a:xfrm>
        </p:spPr>
        <p:txBody>
          <a:bodyPr/>
          <a:lstStyle/>
          <a:p>
            <a:r>
              <a:rPr lang="it-IT" dirty="0"/>
              <a:t>Jules </a:t>
            </a:r>
            <a:r>
              <a:rPr lang="it-IT" dirty="0" err="1"/>
              <a:t>Michelet</a:t>
            </a:r>
            <a:r>
              <a:rPr lang="it-IT" dirty="0"/>
              <a:t> (1798-1874), Histoire de la </a:t>
            </a:r>
            <a:r>
              <a:rPr lang="it-IT" dirty="0" err="1"/>
              <a:t>Révolution</a:t>
            </a:r>
            <a:r>
              <a:rPr lang="it-IT" dirty="0"/>
              <a:t> </a:t>
            </a:r>
            <a:r>
              <a:rPr lang="it-IT" dirty="0" err="1"/>
              <a:t>Française</a:t>
            </a:r>
            <a:r>
              <a:rPr lang="it-IT" dirty="0"/>
              <a:t> (1847-53)</a:t>
            </a:r>
          </a:p>
          <a:p>
            <a:r>
              <a:rPr lang="it-IT" dirty="0"/>
              <a:t>Louis </a:t>
            </a:r>
            <a:r>
              <a:rPr lang="it-IT" dirty="0" err="1"/>
              <a:t>Blanc</a:t>
            </a:r>
            <a:r>
              <a:rPr lang="it-IT" dirty="0"/>
              <a:t> (1811-1882), </a:t>
            </a:r>
            <a:r>
              <a:rPr lang="it-IT" i="1" dirty="0"/>
              <a:t>Histoire de la </a:t>
            </a:r>
            <a:r>
              <a:rPr lang="it-IT" i="1" dirty="0" err="1"/>
              <a:t>Révolution</a:t>
            </a:r>
            <a:r>
              <a:rPr lang="it-IT" i="1" dirty="0"/>
              <a:t> </a:t>
            </a:r>
            <a:r>
              <a:rPr lang="it-IT" i="1" dirty="0" err="1"/>
              <a:t>française</a:t>
            </a:r>
            <a:r>
              <a:rPr lang="it-IT" i="1" dirty="0"/>
              <a:t> </a:t>
            </a:r>
            <a:r>
              <a:rPr lang="it-IT" dirty="0"/>
              <a:t>(1847-62)</a:t>
            </a:r>
          </a:p>
          <a:p>
            <a:r>
              <a:rPr lang="it-IT" dirty="0" smtClean="0"/>
              <a:t>Alphonse de </a:t>
            </a:r>
            <a:r>
              <a:rPr lang="it-IT" dirty="0" err="1" smtClean="0"/>
              <a:t>Lamartine</a:t>
            </a:r>
            <a:r>
              <a:rPr lang="it-IT" dirty="0" smtClean="0"/>
              <a:t> (1790-1869), </a:t>
            </a:r>
            <a:r>
              <a:rPr lang="it-IT" i="1" dirty="0" smtClean="0"/>
              <a:t>Histoire </a:t>
            </a:r>
            <a:r>
              <a:rPr lang="it-IT" i="1" dirty="0" err="1" smtClean="0"/>
              <a:t>des</a:t>
            </a:r>
            <a:r>
              <a:rPr lang="it-IT" i="1" dirty="0" smtClean="0"/>
              <a:t> </a:t>
            </a:r>
            <a:r>
              <a:rPr lang="it-IT" i="1" dirty="0" err="1" smtClean="0"/>
              <a:t>Girondins</a:t>
            </a:r>
            <a:endParaRPr lang="it-IT" i="1" dirty="0" smtClean="0"/>
          </a:p>
          <a:p>
            <a:r>
              <a:rPr lang="it-IT" dirty="0" smtClean="0"/>
              <a:t>Alphonse </a:t>
            </a:r>
            <a:r>
              <a:rPr lang="it-IT" dirty="0" err="1" smtClean="0"/>
              <a:t>Esquiros</a:t>
            </a:r>
            <a:r>
              <a:rPr lang="it-IT" dirty="0" smtClean="0"/>
              <a:t> </a:t>
            </a:r>
            <a:r>
              <a:rPr lang="it-IT" dirty="0"/>
              <a:t>(1812-1876), </a:t>
            </a:r>
            <a:r>
              <a:rPr lang="it-IT" i="1" dirty="0" smtClean="0"/>
              <a:t>Histoire </a:t>
            </a:r>
            <a:r>
              <a:rPr lang="it-IT" i="1" dirty="0" err="1" smtClean="0"/>
              <a:t>des</a:t>
            </a:r>
            <a:r>
              <a:rPr lang="it-IT" i="1" dirty="0" smtClean="0"/>
              <a:t> </a:t>
            </a:r>
            <a:r>
              <a:rPr lang="it-IT" i="1" dirty="0" err="1" smtClean="0"/>
              <a:t>Montagnards</a:t>
            </a:r>
            <a:endParaRPr lang="it-IT" i="1" dirty="0" smtClean="0"/>
          </a:p>
          <a:p>
            <a:endParaRPr lang="it-IT" dirty="0"/>
          </a:p>
        </p:txBody>
      </p:sp>
    </p:spTree>
    <p:extLst>
      <p:ext uri="{BB962C8B-B14F-4D97-AF65-F5344CB8AC3E}">
        <p14:creationId xmlns:p14="http://schemas.microsoft.com/office/powerpoint/2010/main" val="2668386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38200"/>
            <a:ext cx="8229600" cy="990600"/>
          </a:xfrm>
        </p:spPr>
        <p:txBody>
          <a:bodyPr>
            <a:noAutofit/>
          </a:bodyPr>
          <a:lstStyle/>
          <a:p>
            <a:pPr lvl="0"/>
            <a:r>
              <a:rPr lang="it-IT" sz="2800" dirty="0">
                <a:solidFill>
                  <a:srgbClr val="C00000"/>
                </a:solidFill>
              </a:rPr>
              <a:t>La rilettura repubblicana e la rivalutazione dei giacobini e dei girondini: </a:t>
            </a:r>
            <a:r>
              <a:rPr lang="it-IT" sz="2800" b="1" dirty="0">
                <a:solidFill>
                  <a:srgbClr val="C00000"/>
                </a:solidFill>
              </a:rPr>
              <a:t>E. </a:t>
            </a:r>
            <a:r>
              <a:rPr lang="it-IT" sz="2800" b="1" dirty="0" err="1">
                <a:solidFill>
                  <a:srgbClr val="C00000"/>
                </a:solidFill>
              </a:rPr>
              <a:t>Quinet</a:t>
            </a:r>
            <a:r>
              <a:rPr lang="it-IT" sz="2800" b="1" dirty="0">
                <a:solidFill>
                  <a:srgbClr val="C00000"/>
                </a:solidFill>
              </a:rPr>
              <a:t> </a:t>
            </a:r>
            <a:r>
              <a:rPr lang="it-IT" sz="2800" dirty="0">
                <a:solidFill>
                  <a:srgbClr val="C00000"/>
                </a:solidFill>
              </a:rPr>
              <a:t>(1803-1875), </a:t>
            </a:r>
            <a:r>
              <a:rPr lang="it-IT" sz="2800" b="1" dirty="0">
                <a:solidFill>
                  <a:srgbClr val="C00000"/>
                </a:solidFill>
              </a:rPr>
              <a:t>A. </a:t>
            </a:r>
            <a:r>
              <a:rPr lang="it-IT" sz="2800" b="1" dirty="0" err="1">
                <a:solidFill>
                  <a:srgbClr val="C00000"/>
                </a:solidFill>
              </a:rPr>
              <a:t>Blanqui</a:t>
            </a:r>
            <a:r>
              <a:rPr lang="it-IT" sz="2800" b="1" dirty="0">
                <a:solidFill>
                  <a:srgbClr val="C00000"/>
                </a:solidFill>
              </a:rPr>
              <a:t> </a:t>
            </a:r>
            <a:r>
              <a:rPr lang="it-IT" sz="2800" dirty="0">
                <a:solidFill>
                  <a:srgbClr val="C00000"/>
                </a:solidFill>
              </a:rPr>
              <a:t>(1805-1881), </a:t>
            </a:r>
            <a:r>
              <a:rPr lang="it-IT" sz="2800" b="1" dirty="0">
                <a:solidFill>
                  <a:srgbClr val="C00000"/>
                </a:solidFill>
              </a:rPr>
              <a:t>L. </a:t>
            </a:r>
            <a:r>
              <a:rPr lang="it-IT" sz="2800" b="1" dirty="0" err="1">
                <a:solidFill>
                  <a:srgbClr val="C00000"/>
                </a:solidFill>
              </a:rPr>
              <a:t>Blanc</a:t>
            </a:r>
            <a:r>
              <a:rPr lang="it-IT" sz="2800" b="1" dirty="0">
                <a:solidFill>
                  <a:srgbClr val="C00000"/>
                </a:solidFill>
              </a:rPr>
              <a:t> </a:t>
            </a:r>
            <a:r>
              <a:rPr lang="it-IT" sz="2800" dirty="0">
                <a:solidFill>
                  <a:srgbClr val="C00000"/>
                </a:solidFill>
              </a:rPr>
              <a:t>(1811-1882)</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3036452" cy="358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976" y="2636912"/>
            <a:ext cx="2683344" cy="343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984723"/>
            <a:ext cx="2573442" cy="289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562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41512"/>
            <a:ext cx="8229600" cy="2967608"/>
          </a:xfrm>
        </p:spPr>
        <p:txBody>
          <a:bodyPr>
            <a:normAutofit/>
          </a:bodyPr>
          <a:lstStyle/>
          <a:p>
            <a:pPr lvl="1"/>
            <a:r>
              <a:rPr lang="it-IT" sz="2800" dirty="0" smtClean="0">
                <a:solidFill>
                  <a:srgbClr val="FF0000"/>
                </a:solidFill>
              </a:rPr>
              <a:t>E. </a:t>
            </a:r>
            <a:r>
              <a:rPr lang="it-IT" sz="2800" dirty="0" err="1" smtClean="0">
                <a:solidFill>
                  <a:srgbClr val="FF0000"/>
                </a:solidFill>
              </a:rPr>
              <a:t>Quinet</a:t>
            </a:r>
            <a:r>
              <a:rPr lang="it-IT" sz="2800" dirty="0" smtClean="0">
                <a:solidFill>
                  <a:srgbClr val="FF0000"/>
                </a:solidFill>
              </a:rPr>
              <a:t> (1803-1875), </a:t>
            </a:r>
            <a:r>
              <a:rPr lang="it-IT" sz="2800" i="1" dirty="0" smtClean="0">
                <a:solidFill>
                  <a:srgbClr val="FF0000"/>
                </a:solidFill>
              </a:rPr>
              <a:t>La </a:t>
            </a:r>
            <a:r>
              <a:rPr lang="it-IT" sz="2800" i="1" dirty="0" err="1" smtClean="0">
                <a:solidFill>
                  <a:srgbClr val="FF0000"/>
                </a:solidFill>
              </a:rPr>
              <a:t>Révolution</a:t>
            </a:r>
            <a:r>
              <a:rPr lang="it-IT" sz="2800" i="1" dirty="0" smtClean="0">
                <a:solidFill>
                  <a:srgbClr val="FF0000"/>
                </a:solidFill>
              </a:rPr>
              <a:t> </a:t>
            </a:r>
            <a:r>
              <a:rPr lang="it-IT" sz="2800" dirty="0" smtClean="0">
                <a:solidFill>
                  <a:srgbClr val="FF0000"/>
                </a:solidFill>
              </a:rPr>
              <a:t>(1865)</a:t>
            </a:r>
            <a:br>
              <a:rPr lang="it-IT" sz="2800" dirty="0" smtClean="0">
                <a:solidFill>
                  <a:srgbClr val="FF0000"/>
                </a:solidFill>
              </a:rPr>
            </a:br>
            <a:r>
              <a:rPr lang="it-IT" sz="2800" dirty="0" smtClean="0">
                <a:solidFill>
                  <a:srgbClr val="FF0000"/>
                </a:solidFill>
              </a:rPr>
              <a:t/>
            </a:r>
            <a:br>
              <a:rPr lang="it-IT" sz="2800" dirty="0" smtClean="0">
                <a:solidFill>
                  <a:srgbClr val="FF0000"/>
                </a:solidFill>
              </a:rPr>
            </a:br>
            <a:r>
              <a:rPr lang="fr-FR" sz="2800" dirty="0" smtClean="0">
                <a:solidFill>
                  <a:srgbClr val="FF0000"/>
                </a:solidFill>
              </a:rPr>
              <a:t>L. Blanc (1811-1882), </a:t>
            </a:r>
            <a:r>
              <a:rPr lang="fr-FR" sz="2800" i="1" dirty="0" smtClean="0">
                <a:solidFill>
                  <a:srgbClr val="FF0000"/>
                </a:solidFill>
              </a:rPr>
              <a:t>Histoire de la Révolution française</a:t>
            </a:r>
            <a:r>
              <a:rPr lang="fr-FR" sz="2800" dirty="0" smtClean="0">
                <a:solidFill>
                  <a:srgbClr val="FF0000"/>
                </a:solidFill>
              </a:rPr>
              <a:t>, 12 </a:t>
            </a:r>
            <a:r>
              <a:rPr lang="fr-FR" sz="2800" dirty="0" err="1" smtClean="0">
                <a:solidFill>
                  <a:srgbClr val="FF0000"/>
                </a:solidFill>
              </a:rPr>
              <a:t>voll</a:t>
            </a:r>
            <a:r>
              <a:rPr lang="fr-FR" sz="2800" dirty="0" smtClean="0">
                <a:solidFill>
                  <a:srgbClr val="FF0000"/>
                </a:solidFill>
              </a:rPr>
              <a:t>.</a:t>
            </a:r>
            <a:r>
              <a:rPr lang="fr-FR" sz="2800" i="1" dirty="0" smtClean="0">
                <a:solidFill>
                  <a:srgbClr val="FF0000"/>
                </a:solidFill>
              </a:rPr>
              <a:t> </a:t>
            </a:r>
            <a:r>
              <a:rPr lang="fr-FR" sz="2800" dirty="0" smtClean="0">
                <a:solidFill>
                  <a:srgbClr val="FF0000"/>
                </a:solidFill>
              </a:rPr>
              <a:t>(1847-1862)</a:t>
            </a:r>
            <a:r>
              <a:rPr lang="it-IT" sz="2800" dirty="0" smtClean="0">
                <a:solidFill>
                  <a:srgbClr val="FF0000"/>
                </a:solidFill>
              </a:rPr>
              <a:t/>
            </a:r>
            <a:br>
              <a:rPr lang="it-IT" sz="2800" dirty="0" smtClean="0">
                <a:solidFill>
                  <a:srgbClr val="FF0000"/>
                </a:solidFill>
              </a:rPr>
            </a:br>
            <a:endParaRPr lang="it-IT" sz="2800" dirty="0">
              <a:solidFill>
                <a:srgbClr val="FF0000"/>
              </a:solidFill>
            </a:endParaRPr>
          </a:p>
        </p:txBody>
      </p:sp>
      <p:sp>
        <p:nvSpPr>
          <p:cNvPr id="3" name="Segnaposto contenuto 2"/>
          <p:cNvSpPr>
            <a:spLocks noGrp="1"/>
          </p:cNvSpPr>
          <p:nvPr>
            <p:ph idx="1"/>
          </p:nvPr>
        </p:nvSpPr>
        <p:spPr/>
        <p:txBody>
          <a:bodyPr/>
          <a:lstStyle/>
          <a:p>
            <a:pPr marL="0" indent="0">
              <a:buNone/>
            </a:pPr>
            <a:endParaRPr lang="it-IT" dirty="0"/>
          </a:p>
        </p:txBody>
      </p:sp>
    </p:spTree>
    <p:extLst>
      <p:ext uri="{BB962C8B-B14F-4D97-AF65-F5344CB8AC3E}">
        <p14:creationId xmlns:p14="http://schemas.microsoft.com/office/powerpoint/2010/main" val="230125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Ripensare la rivoluzione nel “secolo della borghesia</a:t>
            </a:r>
            <a:r>
              <a:rPr lang="it-IT" b="1" dirty="0" smtClean="0"/>
              <a:t>”</a:t>
            </a:r>
            <a:endParaRPr lang="it-IT" b="1" dirty="0"/>
          </a:p>
        </p:txBody>
      </p:sp>
      <p:sp>
        <p:nvSpPr>
          <p:cNvPr id="3" name="Segnaposto contenuto 2"/>
          <p:cNvSpPr>
            <a:spLocks noGrp="1"/>
          </p:cNvSpPr>
          <p:nvPr>
            <p:ph idx="1"/>
          </p:nvPr>
        </p:nvSpPr>
        <p:spPr>
          <a:xfrm>
            <a:off x="457200" y="1792560"/>
            <a:ext cx="8229600" cy="4876800"/>
          </a:xfrm>
        </p:spPr>
        <p:txBody>
          <a:bodyPr>
            <a:normAutofit fontScale="92500" lnSpcReduction="10000"/>
          </a:bodyPr>
          <a:lstStyle/>
          <a:p>
            <a:pPr marL="0" indent="0">
              <a:buNone/>
            </a:pPr>
            <a:r>
              <a:rPr lang="it-IT" dirty="0" smtClean="0"/>
              <a:t>I </a:t>
            </a:r>
            <a:r>
              <a:rPr lang="it-IT" dirty="0"/>
              <a:t>due decenni compresi fra la rivoluzione del luglio 1830 e l’ascesa al potere di Napoleone III sono per la </a:t>
            </a:r>
            <a:r>
              <a:rPr lang="it-IT" dirty="0" smtClean="0"/>
              <a:t>Francia anni </a:t>
            </a:r>
            <a:r>
              <a:rPr lang="it-IT" dirty="0"/>
              <a:t>di trasformazioni profonde e di conflitti politici e </a:t>
            </a:r>
            <a:r>
              <a:rPr lang="it-IT" dirty="0" smtClean="0"/>
              <a:t>sociali.</a:t>
            </a:r>
          </a:p>
          <a:p>
            <a:pPr marL="0" indent="0">
              <a:buNone/>
            </a:pPr>
            <a:r>
              <a:rPr lang="it-IT" dirty="0" smtClean="0"/>
              <a:t>In </a:t>
            </a:r>
            <a:r>
              <a:rPr lang="it-IT" dirty="0"/>
              <a:t>questa stagione la storiografia risente profondamente </a:t>
            </a:r>
            <a:r>
              <a:rPr lang="it-IT" dirty="0" smtClean="0"/>
              <a:t>della </a:t>
            </a:r>
            <a:r>
              <a:rPr lang="it-IT" dirty="0"/>
              <a:t>necessità di ragionare sul potere, sul governo e sulle dinamiche della politica, a partire dalla drammatica e ancora fresca esperienza della rivoluzione del 1789-94 e delle due rivoluzioni ottocentesche del 1830 e del </a:t>
            </a:r>
            <a:r>
              <a:rPr lang="it-IT" dirty="0" smtClean="0"/>
              <a:t>1848.</a:t>
            </a:r>
          </a:p>
          <a:p>
            <a:pPr marL="0" indent="0">
              <a:buNone/>
            </a:pPr>
            <a:r>
              <a:rPr lang="it-IT" dirty="0" smtClean="0"/>
              <a:t>È in questi anni che si  quella </a:t>
            </a:r>
            <a:r>
              <a:rPr lang="it-IT" dirty="0"/>
              <a:t>storiografia della rivoluzione che, a cavallo fra Otto e Novecento, rappresenterà uno dei filoni più fecondi della produzione storica </a:t>
            </a:r>
            <a:r>
              <a:rPr lang="it-IT" dirty="0" smtClean="0"/>
              <a:t>d’Oltralpe. A questo filone fanno capo, oltre ai due storici francesi più famosi </a:t>
            </a:r>
            <a:r>
              <a:rPr lang="it-IT" b="1" dirty="0" smtClean="0"/>
              <a:t>François </a:t>
            </a:r>
            <a:r>
              <a:rPr lang="it-IT" b="1" dirty="0" err="1"/>
              <a:t>Guizot</a:t>
            </a:r>
            <a:r>
              <a:rPr lang="it-IT" dirty="0"/>
              <a:t> </a:t>
            </a:r>
            <a:r>
              <a:rPr lang="it-IT" dirty="0" smtClean="0"/>
              <a:t>e </a:t>
            </a:r>
            <a:r>
              <a:rPr lang="it-IT" b="1" dirty="0"/>
              <a:t>Jules </a:t>
            </a:r>
            <a:r>
              <a:rPr lang="it-IT" b="1" dirty="0" err="1" smtClean="0"/>
              <a:t>Michelet</a:t>
            </a:r>
            <a:r>
              <a:rPr lang="it-IT" b="1" dirty="0" smtClean="0"/>
              <a:t>,</a:t>
            </a:r>
            <a:r>
              <a:rPr lang="it-IT" dirty="0" smtClean="0"/>
              <a:t> entrambi storici-professori, i quasi coetanei </a:t>
            </a:r>
            <a:r>
              <a:rPr lang="it-IT" b="1" dirty="0" err="1" smtClean="0"/>
              <a:t>Augustin</a:t>
            </a:r>
            <a:r>
              <a:rPr lang="it-IT" b="1" dirty="0" smtClean="0"/>
              <a:t> </a:t>
            </a:r>
            <a:r>
              <a:rPr lang="it-IT" b="1" dirty="0" err="1" smtClean="0"/>
              <a:t>Thierry</a:t>
            </a:r>
            <a:r>
              <a:rPr lang="it-IT" dirty="0" smtClean="0"/>
              <a:t>, </a:t>
            </a:r>
            <a:r>
              <a:rPr lang="it-IT" b="1" dirty="0" smtClean="0"/>
              <a:t>François-Auguste </a:t>
            </a:r>
            <a:r>
              <a:rPr lang="it-IT" b="1" dirty="0" err="1"/>
              <a:t>Mignet</a:t>
            </a:r>
            <a:r>
              <a:rPr lang="it-IT" dirty="0"/>
              <a:t> e </a:t>
            </a:r>
            <a:r>
              <a:rPr lang="it-IT" b="1" dirty="0" err="1"/>
              <a:t>Adolphe</a:t>
            </a:r>
            <a:r>
              <a:rPr lang="it-IT" b="1" dirty="0"/>
              <a:t> </a:t>
            </a:r>
            <a:r>
              <a:rPr lang="it-IT" b="1" dirty="0" err="1" smtClean="0"/>
              <a:t>Thiers</a:t>
            </a:r>
            <a:r>
              <a:rPr lang="it-IT" dirty="0" smtClean="0"/>
              <a:t>, storici-giornalisti</a:t>
            </a:r>
            <a:r>
              <a:rPr lang="it-IT" b="1" dirty="0" smtClean="0"/>
              <a:t>. </a:t>
            </a:r>
            <a:endParaRPr lang="it-IT" b="1" dirty="0"/>
          </a:p>
          <a:p>
            <a:endParaRPr lang="it-IT" dirty="0"/>
          </a:p>
        </p:txBody>
      </p:sp>
    </p:spTree>
    <p:extLst>
      <p:ext uri="{BB962C8B-B14F-4D97-AF65-F5344CB8AC3E}">
        <p14:creationId xmlns:p14="http://schemas.microsoft.com/office/powerpoint/2010/main" val="3739263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Louis </a:t>
            </a:r>
            <a:r>
              <a:rPr lang="it-IT" b="1" dirty="0" err="1" smtClean="0">
                <a:solidFill>
                  <a:srgbClr val="C00000"/>
                </a:solidFill>
              </a:rPr>
              <a:t>Blanc</a:t>
            </a:r>
            <a:r>
              <a:rPr lang="it-IT" b="1" dirty="0" smtClean="0">
                <a:solidFill>
                  <a:srgbClr val="C00000"/>
                </a:solidFill>
              </a:rPr>
              <a:t> </a:t>
            </a:r>
            <a:r>
              <a:rPr lang="it-IT" b="1" dirty="0">
                <a:solidFill>
                  <a:srgbClr val="C00000"/>
                </a:solidFill>
              </a:rPr>
              <a:t>(1811-1882) </a:t>
            </a:r>
          </a:p>
        </p:txBody>
      </p:sp>
      <p:sp>
        <p:nvSpPr>
          <p:cNvPr id="3" name="Segnaposto contenuto 2"/>
          <p:cNvSpPr>
            <a:spLocks noGrp="1"/>
          </p:cNvSpPr>
          <p:nvPr>
            <p:ph idx="1"/>
          </p:nvPr>
        </p:nvSpPr>
        <p:spPr/>
        <p:txBody>
          <a:bodyPr>
            <a:normAutofit fontScale="70000" lnSpcReduction="20000"/>
          </a:bodyPr>
          <a:lstStyle/>
          <a:p>
            <a:pPr marL="0" indent="0">
              <a:buNone/>
            </a:pPr>
            <a:r>
              <a:rPr lang="it-IT" b="1" dirty="0"/>
              <a:t>Louis </a:t>
            </a:r>
            <a:r>
              <a:rPr lang="it-IT" b="1" dirty="0" err="1"/>
              <a:t>Blanc</a:t>
            </a:r>
            <a:r>
              <a:rPr lang="it-IT" dirty="0"/>
              <a:t> (1811-1882) è noto soprattutto come uomo politico ed esponente democratico e repubblicano attivo nella rivoluzione del 1848, membro del governo provvisorio, poi spostatosi su posizioni socialiste, esule a Londra e fiero oppositore di Napoleone III, ma avverso all’esperienza della Comune e per questo duramente criticato da </a:t>
            </a:r>
            <a:r>
              <a:rPr lang="it-IT" dirty="0" err="1"/>
              <a:t>Marx</a:t>
            </a:r>
            <a:r>
              <a:rPr lang="it-IT" dirty="0"/>
              <a:t>. </a:t>
            </a:r>
            <a:endParaRPr lang="it-IT" dirty="0" smtClean="0"/>
          </a:p>
          <a:p>
            <a:pPr marL="0" indent="0">
              <a:buNone/>
            </a:pPr>
            <a:r>
              <a:rPr lang="it-IT" dirty="0" smtClean="0"/>
              <a:t>Fra </a:t>
            </a:r>
            <a:r>
              <a:rPr lang="it-IT" dirty="0"/>
              <a:t>i molti scritti politici e d’occasione l’opera più importante di </a:t>
            </a:r>
            <a:r>
              <a:rPr lang="it-IT" dirty="0" err="1"/>
              <a:t>Blanc</a:t>
            </a:r>
            <a:r>
              <a:rPr lang="it-IT" dirty="0"/>
              <a:t> è la </a:t>
            </a:r>
            <a:r>
              <a:rPr lang="it-IT" i="1" dirty="0"/>
              <a:t>Histoire de la </a:t>
            </a:r>
            <a:r>
              <a:rPr lang="it-IT" i="1" dirty="0" err="1"/>
              <a:t>Révolution</a:t>
            </a:r>
            <a:r>
              <a:rPr lang="it-IT" i="1" dirty="0"/>
              <a:t> </a:t>
            </a:r>
            <a:r>
              <a:rPr lang="it-IT" i="1" dirty="0" err="1" smtClean="0"/>
              <a:t>française</a:t>
            </a:r>
            <a:r>
              <a:rPr lang="it-IT" dirty="0" smtClean="0"/>
              <a:t>, pubblicata </a:t>
            </a:r>
            <a:r>
              <a:rPr lang="it-IT" dirty="0"/>
              <a:t>in dodici volumi tra il 1847 e il </a:t>
            </a:r>
            <a:r>
              <a:rPr lang="it-IT" dirty="0" smtClean="0"/>
              <a:t>1862, opera </a:t>
            </a:r>
            <a:r>
              <a:rPr lang="it-IT" dirty="0"/>
              <a:t>di taglio vivacemente narrativo e in buona parte sostenuta da un’ampia ricerca bibliografica e d’archivio condotta nell’esilio </a:t>
            </a:r>
            <a:r>
              <a:rPr lang="it-IT" dirty="0" smtClean="0"/>
              <a:t>londinese (</a:t>
            </a:r>
            <a:r>
              <a:rPr lang="it-IT" dirty="0"/>
              <a:t>1850-59</a:t>
            </a:r>
            <a:r>
              <a:rPr lang="it-IT" dirty="0" smtClean="0"/>
              <a:t>). </a:t>
            </a:r>
          </a:p>
          <a:p>
            <a:pPr marL="0" indent="0">
              <a:buNone/>
            </a:pPr>
            <a:r>
              <a:rPr lang="it-IT" dirty="0" smtClean="0"/>
              <a:t>Se </a:t>
            </a:r>
            <a:r>
              <a:rPr lang="it-IT" dirty="0"/>
              <a:t>per </a:t>
            </a:r>
            <a:r>
              <a:rPr lang="it-IT" dirty="0" err="1"/>
              <a:t>Quinet</a:t>
            </a:r>
            <a:r>
              <a:rPr lang="it-IT" dirty="0"/>
              <a:t> la parola chiave è</a:t>
            </a:r>
            <a:r>
              <a:rPr lang="it-IT" dirty="0" smtClean="0"/>
              <a:t> </a:t>
            </a:r>
            <a:r>
              <a:rPr lang="it-IT" dirty="0"/>
              <a:t>la </a:t>
            </a:r>
            <a:r>
              <a:rPr lang="it-IT" i="1" dirty="0"/>
              <a:t>libertà</a:t>
            </a:r>
            <a:r>
              <a:rPr lang="it-IT" dirty="0"/>
              <a:t>, per </a:t>
            </a:r>
            <a:r>
              <a:rPr lang="it-IT" dirty="0" err="1"/>
              <a:t>Blanc</a:t>
            </a:r>
            <a:r>
              <a:rPr lang="it-IT" dirty="0"/>
              <a:t> è la </a:t>
            </a:r>
            <a:r>
              <a:rPr lang="it-IT" b="1" i="1" dirty="0">
                <a:solidFill>
                  <a:srgbClr val="C00000"/>
                </a:solidFill>
              </a:rPr>
              <a:t>fraternità</a:t>
            </a:r>
            <a:r>
              <a:rPr lang="it-IT" dirty="0"/>
              <a:t> e il suo gruppo di riferimento è quello di estrema sinistra dei Montagnardi la cui opera egli cerca di giustificare, anche negli eccessi. </a:t>
            </a:r>
            <a:r>
              <a:rPr lang="it-IT" dirty="0" err="1" smtClean="0"/>
              <a:t>Blanc</a:t>
            </a:r>
            <a:r>
              <a:rPr lang="it-IT" dirty="0" smtClean="0"/>
              <a:t> </a:t>
            </a:r>
            <a:r>
              <a:rPr lang="it-IT" dirty="0"/>
              <a:t>riprende e sviluppa inoltre un’interpretazione - già presente </a:t>
            </a:r>
            <a:r>
              <a:rPr lang="it-IT" dirty="0" smtClean="0"/>
              <a:t>in </a:t>
            </a:r>
            <a:r>
              <a:rPr lang="it-IT" dirty="0"/>
              <a:t>alcuni scritti di Benjamin </a:t>
            </a:r>
            <a:r>
              <a:rPr lang="it-IT" dirty="0" err="1"/>
              <a:t>Constant</a:t>
            </a:r>
            <a:r>
              <a:rPr lang="it-IT" dirty="0"/>
              <a:t> e di Madame de </a:t>
            </a:r>
            <a:r>
              <a:rPr lang="it-IT" dirty="0" err="1"/>
              <a:t>Staël</a:t>
            </a:r>
            <a:r>
              <a:rPr lang="it-IT" dirty="0"/>
              <a:t> - secondo cui la rivoluzione sarebbe stata, in realtà, il risultato di </a:t>
            </a:r>
            <a:r>
              <a:rPr lang="it-IT" dirty="0">
                <a:solidFill>
                  <a:srgbClr val="C00000"/>
                </a:solidFill>
              </a:rPr>
              <a:t>due successive </a:t>
            </a:r>
            <a:r>
              <a:rPr lang="it-IT" dirty="0" smtClean="0">
                <a:solidFill>
                  <a:srgbClr val="C00000"/>
                </a:solidFill>
              </a:rPr>
              <a:t>rivoluzioni</a:t>
            </a:r>
            <a:r>
              <a:rPr lang="it-IT" dirty="0" smtClean="0"/>
              <a:t>:</a:t>
            </a:r>
          </a:p>
          <a:p>
            <a:pPr marL="457200" indent="-457200">
              <a:buAutoNum type="alphaLcParenR"/>
            </a:pPr>
            <a:r>
              <a:rPr lang="it-IT" dirty="0" smtClean="0"/>
              <a:t>la </a:t>
            </a:r>
            <a:r>
              <a:rPr lang="it-IT" dirty="0"/>
              <a:t>prima animata dallo </a:t>
            </a:r>
            <a:r>
              <a:rPr lang="it-IT" dirty="0">
                <a:solidFill>
                  <a:srgbClr val="C00000"/>
                </a:solidFill>
              </a:rPr>
              <a:t>“spirito di Voltaire” </a:t>
            </a:r>
            <a:r>
              <a:rPr lang="it-IT" dirty="0"/>
              <a:t>e connotata come</a:t>
            </a:r>
            <a:r>
              <a:rPr lang="it-IT" dirty="0">
                <a:solidFill>
                  <a:srgbClr val="C00000"/>
                </a:solidFill>
              </a:rPr>
              <a:t> borghese</a:t>
            </a:r>
            <a:r>
              <a:rPr lang="it-IT" dirty="0"/>
              <a:t>; </a:t>
            </a:r>
            <a:endParaRPr lang="it-IT" dirty="0" smtClean="0"/>
          </a:p>
          <a:p>
            <a:pPr marL="457200" indent="-457200">
              <a:buAutoNum type="alphaLcParenR"/>
            </a:pPr>
            <a:r>
              <a:rPr lang="it-IT" dirty="0" smtClean="0"/>
              <a:t>la </a:t>
            </a:r>
            <a:r>
              <a:rPr lang="it-IT" dirty="0"/>
              <a:t>seconda animata dallo </a:t>
            </a:r>
            <a:r>
              <a:rPr lang="it-IT" dirty="0">
                <a:solidFill>
                  <a:srgbClr val="C00000"/>
                </a:solidFill>
              </a:rPr>
              <a:t>“spirito di Rousseau” </a:t>
            </a:r>
            <a:r>
              <a:rPr lang="it-IT" dirty="0"/>
              <a:t>e connotata come </a:t>
            </a:r>
            <a:r>
              <a:rPr lang="it-IT" dirty="0">
                <a:solidFill>
                  <a:srgbClr val="C00000"/>
                </a:solidFill>
              </a:rPr>
              <a:t>popolare</a:t>
            </a:r>
            <a:r>
              <a:rPr lang="it-IT" dirty="0"/>
              <a:t>, conclusasi nel 1794 con un fallimento, la cui lezione ed i cui valori universali egli ripropone nel 1847. </a:t>
            </a:r>
            <a:endParaRPr lang="it-IT" dirty="0" smtClean="0"/>
          </a:p>
          <a:p>
            <a:pPr marL="0" indent="0">
              <a:buNone/>
            </a:pPr>
            <a:r>
              <a:rPr lang="it-IT" dirty="0"/>
              <a:t>Q</a:t>
            </a:r>
            <a:r>
              <a:rPr lang="it-IT" dirty="0" smtClean="0"/>
              <a:t>uella </a:t>
            </a:r>
            <a:r>
              <a:rPr lang="it-IT" dirty="0"/>
              <a:t>di </a:t>
            </a:r>
            <a:r>
              <a:rPr lang="it-IT" dirty="0" err="1"/>
              <a:t>Blanc</a:t>
            </a:r>
            <a:r>
              <a:rPr lang="it-IT" dirty="0"/>
              <a:t> rimarrà a lungo la più popolare storia della rivoluzione letta “da sinistra”, antesignana delle interpretazioni marxiste novecentesche di </a:t>
            </a:r>
            <a:r>
              <a:rPr lang="it-IT" dirty="0" err="1"/>
              <a:t>Jaurès</a:t>
            </a:r>
            <a:r>
              <a:rPr lang="it-IT" dirty="0"/>
              <a:t>, </a:t>
            </a:r>
            <a:r>
              <a:rPr lang="it-IT" dirty="0" err="1"/>
              <a:t>Mathiez</a:t>
            </a:r>
            <a:r>
              <a:rPr lang="it-IT" dirty="0"/>
              <a:t>, Lefebvre e </a:t>
            </a:r>
            <a:r>
              <a:rPr lang="it-IT" dirty="0" err="1"/>
              <a:t>Soboul</a:t>
            </a:r>
            <a:r>
              <a:rPr lang="it-IT" dirty="0" smtClean="0"/>
              <a:t>.</a:t>
            </a:r>
            <a:endParaRPr lang="it-IT" dirty="0"/>
          </a:p>
        </p:txBody>
      </p:sp>
    </p:spTree>
    <p:extLst>
      <p:ext uri="{BB962C8B-B14F-4D97-AF65-F5344CB8AC3E}">
        <p14:creationId xmlns:p14="http://schemas.microsoft.com/office/powerpoint/2010/main" val="2428590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990600"/>
          </a:xfrm>
        </p:spPr>
        <p:txBody>
          <a:bodyPr/>
          <a:lstStyle/>
          <a:p>
            <a:r>
              <a:rPr lang="it-IT" dirty="0" smtClean="0"/>
              <a:t> </a:t>
            </a:r>
            <a:r>
              <a:rPr lang="it-IT" b="1" dirty="0" smtClean="0">
                <a:solidFill>
                  <a:srgbClr val="C00000"/>
                </a:solidFill>
              </a:rPr>
              <a:t>Edgar </a:t>
            </a:r>
            <a:r>
              <a:rPr lang="it-IT" b="1" dirty="0" err="1">
                <a:solidFill>
                  <a:srgbClr val="C00000"/>
                </a:solidFill>
              </a:rPr>
              <a:t>Quinet</a:t>
            </a:r>
            <a:r>
              <a:rPr lang="it-IT" b="1" dirty="0">
                <a:solidFill>
                  <a:srgbClr val="C00000"/>
                </a:solidFill>
              </a:rPr>
              <a:t> (1803-1875) </a:t>
            </a:r>
          </a:p>
        </p:txBody>
      </p:sp>
      <p:sp>
        <p:nvSpPr>
          <p:cNvPr id="3" name="Segnaposto contenuto 2"/>
          <p:cNvSpPr>
            <a:spLocks noGrp="1"/>
          </p:cNvSpPr>
          <p:nvPr>
            <p:ph idx="1"/>
          </p:nvPr>
        </p:nvSpPr>
        <p:spPr>
          <a:xfrm>
            <a:off x="323528" y="1196752"/>
            <a:ext cx="8568952" cy="4876800"/>
          </a:xfrm>
        </p:spPr>
        <p:txBody>
          <a:bodyPr>
            <a:noAutofit/>
          </a:bodyPr>
          <a:lstStyle/>
          <a:p>
            <a:pPr marL="0" indent="0">
              <a:buNone/>
            </a:pPr>
            <a:r>
              <a:rPr lang="it-IT" sz="1600" b="1" dirty="0" smtClean="0"/>
              <a:t>Edgar </a:t>
            </a:r>
            <a:r>
              <a:rPr lang="it-IT" sz="1600" b="1" dirty="0" err="1" smtClean="0"/>
              <a:t>Quinet</a:t>
            </a:r>
            <a:r>
              <a:rPr lang="it-IT" sz="1600" b="1" dirty="0" smtClean="0"/>
              <a:t> </a:t>
            </a:r>
            <a:r>
              <a:rPr lang="it-IT" sz="1600" dirty="0" smtClean="0"/>
              <a:t>(1803-1875), repubblicano convinto e professore di </a:t>
            </a:r>
            <a:r>
              <a:rPr lang="it-IT" sz="1600" i="1" dirty="0" smtClean="0"/>
              <a:t>letteratura straniera </a:t>
            </a:r>
            <a:r>
              <a:rPr lang="it-IT" sz="1600" dirty="0" smtClean="0"/>
              <a:t>all’Università di Lione dal 1839 e poi dal 1841 al College de France, ci </a:t>
            </a:r>
            <a:r>
              <a:rPr lang="it-IT" sz="1600" dirty="0"/>
              <a:t>interessa soprattutto come </a:t>
            </a:r>
            <a:r>
              <a:rPr lang="it-IT" sz="1600" dirty="0" smtClean="0"/>
              <a:t>autore di </a:t>
            </a:r>
            <a:r>
              <a:rPr lang="it-IT" sz="1600" dirty="0"/>
              <a:t>un libro su </a:t>
            </a:r>
            <a:r>
              <a:rPr lang="it-IT" sz="1600" i="1" dirty="0"/>
              <a:t>La </a:t>
            </a:r>
            <a:r>
              <a:rPr lang="it-IT" sz="1600" i="1" dirty="0" err="1"/>
              <a:t>Révolution</a:t>
            </a:r>
            <a:r>
              <a:rPr lang="it-IT" sz="1600" i="1" dirty="0"/>
              <a:t> </a:t>
            </a:r>
            <a:r>
              <a:rPr lang="it-IT" sz="1600" dirty="0" smtClean="0"/>
              <a:t>(1865), </a:t>
            </a:r>
            <a:r>
              <a:rPr lang="it-IT" sz="1600" dirty="0"/>
              <a:t>concepito e scritto nel decennio precedente e pubblicato in risposta a quello di Louis </a:t>
            </a:r>
            <a:r>
              <a:rPr lang="it-IT" sz="1600" dirty="0" err="1"/>
              <a:t>Blanc</a:t>
            </a:r>
            <a:r>
              <a:rPr lang="it-IT" sz="1600" dirty="0"/>
              <a:t>. </a:t>
            </a:r>
            <a:endParaRPr lang="it-IT" sz="1600" dirty="0" smtClean="0"/>
          </a:p>
          <a:p>
            <a:pPr marL="0" indent="0">
              <a:buNone/>
            </a:pPr>
            <a:r>
              <a:rPr lang="it-IT" sz="1600" dirty="0" smtClean="0"/>
              <a:t>Diversamente dalle opere </a:t>
            </a:r>
            <a:r>
              <a:rPr lang="it-IT" sz="1600" dirty="0"/>
              <a:t>di </a:t>
            </a:r>
            <a:r>
              <a:rPr lang="it-IT" sz="1600" dirty="0" err="1"/>
              <a:t>Mignet</a:t>
            </a:r>
            <a:r>
              <a:rPr lang="it-IT" sz="1600" dirty="0"/>
              <a:t>, </a:t>
            </a:r>
            <a:r>
              <a:rPr lang="it-IT" sz="1600" dirty="0" err="1"/>
              <a:t>Michelet</a:t>
            </a:r>
            <a:r>
              <a:rPr lang="it-IT" sz="1600" dirty="0"/>
              <a:t> e </a:t>
            </a:r>
            <a:r>
              <a:rPr lang="it-IT" sz="1600" dirty="0" err="1"/>
              <a:t>Thiers</a:t>
            </a:r>
            <a:r>
              <a:rPr lang="it-IT" sz="1600" dirty="0"/>
              <a:t>, quella di </a:t>
            </a:r>
            <a:r>
              <a:rPr lang="it-IT" sz="1600" dirty="0" err="1"/>
              <a:t>Quinet</a:t>
            </a:r>
            <a:r>
              <a:rPr lang="it-IT" sz="1600" dirty="0"/>
              <a:t> non contiene elementi narrativi e dettagliate descrizione di eventi e dibattiti politici, ma si occupa essenzialmente di </a:t>
            </a:r>
            <a:r>
              <a:rPr lang="it-IT" sz="1600" b="1" dirty="0">
                <a:solidFill>
                  <a:srgbClr val="FF0000"/>
                </a:solidFill>
              </a:rPr>
              <a:t>istituzioni</a:t>
            </a:r>
            <a:r>
              <a:rPr lang="it-IT" sz="1600" dirty="0"/>
              <a:t>. </a:t>
            </a:r>
            <a:r>
              <a:rPr lang="it-IT" sz="1600" dirty="0" smtClean="0"/>
              <a:t>L’obiettivo </a:t>
            </a:r>
            <a:r>
              <a:rPr lang="it-IT" sz="1600" dirty="0"/>
              <a:t>è di far risaltare i nessi politici e le dinamiche dei conflitti sottesi alla rivoluzione, tenendo conto innanzitutto della </a:t>
            </a:r>
            <a:r>
              <a:rPr lang="it-IT" sz="1600" b="1" dirty="0"/>
              <a:t>lezione di Tocqueville</a:t>
            </a:r>
            <a:r>
              <a:rPr lang="it-IT" sz="1600" dirty="0"/>
              <a:t>; diversamente da lui, però, </a:t>
            </a:r>
            <a:r>
              <a:rPr lang="it-IT" sz="1600" dirty="0" err="1"/>
              <a:t>Quinet</a:t>
            </a:r>
            <a:r>
              <a:rPr lang="it-IT" sz="1600" dirty="0"/>
              <a:t> riconduce le dinamiche storiche alle idee e quindi la Rivoluzione all’idea di libertà. Di qui la sua </a:t>
            </a:r>
            <a:r>
              <a:rPr lang="it-IT" sz="1600" b="1" dirty="0">
                <a:solidFill>
                  <a:srgbClr val="C00000"/>
                </a:solidFill>
              </a:rPr>
              <a:t>ostilità al Terrore e la sua rivalutazione del pensiero e dell’azione dei Girondini</a:t>
            </a:r>
            <a:r>
              <a:rPr lang="it-IT" sz="1600" dirty="0"/>
              <a:t>. </a:t>
            </a:r>
            <a:endParaRPr lang="it-IT" sz="1600" dirty="0" smtClean="0"/>
          </a:p>
          <a:p>
            <a:pPr marL="0" indent="0">
              <a:buNone/>
            </a:pPr>
            <a:r>
              <a:rPr lang="it-IT" sz="1600" dirty="0" smtClean="0"/>
              <a:t>Scrivendo </a:t>
            </a:r>
            <a:r>
              <a:rPr lang="it-IT" sz="1600" dirty="0"/>
              <a:t>negli anni </a:t>
            </a:r>
            <a:r>
              <a:rPr lang="it-IT" sz="1600" dirty="0" smtClean="0"/>
              <a:t>dell’esilio belga (1851-1870), </a:t>
            </a:r>
            <a:r>
              <a:rPr lang="it-IT" sz="1600" dirty="0"/>
              <a:t>con il pensiero rivolto al colpo di stato di Napoleone III, </a:t>
            </a:r>
            <a:r>
              <a:rPr lang="it-IT" sz="1600" dirty="0" err="1"/>
              <a:t>Quinet</a:t>
            </a:r>
            <a:r>
              <a:rPr lang="it-IT" sz="1600" dirty="0"/>
              <a:t> </a:t>
            </a:r>
            <a:r>
              <a:rPr lang="it-IT" sz="1600" dirty="0">
                <a:solidFill>
                  <a:srgbClr val="FF0000"/>
                </a:solidFill>
              </a:rPr>
              <a:t>individua nella lotta al dispotismo, più che nell’affermazione dei diritti, il vero obiettivo dei rivoluzionari</a:t>
            </a:r>
            <a:r>
              <a:rPr lang="it-IT" sz="1600" dirty="0"/>
              <a:t>. </a:t>
            </a:r>
            <a:endParaRPr lang="it-IT" sz="1600" dirty="0" smtClean="0"/>
          </a:p>
          <a:p>
            <a:pPr marL="0" indent="0">
              <a:buNone/>
            </a:pPr>
            <a:r>
              <a:rPr lang="it-IT" sz="1600" dirty="0" smtClean="0"/>
              <a:t>La </a:t>
            </a:r>
            <a:r>
              <a:rPr lang="it-IT" sz="1600" dirty="0"/>
              <a:t>ragione del fallimento della rivoluzione viene individuato nell’</a:t>
            </a:r>
            <a:r>
              <a:rPr lang="it-IT" sz="1600" dirty="0">
                <a:solidFill>
                  <a:srgbClr val="C00000"/>
                </a:solidFill>
              </a:rPr>
              <a:t>elemento religioso</a:t>
            </a:r>
            <a:r>
              <a:rPr lang="it-IT" sz="1600" dirty="0"/>
              <a:t>, ossia nell’incapacità dei rivoluzionari di cambiare la religione, trasformando la Francia in un paese democratico e protestante, mantenendo invece il cattolicesimo, pur colpendone il clero. </a:t>
            </a:r>
            <a:r>
              <a:rPr lang="it-IT" sz="1600" dirty="0" smtClean="0"/>
              <a:t> Secondo </a:t>
            </a:r>
            <a:r>
              <a:rPr lang="it-IT" sz="1600" dirty="0" err="1" smtClean="0"/>
              <a:t>Quinet</a:t>
            </a:r>
            <a:r>
              <a:rPr lang="it-IT" sz="1600" dirty="0" smtClean="0"/>
              <a:t> la </a:t>
            </a:r>
            <a:r>
              <a:rPr lang="it-IT" sz="1600" dirty="0"/>
              <a:t>Francia rivoluzionaria non aveva saputo trovare una fede comune che costituisse al tempo stesso un supporto della rivoluzione e il fondamento di un nuovo ordine. </a:t>
            </a:r>
            <a:r>
              <a:rPr lang="it-IT" sz="1600" dirty="0" smtClean="0"/>
              <a:t>Quello </a:t>
            </a:r>
            <a:r>
              <a:rPr lang="it-IT" sz="1600" dirty="0"/>
              <a:t>di </a:t>
            </a:r>
            <a:r>
              <a:rPr lang="it-IT" sz="1600" dirty="0" err="1"/>
              <a:t>Quinet</a:t>
            </a:r>
            <a:r>
              <a:rPr lang="it-IT" sz="1600" dirty="0"/>
              <a:t> più che un libro di storia </a:t>
            </a:r>
            <a:r>
              <a:rPr lang="it-IT" sz="1600" dirty="0" smtClean="0"/>
              <a:t>è </a:t>
            </a:r>
            <a:r>
              <a:rPr lang="it-IT" sz="1600" dirty="0"/>
              <a:t>un grido di battaglia, un appello dell’esule politico ai francesi del suo </a:t>
            </a:r>
            <a:r>
              <a:rPr lang="it-IT" sz="1600" dirty="0" smtClean="0"/>
              <a:t>tempo, </a:t>
            </a:r>
            <a:r>
              <a:rPr lang="it-IT" sz="1600" dirty="0"/>
              <a:t>m</a:t>
            </a:r>
            <a:r>
              <a:rPr lang="it-IT" sz="1600" dirty="0" smtClean="0"/>
              <a:t>a </a:t>
            </a:r>
            <a:r>
              <a:rPr lang="it-IT" sz="1600" dirty="0"/>
              <a:t>anche una requisitoria </a:t>
            </a:r>
            <a:r>
              <a:rPr lang="it-IT" sz="1600" dirty="0" smtClean="0"/>
              <a:t>severa </a:t>
            </a:r>
            <a:r>
              <a:rPr lang="it-IT" sz="1600" dirty="0"/>
              <a:t>contro i metodi del Terrore e contro qualsiasi sua giustificazione sul piano storico, politico ed </a:t>
            </a:r>
            <a:r>
              <a:rPr lang="it-IT" sz="1600" dirty="0" smtClean="0"/>
              <a:t>etico.</a:t>
            </a:r>
            <a:endParaRPr lang="it-IT" sz="1600" dirty="0"/>
          </a:p>
        </p:txBody>
      </p:sp>
    </p:spTree>
    <p:extLst>
      <p:ext uri="{BB962C8B-B14F-4D97-AF65-F5344CB8AC3E}">
        <p14:creationId xmlns:p14="http://schemas.microsoft.com/office/powerpoint/2010/main" val="3555215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990600"/>
          </a:xfrm>
        </p:spPr>
        <p:txBody>
          <a:bodyPr/>
          <a:lstStyle/>
          <a:p>
            <a:r>
              <a:rPr lang="it-IT" b="1" dirty="0" smtClean="0">
                <a:solidFill>
                  <a:srgbClr val="C00000"/>
                </a:solidFill>
              </a:rPr>
              <a:t>Auguste </a:t>
            </a:r>
            <a:r>
              <a:rPr lang="it-IT" b="1" dirty="0" err="1">
                <a:solidFill>
                  <a:srgbClr val="C00000"/>
                </a:solidFill>
              </a:rPr>
              <a:t>Blanqui</a:t>
            </a:r>
            <a:r>
              <a:rPr lang="it-IT" b="1" dirty="0">
                <a:solidFill>
                  <a:srgbClr val="C00000"/>
                </a:solidFill>
              </a:rPr>
              <a:t> </a:t>
            </a:r>
            <a:r>
              <a:rPr lang="it-IT" dirty="0">
                <a:solidFill>
                  <a:srgbClr val="C00000"/>
                </a:solidFill>
              </a:rPr>
              <a:t>(1805-1881)</a:t>
            </a:r>
            <a:endParaRPr lang="it-IT" dirty="0"/>
          </a:p>
        </p:txBody>
      </p:sp>
      <p:sp>
        <p:nvSpPr>
          <p:cNvPr id="3" name="Segnaposto contenuto 2"/>
          <p:cNvSpPr>
            <a:spLocks noGrp="1"/>
          </p:cNvSpPr>
          <p:nvPr>
            <p:ph idx="1"/>
          </p:nvPr>
        </p:nvSpPr>
        <p:spPr>
          <a:xfrm>
            <a:off x="323528" y="1340768"/>
            <a:ext cx="8640960" cy="5164832"/>
          </a:xfrm>
        </p:spPr>
        <p:txBody>
          <a:bodyPr>
            <a:noAutofit/>
          </a:bodyPr>
          <a:lstStyle/>
          <a:p>
            <a:pPr marL="0" indent="0">
              <a:buNone/>
            </a:pPr>
            <a:r>
              <a:rPr lang="it-IT" sz="1400" b="1" dirty="0"/>
              <a:t>Louis-Auguste </a:t>
            </a:r>
            <a:r>
              <a:rPr lang="it-IT" sz="1400" b="1" dirty="0" err="1"/>
              <a:t>Blanqui</a:t>
            </a:r>
            <a:r>
              <a:rPr lang="it-IT" sz="1400" b="1" dirty="0"/>
              <a:t> </a:t>
            </a:r>
            <a:r>
              <a:rPr lang="it-IT" sz="1400" b="1" dirty="0" smtClean="0"/>
              <a:t> </a:t>
            </a:r>
            <a:r>
              <a:rPr lang="it-IT" sz="1400" dirty="0" smtClean="0"/>
              <a:t>è </a:t>
            </a:r>
            <a:r>
              <a:rPr lang="it-IT" sz="1400" dirty="0"/>
              <a:t>considerato uno degli esponenti di spicco del socialismo </a:t>
            </a:r>
            <a:r>
              <a:rPr lang="it-IT" sz="1400" dirty="0" smtClean="0"/>
              <a:t>utopistico ottocentesco, </a:t>
            </a:r>
            <a:r>
              <a:rPr lang="it-IT" sz="1400" dirty="0"/>
              <a:t>orientato verso tendenze comuniste. </a:t>
            </a:r>
            <a:r>
              <a:rPr lang="it-IT" sz="1400" dirty="0" smtClean="0"/>
              <a:t>Per </a:t>
            </a:r>
            <a:r>
              <a:rPr lang="it-IT" sz="1400" dirty="0"/>
              <a:t>aver trascorso, dal 1831 al 1879, complessivamente trentasei anni e cinque mesi in prigione, ci si riferisce a lui come all'</a:t>
            </a:r>
            <a:r>
              <a:rPr lang="it-IT" sz="1400" b="1" i="1" dirty="0" err="1"/>
              <a:t>Enfermé</a:t>
            </a:r>
            <a:r>
              <a:rPr lang="it-IT" sz="1400" dirty="0"/>
              <a:t> (il Recluso</a:t>
            </a:r>
            <a:r>
              <a:rPr lang="it-IT" sz="1400" dirty="0" smtClean="0"/>
              <a:t>).</a:t>
            </a:r>
            <a:endParaRPr lang="it-IT" sz="1400" dirty="0"/>
          </a:p>
          <a:p>
            <a:pPr marL="0" indent="0">
              <a:buNone/>
            </a:pPr>
            <a:r>
              <a:rPr lang="it-IT" sz="1400" dirty="0" smtClean="0"/>
              <a:t>Nasce </a:t>
            </a:r>
            <a:r>
              <a:rPr lang="it-IT" sz="1400" dirty="0"/>
              <a:t>da una famiglia </a:t>
            </a:r>
            <a:r>
              <a:rPr lang="it-IT" sz="1400" dirty="0" smtClean="0"/>
              <a:t>di funzionari napoleonici  e studia prima </a:t>
            </a:r>
            <a:r>
              <a:rPr lang="it-IT" sz="1400" dirty="0"/>
              <a:t>legge </a:t>
            </a:r>
            <a:r>
              <a:rPr lang="it-IT" sz="1400" dirty="0" smtClean="0"/>
              <a:t>e poi </a:t>
            </a:r>
            <a:r>
              <a:rPr lang="it-IT" sz="1400" dirty="0"/>
              <a:t>medicina. Fervente repubblicano, </a:t>
            </a:r>
            <a:r>
              <a:rPr lang="it-IT" sz="1400" dirty="0" smtClean="0"/>
              <a:t>partecipa alla «rivoluzione di luglio» 1830. Legato a Filippo Buonarroti, aderisce </a:t>
            </a:r>
            <a:r>
              <a:rPr lang="it-IT" sz="1400" dirty="0"/>
              <a:t>alla </a:t>
            </a:r>
            <a:r>
              <a:rPr lang="it-IT" sz="1400" dirty="0" smtClean="0"/>
              <a:t>Carboneria </a:t>
            </a:r>
            <a:r>
              <a:rPr lang="it-IT" sz="1400" dirty="0"/>
              <a:t>fondando gli </a:t>
            </a:r>
            <a:r>
              <a:rPr lang="it-IT" sz="1400" i="1" dirty="0" err="1"/>
              <a:t>Amis</a:t>
            </a:r>
            <a:r>
              <a:rPr lang="it-IT" sz="1400" i="1" dirty="0"/>
              <a:t> </a:t>
            </a:r>
            <a:r>
              <a:rPr lang="it-IT" sz="1400" i="1" dirty="0" err="1"/>
              <a:t>du</a:t>
            </a:r>
            <a:r>
              <a:rPr lang="it-IT" sz="1400" i="1" dirty="0"/>
              <a:t> </a:t>
            </a:r>
            <a:r>
              <a:rPr lang="it-IT" sz="1400" i="1" dirty="0" err="1"/>
              <a:t>peuple</a:t>
            </a:r>
            <a:r>
              <a:rPr lang="it-IT" sz="1400" i="1" dirty="0"/>
              <a:t> </a:t>
            </a:r>
            <a:r>
              <a:rPr lang="it-IT" sz="1400" dirty="0"/>
              <a:t>(1831) </a:t>
            </a:r>
            <a:r>
              <a:rPr lang="it-IT" sz="1400" dirty="0" smtClean="0"/>
              <a:t>e la </a:t>
            </a:r>
            <a:r>
              <a:rPr lang="it-IT" sz="1400" i="1" dirty="0" err="1"/>
              <a:t>Société</a:t>
            </a:r>
            <a:r>
              <a:rPr lang="it-IT" sz="1400" i="1" dirty="0"/>
              <a:t> </a:t>
            </a:r>
            <a:r>
              <a:rPr lang="it-IT" sz="1400" i="1" dirty="0" err="1"/>
              <a:t>des</a:t>
            </a:r>
            <a:r>
              <a:rPr lang="it-IT" sz="1400" i="1" dirty="0"/>
              <a:t> </a:t>
            </a:r>
            <a:r>
              <a:rPr lang="it-IT" sz="1400" i="1" dirty="0" err="1"/>
              <a:t>droits</a:t>
            </a:r>
            <a:r>
              <a:rPr lang="it-IT" sz="1400" i="1" dirty="0"/>
              <a:t> de l'</a:t>
            </a:r>
            <a:r>
              <a:rPr lang="it-IT" sz="1400" i="1" dirty="0" err="1"/>
              <a:t>homme</a:t>
            </a:r>
            <a:r>
              <a:rPr lang="it-IT" sz="1400" i="1" dirty="0"/>
              <a:t> </a:t>
            </a:r>
            <a:r>
              <a:rPr lang="it-IT" sz="1400" dirty="0"/>
              <a:t>(1833) e in seguito la </a:t>
            </a:r>
            <a:r>
              <a:rPr lang="it-IT" sz="1400" i="1" dirty="0" err="1"/>
              <a:t>Société</a:t>
            </a:r>
            <a:r>
              <a:rPr lang="it-IT" sz="1400" i="1" dirty="0"/>
              <a:t> </a:t>
            </a:r>
            <a:r>
              <a:rPr lang="it-IT" sz="1400" i="1" dirty="0" err="1"/>
              <a:t>des</a:t>
            </a:r>
            <a:r>
              <a:rPr lang="it-IT" sz="1400" i="1" dirty="0"/>
              <a:t> </a:t>
            </a:r>
            <a:r>
              <a:rPr lang="it-IT" sz="1400" i="1" dirty="0" err="1" smtClean="0"/>
              <a:t>familles</a:t>
            </a:r>
            <a:r>
              <a:rPr lang="it-IT" sz="1400" i="1" dirty="0" smtClean="0"/>
              <a:t>, </a:t>
            </a:r>
            <a:r>
              <a:rPr lang="it-IT" sz="1400" dirty="0" smtClean="0"/>
              <a:t>accusata di terrorismo. Condannato a due anni di carcere, aderisce alle idee socialiste.</a:t>
            </a:r>
          </a:p>
          <a:p>
            <a:pPr marL="0" indent="0">
              <a:buNone/>
            </a:pPr>
            <a:r>
              <a:rPr lang="it-IT" sz="1400" dirty="0" smtClean="0"/>
              <a:t>Amnistiato nel </a:t>
            </a:r>
            <a:r>
              <a:rPr lang="it-IT" sz="1400" dirty="0"/>
              <a:t>1836 </a:t>
            </a:r>
            <a:r>
              <a:rPr lang="it-IT" sz="1400" dirty="0" smtClean="0"/>
              <a:t> fonda la </a:t>
            </a:r>
            <a:r>
              <a:rPr lang="it-IT" sz="1400" i="1" dirty="0" err="1"/>
              <a:t>Société</a:t>
            </a:r>
            <a:r>
              <a:rPr lang="it-IT" sz="1400" i="1" dirty="0"/>
              <a:t> </a:t>
            </a:r>
            <a:r>
              <a:rPr lang="it-IT" sz="1400" i="1" dirty="0" err="1"/>
              <a:t>des</a:t>
            </a:r>
            <a:r>
              <a:rPr lang="it-IT" sz="1400" i="1" dirty="0"/>
              <a:t> </a:t>
            </a:r>
            <a:r>
              <a:rPr lang="it-IT" sz="1400" i="1" dirty="0" err="1"/>
              <a:t>saisons</a:t>
            </a:r>
            <a:r>
              <a:rPr lang="it-IT" sz="1400" i="1" dirty="0"/>
              <a:t> </a:t>
            </a:r>
            <a:r>
              <a:rPr lang="it-IT" sz="1400" dirty="0"/>
              <a:t>con la quale, nel maggio del 1839, </a:t>
            </a:r>
            <a:r>
              <a:rPr lang="it-IT" sz="1400" dirty="0" smtClean="0"/>
              <a:t>organizza un'insurrezione, fallita, </a:t>
            </a:r>
            <a:r>
              <a:rPr lang="it-IT" sz="1400" dirty="0"/>
              <a:t>che gli </a:t>
            </a:r>
            <a:r>
              <a:rPr lang="it-IT" sz="1400" dirty="0" smtClean="0"/>
              <a:t>costa </a:t>
            </a:r>
            <a:r>
              <a:rPr lang="it-IT" sz="1400" dirty="0"/>
              <a:t>la condanna a morte, </a:t>
            </a:r>
            <a:r>
              <a:rPr lang="it-IT" sz="1400" dirty="0" smtClean="0"/>
              <a:t>poi commutata </a:t>
            </a:r>
            <a:r>
              <a:rPr lang="it-IT" sz="1400" dirty="0"/>
              <a:t>in </a:t>
            </a:r>
            <a:r>
              <a:rPr lang="it-IT" sz="1400" dirty="0" smtClean="0"/>
              <a:t>ergastolo. Graziato nel 1847, partecipa </a:t>
            </a:r>
            <a:r>
              <a:rPr lang="it-IT" sz="1400" dirty="0"/>
              <a:t>ai moti del </a:t>
            </a:r>
            <a:r>
              <a:rPr lang="it-IT" sz="1400" dirty="0" smtClean="0"/>
              <a:t>1848. Nel 1849 aderisce </a:t>
            </a:r>
            <a:r>
              <a:rPr lang="it-IT" sz="1400" dirty="0"/>
              <a:t>alla </a:t>
            </a:r>
            <a:r>
              <a:rPr lang="it-IT" sz="1400" i="1" dirty="0" err="1"/>
              <a:t>Société</a:t>
            </a:r>
            <a:r>
              <a:rPr lang="it-IT" sz="1400" i="1" dirty="0"/>
              <a:t> </a:t>
            </a:r>
            <a:r>
              <a:rPr lang="it-IT" sz="1400" i="1" dirty="0" err="1"/>
              <a:t>républicaine</a:t>
            </a:r>
            <a:r>
              <a:rPr lang="it-IT" sz="1400" dirty="0"/>
              <a:t>,  </a:t>
            </a:r>
            <a:r>
              <a:rPr lang="it-IT" sz="1400" dirty="0" smtClean="0"/>
              <a:t>è </a:t>
            </a:r>
            <a:r>
              <a:rPr lang="it-IT" sz="1400" dirty="0"/>
              <a:t>nuovamente arrestato e </a:t>
            </a:r>
            <a:r>
              <a:rPr lang="it-IT" sz="1400" dirty="0" smtClean="0"/>
              <a:t> deportato </a:t>
            </a:r>
            <a:r>
              <a:rPr lang="it-IT" sz="1400" dirty="0"/>
              <a:t>in </a:t>
            </a:r>
            <a:r>
              <a:rPr lang="it-IT" sz="1400" dirty="0" smtClean="0"/>
              <a:t>Africa, amnistiato nel </a:t>
            </a:r>
            <a:r>
              <a:rPr lang="it-IT" sz="1400" dirty="0"/>
              <a:t>1859 </a:t>
            </a:r>
            <a:r>
              <a:rPr lang="it-IT" sz="1400" dirty="0" smtClean="0"/>
              <a:t>è nuovamente </a:t>
            </a:r>
            <a:r>
              <a:rPr lang="it-IT" sz="1400" dirty="0"/>
              <a:t>arrestato nel 1861.</a:t>
            </a:r>
          </a:p>
          <a:p>
            <a:pPr marL="0" indent="0">
              <a:buNone/>
            </a:pPr>
            <a:r>
              <a:rPr lang="it-IT" sz="1400" dirty="0" smtClean="0"/>
              <a:t>Esule in Belgio, continua la sua azione </a:t>
            </a:r>
            <a:r>
              <a:rPr lang="it-IT" sz="1400" dirty="0"/>
              <a:t>di </a:t>
            </a:r>
            <a:r>
              <a:rPr lang="it-IT" sz="1400" dirty="0" smtClean="0"/>
              <a:t>propaganda fondando </a:t>
            </a:r>
            <a:r>
              <a:rPr lang="it-IT" sz="1400" dirty="0"/>
              <a:t>i periodici </a:t>
            </a:r>
            <a:r>
              <a:rPr lang="it-IT" sz="1400" dirty="0" smtClean="0"/>
              <a:t>«Candide» </a:t>
            </a:r>
            <a:r>
              <a:rPr lang="it-IT" sz="1400" dirty="0"/>
              <a:t>e </a:t>
            </a:r>
            <a:r>
              <a:rPr lang="it-IT" sz="1400" dirty="0" smtClean="0"/>
              <a:t>«La </a:t>
            </a:r>
            <a:r>
              <a:rPr lang="it-IT" sz="1400" dirty="0"/>
              <a:t>patrie en </a:t>
            </a:r>
            <a:r>
              <a:rPr lang="it-IT" sz="1400" dirty="0" err="1" smtClean="0"/>
              <a:t>danger</a:t>
            </a:r>
            <a:r>
              <a:rPr lang="it-IT" sz="1400" dirty="0" smtClean="0"/>
              <a:t>». </a:t>
            </a:r>
            <a:r>
              <a:rPr lang="it-IT" sz="1400" dirty="0"/>
              <a:t>Rientrato in Francia nel 1870, dopo la caduta di Napoleone </a:t>
            </a:r>
            <a:r>
              <a:rPr lang="it-IT" sz="1400" dirty="0" smtClean="0"/>
              <a:t>III, dirige </a:t>
            </a:r>
            <a:r>
              <a:rPr lang="it-IT" sz="1400" dirty="0"/>
              <a:t>per pochi giorni un governo provvisorio. Per aver partecipato all'occupazione, durata poche ore, dell'</a:t>
            </a:r>
            <a:r>
              <a:rPr lang="it-IT" sz="1400" dirty="0" err="1"/>
              <a:t>Hôtel</a:t>
            </a:r>
            <a:r>
              <a:rPr lang="it-IT" sz="1400" dirty="0"/>
              <a:t> de </a:t>
            </a:r>
            <a:r>
              <a:rPr lang="it-IT" sz="1400" dirty="0" smtClean="0"/>
              <a:t>Ville di Parigi, </a:t>
            </a:r>
            <a:r>
              <a:rPr lang="it-IT" sz="1400" dirty="0"/>
              <a:t>il 31 ottobre 1870, è</a:t>
            </a:r>
            <a:r>
              <a:rPr lang="it-IT" sz="1400" dirty="0" smtClean="0"/>
              <a:t> </a:t>
            </a:r>
            <a:r>
              <a:rPr lang="it-IT" sz="1400" dirty="0"/>
              <a:t>condannato in contumacia e arrestato, su ordine del presidente </a:t>
            </a:r>
            <a:r>
              <a:rPr lang="it-IT" sz="1400" dirty="0" err="1"/>
              <a:t>Adolphe</a:t>
            </a:r>
            <a:r>
              <a:rPr lang="it-IT" sz="1400" dirty="0"/>
              <a:t> </a:t>
            </a:r>
            <a:r>
              <a:rPr lang="it-IT" sz="1400" dirty="0" err="1"/>
              <a:t>Thiers</a:t>
            </a:r>
            <a:r>
              <a:rPr lang="it-IT" sz="1400" dirty="0"/>
              <a:t>, il giorno prima </a:t>
            </a:r>
            <a:r>
              <a:rPr lang="it-IT" sz="1400" dirty="0" smtClean="0"/>
              <a:t>della proclamazione della Comune </a:t>
            </a:r>
            <a:r>
              <a:rPr lang="it-IT" sz="1400" dirty="0"/>
              <a:t>di </a:t>
            </a:r>
            <a:r>
              <a:rPr lang="it-IT" sz="1400" dirty="0" smtClean="0"/>
              <a:t>Parigi, il </a:t>
            </a:r>
            <a:r>
              <a:rPr lang="it-IT" sz="1400" dirty="0"/>
              <a:t>17 marzo 1871, a </a:t>
            </a:r>
            <a:r>
              <a:rPr lang="it-IT" sz="1400" dirty="0" err="1"/>
              <a:t>Bretenoux</a:t>
            </a:r>
            <a:r>
              <a:rPr lang="it-IT" sz="1400" dirty="0"/>
              <a:t> dove si era rifugiato perché malato. Eletto </a:t>
            </a:r>
            <a:r>
              <a:rPr lang="it-IT" sz="1400" dirty="0" smtClean="0"/>
              <a:t>deputato dalla Comune parigina che ne chiede il rilascio, </a:t>
            </a:r>
            <a:r>
              <a:rPr lang="it-IT" sz="1400" dirty="0" err="1" smtClean="0"/>
              <a:t>Blanqui</a:t>
            </a:r>
            <a:r>
              <a:rPr lang="it-IT" sz="1400" dirty="0" smtClean="0"/>
              <a:t> è </a:t>
            </a:r>
            <a:r>
              <a:rPr lang="it-IT" sz="1400" dirty="0"/>
              <a:t>processato e condannato alla </a:t>
            </a:r>
            <a:r>
              <a:rPr lang="it-IT" sz="1400" dirty="0" smtClean="0"/>
              <a:t>deportazione nel 1872, con </a:t>
            </a:r>
            <a:r>
              <a:rPr lang="it-IT" sz="1400" dirty="0"/>
              <a:t>altri </a:t>
            </a:r>
            <a:r>
              <a:rPr lang="it-IT" sz="1400" dirty="0" smtClean="0"/>
              <a:t>comunardi, </a:t>
            </a:r>
            <a:r>
              <a:rPr lang="it-IT" sz="1400" dirty="0"/>
              <a:t>pena poi commutata nel carcere a </a:t>
            </a:r>
            <a:r>
              <a:rPr lang="it-IT" sz="1400" dirty="0" smtClean="0"/>
              <a:t>vita. Amnistiato </a:t>
            </a:r>
            <a:r>
              <a:rPr lang="it-IT" sz="1400" dirty="0"/>
              <a:t>nel 1879 ormai vecchio e malato, </a:t>
            </a:r>
            <a:r>
              <a:rPr lang="it-IT" sz="1400" dirty="0" smtClean="0"/>
              <a:t> muore nel 1881. Nel suo ultimo anno di vita pubblica ancora il </a:t>
            </a:r>
            <a:r>
              <a:rPr lang="it-IT" sz="1400" dirty="0"/>
              <a:t>giornale </a:t>
            </a:r>
            <a:r>
              <a:rPr lang="it-IT" sz="1400" dirty="0" smtClean="0"/>
              <a:t>«Ni </a:t>
            </a:r>
            <a:r>
              <a:rPr lang="it-IT" sz="1400" dirty="0" err="1"/>
              <a:t>Dieu</a:t>
            </a:r>
            <a:r>
              <a:rPr lang="it-IT" sz="1400" dirty="0"/>
              <a:t> ni </a:t>
            </a:r>
            <a:r>
              <a:rPr lang="it-IT" sz="1400" dirty="0" smtClean="0"/>
              <a:t>maître», </a:t>
            </a:r>
            <a:r>
              <a:rPr lang="it-IT" sz="1400" dirty="0"/>
              <a:t>potente organo di estrema sinistra, dal titolo </a:t>
            </a:r>
            <a:r>
              <a:rPr lang="it-IT" sz="1400" dirty="0" smtClean="0"/>
              <a:t> programmatico.</a:t>
            </a:r>
            <a:endParaRPr lang="it-IT" sz="1400" dirty="0"/>
          </a:p>
          <a:p>
            <a:pPr marL="0" indent="0">
              <a:buNone/>
            </a:pPr>
            <a:r>
              <a:rPr lang="it-IT" sz="1400" dirty="0"/>
              <a:t>Uomo d'azione più che elaboratore di teorie, </a:t>
            </a:r>
            <a:r>
              <a:rPr lang="it-IT" sz="1400" dirty="0" err="1" smtClean="0"/>
              <a:t>Blanqui</a:t>
            </a:r>
            <a:r>
              <a:rPr lang="it-IT" sz="1400" dirty="0" smtClean="0"/>
              <a:t> sosteneva che </a:t>
            </a:r>
            <a:r>
              <a:rPr lang="it-IT" sz="1400" dirty="0"/>
              <a:t>il proletariato potesse creare una società di liberi e di uguali solo mediante un'insurrezione armata guidata da una piccola minoranza </a:t>
            </a:r>
            <a:r>
              <a:rPr lang="it-IT" sz="1400" dirty="0" smtClean="0"/>
              <a:t>«giacobina» ben </a:t>
            </a:r>
            <a:r>
              <a:rPr lang="it-IT" sz="1400" dirty="0"/>
              <a:t>organizzata e decisa ad imporre la propria </a:t>
            </a:r>
            <a:r>
              <a:rPr lang="it-IT" sz="1400" dirty="0" smtClean="0"/>
              <a:t>«dittatura </a:t>
            </a:r>
            <a:r>
              <a:rPr lang="it-IT" sz="1400" dirty="0"/>
              <a:t>del </a:t>
            </a:r>
            <a:r>
              <a:rPr lang="it-IT" sz="1400" dirty="0" smtClean="0"/>
              <a:t>proletariato».</a:t>
            </a:r>
          </a:p>
          <a:p>
            <a:pPr marL="0" indent="0">
              <a:buNone/>
            </a:pPr>
            <a:endParaRPr lang="it-IT" sz="2000" dirty="0"/>
          </a:p>
          <a:p>
            <a:pPr lvl="4"/>
            <a:r>
              <a:rPr lang="it-IT" sz="1000" dirty="0" smtClean="0"/>
              <a:t> </a:t>
            </a:r>
            <a:endParaRPr lang="it-IT" sz="1000" dirty="0"/>
          </a:p>
        </p:txBody>
      </p:sp>
    </p:spTree>
    <p:extLst>
      <p:ext uri="{BB962C8B-B14F-4D97-AF65-F5344CB8AC3E}">
        <p14:creationId xmlns:p14="http://schemas.microsoft.com/office/powerpoint/2010/main" val="3393163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566192"/>
            <a:ext cx="7859216" cy="990600"/>
          </a:xfrm>
        </p:spPr>
        <p:txBody>
          <a:bodyPr>
            <a:normAutofit fontScale="90000"/>
          </a:bodyPr>
          <a:lstStyle/>
          <a:p>
            <a:pPr lvl="0"/>
            <a:r>
              <a:rPr lang="it-IT" dirty="0"/>
              <a:t>La lettura materialista: </a:t>
            </a:r>
            <a:r>
              <a:rPr lang="it-IT" dirty="0" smtClean="0"/>
              <a:t/>
            </a:r>
            <a:br>
              <a:rPr lang="it-IT" dirty="0" smtClean="0"/>
            </a:br>
            <a:r>
              <a:rPr lang="it-IT" b="1" dirty="0" smtClean="0"/>
              <a:t>K</a:t>
            </a:r>
            <a:r>
              <a:rPr lang="it-IT" b="1" dirty="0"/>
              <a:t>. </a:t>
            </a:r>
            <a:r>
              <a:rPr lang="it-IT" b="1" dirty="0" err="1"/>
              <a:t>Marx</a:t>
            </a:r>
            <a:r>
              <a:rPr lang="it-IT" b="1" dirty="0"/>
              <a:t> </a:t>
            </a:r>
            <a:r>
              <a:rPr lang="it-IT" dirty="0"/>
              <a:t>(1818-1883)</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0112" y="1844824"/>
            <a:ext cx="3062064" cy="465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 y="1916832"/>
            <a:ext cx="1907490" cy="332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814823"/>
            <a:ext cx="2003732" cy="327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1287" y="3580905"/>
            <a:ext cx="2120873" cy="323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729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libro mai scritto da </a:t>
            </a:r>
            <a:r>
              <a:rPr lang="it-IT" dirty="0" err="1" smtClean="0"/>
              <a:t>Marx</a:t>
            </a:r>
            <a:r>
              <a:rPr lang="it-IT" dirty="0" smtClean="0"/>
              <a:t> sulla Rivoluzione francese</a:t>
            </a:r>
            <a:endParaRPr lang="it-IT" dirty="0"/>
          </a:p>
        </p:txBody>
      </p:sp>
      <p:sp>
        <p:nvSpPr>
          <p:cNvPr id="3" name="Segnaposto contenuto 2"/>
          <p:cNvSpPr>
            <a:spLocks noGrp="1"/>
          </p:cNvSpPr>
          <p:nvPr>
            <p:ph idx="1"/>
          </p:nvPr>
        </p:nvSpPr>
        <p:spPr>
          <a:xfrm>
            <a:off x="457200" y="1600200"/>
            <a:ext cx="8363272" cy="4876800"/>
          </a:xfrm>
        </p:spPr>
        <p:txBody>
          <a:bodyPr>
            <a:normAutofit fontScale="55000" lnSpcReduction="20000"/>
          </a:bodyPr>
          <a:lstStyle/>
          <a:p>
            <a:pPr marL="0" indent="0">
              <a:buNone/>
            </a:pPr>
            <a:r>
              <a:rPr lang="it-IT" sz="3800" dirty="0" smtClean="0"/>
              <a:t>Appena arrivato a Parigi, nel 1844, </a:t>
            </a:r>
            <a:r>
              <a:rPr lang="it-IT" sz="3800" dirty="0" err="1" smtClean="0"/>
              <a:t>Marx</a:t>
            </a:r>
            <a:r>
              <a:rPr lang="it-IT" sz="3800" dirty="0" smtClean="0"/>
              <a:t> si propone di scrivere una </a:t>
            </a:r>
            <a:r>
              <a:rPr lang="it-IT" sz="3800" i="1" dirty="0" smtClean="0"/>
              <a:t>Storia della Convenzione </a:t>
            </a:r>
            <a:r>
              <a:rPr lang="it-IT" sz="3800" dirty="0" smtClean="0"/>
              <a:t>e ancora nel 1845 progetta una </a:t>
            </a:r>
            <a:r>
              <a:rPr lang="it-IT" sz="3800" i="1" dirty="0" smtClean="0"/>
              <a:t>Storia della nascita dello Stato moderno, ovvero la Rivoluzione francese</a:t>
            </a:r>
            <a:r>
              <a:rPr lang="it-IT" sz="3800" dirty="0" smtClean="0"/>
              <a:t>. </a:t>
            </a:r>
          </a:p>
          <a:p>
            <a:pPr marL="0" indent="0">
              <a:buNone/>
            </a:pPr>
            <a:r>
              <a:rPr lang="it-IT" sz="3800" dirty="0" smtClean="0"/>
              <a:t>Nel corso di un decennio </a:t>
            </a:r>
            <a:r>
              <a:rPr lang="it-IT" sz="3800" dirty="0" err="1" smtClean="0"/>
              <a:t>Marx</a:t>
            </a:r>
            <a:r>
              <a:rPr lang="it-IT" sz="3800" dirty="0" smtClean="0"/>
              <a:t> avanza due diverse interpretazioni (poi integrate) della frattura rivoluzionaria:</a:t>
            </a:r>
          </a:p>
          <a:p>
            <a:pPr marL="0" indent="0">
              <a:buNone/>
            </a:pPr>
            <a:r>
              <a:rPr lang="it-IT" sz="3800" dirty="0" smtClean="0">
                <a:solidFill>
                  <a:srgbClr val="FF0000"/>
                </a:solidFill>
              </a:rPr>
              <a:t>a) l’affermazione dell’</a:t>
            </a:r>
            <a:r>
              <a:rPr lang="it-IT" sz="3800" i="1" dirty="0">
                <a:solidFill>
                  <a:srgbClr val="FF0000"/>
                </a:solidFill>
              </a:rPr>
              <a:t>a</a:t>
            </a:r>
            <a:r>
              <a:rPr lang="it-IT" sz="3800" i="1" dirty="0" smtClean="0">
                <a:solidFill>
                  <a:srgbClr val="FF0000"/>
                </a:solidFill>
              </a:rPr>
              <a:t>utonomia del politico </a:t>
            </a:r>
            <a:r>
              <a:rPr lang="it-IT" sz="3800" dirty="0" smtClean="0">
                <a:solidFill>
                  <a:srgbClr val="FF0000"/>
                </a:solidFill>
              </a:rPr>
              <a:t>(1844-46)</a:t>
            </a:r>
          </a:p>
          <a:p>
            <a:pPr marL="0" indent="0">
              <a:buNone/>
            </a:pPr>
            <a:r>
              <a:rPr lang="it-IT" sz="3800" dirty="0" smtClean="0">
                <a:solidFill>
                  <a:srgbClr val="FF0000"/>
                </a:solidFill>
              </a:rPr>
              <a:t>b) il risultato di un grande </a:t>
            </a:r>
            <a:r>
              <a:rPr lang="it-IT" sz="3800" i="1" dirty="0" smtClean="0">
                <a:solidFill>
                  <a:srgbClr val="FF0000"/>
                </a:solidFill>
              </a:rPr>
              <a:t>conflitto sociale </a:t>
            </a:r>
            <a:r>
              <a:rPr lang="it-IT" sz="3800" dirty="0" smtClean="0">
                <a:solidFill>
                  <a:srgbClr val="FF0000"/>
                </a:solidFill>
              </a:rPr>
              <a:t>e il trionfo della borghesia (1846-1850).</a:t>
            </a:r>
          </a:p>
          <a:p>
            <a:pPr marL="0" indent="0">
              <a:buNone/>
            </a:pPr>
            <a:r>
              <a:rPr lang="it-IT" sz="3800" dirty="0" smtClean="0"/>
              <a:t>Anche la violenza del 1792-94 non è che un passaggio obbligato per consentire la piena affermazione a livello politico dei principi del 1789, incapace tuttavia di curare i mali sociali. Limite del giacobinismo è non aver affrontato la natura eminentemente sociale del conflitto di classe. Prendendo spunto da </a:t>
            </a:r>
            <a:r>
              <a:rPr lang="it-IT" sz="3800" dirty="0" err="1" smtClean="0"/>
              <a:t>Thierry</a:t>
            </a:r>
            <a:r>
              <a:rPr lang="it-IT" sz="3800" dirty="0" smtClean="0"/>
              <a:t> e da </a:t>
            </a:r>
            <a:r>
              <a:rPr lang="it-IT" sz="3800" dirty="0" err="1" smtClean="0"/>
              <a:t>Guizot</a:t>
            </a:r>
            <a:r>
              <a:rPr lang="it-IT" sz="3800" dirty="0" smtClean="0"/>
              <a:t>, ma in chiave diversa, anche per </a:t>
            </a:r>
            <a:r>
              <a:rPr lang="it-IT" sz="3800" dirty="0" err="1" smtClean="0"/>
              <a:t>Marx</a:t>
            </a:r>
            <a:r>
              <a:rPr lang="it-IT" sz="3800" dirty="0" smtClean="0"/>
              <a:t> la lotta di classe è il motore della storia. </a:t>
            </a:r>
            <a:endParaRPr lang="it-IT" sz="3800" dirty="0"/>
          </a:p>
          <a:p>
            <a:pPr marL="0" indent="0">
              <a:buNone/>
            </a:pPr>
            <a:endParaRPr lang="it-IT" dirty="0" smtClean="0"/>
          </a:p>
          <a:p>
            <a:pPr marL="0" indent="0">
              <a:buNone/>
            </a:pPr>
            <a:endParaRPr lang="it-IT" i="1" dirty="0"/>
          </a:p>
        </p:txBody>
      </p:sp>
    </p:spTree>
    <p:extLst>
      <p:ext uri="{BB962C8B-B14F-4D97-AF65-F5344CB8AC3E}">
        <p14:creationId xmlns:p14="http://schemas.microsoft.com/office/powerpoint/2010/main" val="1361980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Sviluppo storico come storia della lotta di classe</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a:t>Successivamente la Rivoluzione francese diviene il paradigma della concezione materialistica della storia secondo la quale la storia umana è un susseguirsi di stadi caratterizzati da diversi rapporti di produzione il passaggio traumatico dall’uno all’altro dei quali è determinato dalla lotta fra le classi.</a:t>
            </a:r>
          </a:p>
          <a:p>
            <a:pPr marL="0" indent="0">
              <a:buNone/>
            </a:pPr>
            <a:r>
              <a:rPr lang="it-IT" dirty="0"/>
              <a:t>Alla luce di queste considerazioni qualsiasi vittoria del proletariato </a:t>
            </a:r>
            <a:r>
              <a:rPr lang="it-IT" dirty="0" smtClean="0"/>
              <a:t>sarebbe stata, </a:t>
            </a:r>
            <a:r>
              <a:rPr lang="it-IT" dirty="0"/>
              <a:t>nel 1794, immatura e improponibile, prima che </a:t>
            </a:r>
            <a:r>
              <a:rPr lang="it-IT" dirty="0" smtClean="0"/>
              <a:t>si fosse pienamente compiuta </a:t>
            </a:r>
            <a:r>
              <a:rPr lang="it-IT" dirty="0"/>
              <a:t>la rivoluzione </a:t>
            </a:r>
            <a:r>
              <a:rPr lang="it-IT" dirty="0" smtClean="0"/>
              <a:t>borghese, realizzata solo nel 1830  («rivoluzione di luglio») con l’affermazione della monarchia parlamentare.</a:t>
            </a:r>
          </a:p>
          <a:p>
            <a:pPr marL="0" indent="0">
              <a:buNone/>
            </a:pPr>
            <a:r>
              <a:rPr lang="it-IT" dirty="0" smtClean="0"/>
              <a:t>Recensendo </a:t>
            </a:r>
            <a:r>
              <a:rPr lang="it-IT" dirty="0"/>
              <a:t>nel 1850 </a:t>
            </a:r>
            <a:r>
              <a:rPr lang="it-IT" dirty="0" smtClean="0"/>
              <a:t>un’opera di </a:t>
            </a:r>
            <a:r>
              <a:rPr lang="it-IT" dirty="0" err="1" smtClean="0"/>
              <a:t>Guizot</a:t>
            </a:r>
            <a:r>
              <a:rPr lang="it-IT" dirty="0" smtClean="0"/>
              <a:t> e confrontando la rivoluzione inglese con quella francese </a:t>
            </a:r>
            <a:r>
              <a:rPr lang="it-IT" dirty="0" err="1"/>
              <a:t>M</a:t>
            </a:r>
            <a:r>
              <a:rPr lang="it-IT" dirty="0" err="1" smtClean="0"/>
              <a:t>arx</a:t>
            </a:r>
            <a:r>
              <a:rPr lang="it-IT" dirty="0" smtClean="0"/>
              <a:t> afferma che: </a:t>
            </a:r>
            <a:r>
              <a:rPr lang="it-IT" b="1" i="1" dirty="0" smtClean="0">
                <a:solidFill>
                  <a:srgbClr val="FF0000"/>
                </a:solidFill>
              </a:rPr>
              <a:t>«Il passaggio dalla monarchia assoluta a quella costituzionale avviene dappertutto solo dopo lotte violente e si compie solo dopo una fase repubblicana».</a:t>
            </a:r>
          </a:p>
          <a:p>
            <a:endParaRPr lang="it-IT" dirty="0"/>
          </a:p>
        </p:txBody>
      </p:sp>
    </p:spTree>
    <p:extLst>
      <p:ext uri="{BB962C8B-B14F-4D97-AF65-F5344CB8AC3E}">
        <p14:creationId xmlns:p14="http://schemas.microsoft.com/office/powerpoint/2010/main" val="1639744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Dalla rivoluzione borghese alla rivoluzione proletaria</a:t>
            </a:r>
            <a:endParaRPr lang="it-IT" dirty="0"/>
          </a:p>
        </p:txBody>
      </p:sp>
      <p:sp>
        <p:nvSpPr>
          <p:cNvPr id="3" name="Segnaposto contenuto 2"/>
          <p:cNvSpPr>
            <a:spLocks noGrp="1"/>
          </p:cNvSpPr>
          <p:nvPr>
            <p:ph idx="1"/>
          </p:nvPr>
        </p:nvSpPr>
        <p:spPr/>
        <p:txBody>
          <a:bodyPr/>
          <a:lstStyle/>
          <a:p>
            <a:pPr marL="0" indent="0">
              <a:buNone/>
            </a:pPr>
            <a:r>
              <a:rPr lang="it-IT" dirty="0" smtClean="0"/>
              <a:t>Per </a:t>
            </a:r>
            <a:r>
              <a:rPr lang="it-IT" dirty="0" err="1"/>
              <a:t>M</a:t>
            </a:r>
            <a:r>
              <a:rPr lang="it-IT" dirty="0" err="1" smtClean="0"/>
              <a:t>arx</a:t>
            </a:r>
            <a:r>
              <a:rPr lang="it-IT" dirty="0" smtClean="0"/>
              <a:t> solo </a:t>
            </a:r>
            <a:r>
              <a:rPr lang="it-IT" dirty="0"/>
              <a:t>con il 1848 la rivoluzione sociale torna all’ordine del giorno e il proletariato organizzato può orientare la sua azione ad una nuova rivoluzione comunista, antiborghese e </a:t>
            </a:r>
            <a:r>
              <a:rPr lang="it-IT" dirty="0" smtClean="0"/>
              <a:t>anticapitalistica (</a:t>
            </a:r>
            <a:r>
              <a:rPr lang="it-IT" i="1" dirty="0" smtClean="0"/>
              <a:t>Il Manifesto, </a:t>
            </a:r>
            <a:r>
              <a:rPr lang="it-IT" dirty="0" smtClean="0"/>
              <a:t>1848).</a:t>
            </a:r>
          </a:p>
          <a:p>
            <a:pPr marL="0" indent="0">
              <a:buNone/>
            </a:pPr>
            <a:r>
              <a:rPr lang="it-IT" dirty="0" smtClean="0"/>
              <a:t>La riflessione storiografica più acuta di </a:t>
            </a:r>
            <a:r>
              <a:rPr lang="it-IT" dirty="0" err="1"/>
              <a:t>M</a:t>
            </a:r>
            <a:r>
              <a:rPr lang="it-IT" dirty="0" err="1" smtClean="0"/>
              <a:t>arx</a:t>
            </a:r>
            <a:r>
              <a:rPr lang="it-IT" dirty="0" smtClean="0"/>
              <a:t> è consegnata al pamphlet </a:t>
            </a:r>
            <a:r>
              <a:rPr lang="it-IT" i="1" dirty="0" smtClean="0"/>
              <a:t>Il Diciotto brumaio di Luigi Bonaparte, </a:t>
            </a:r>
            <a:r>
              <a:rPr lang="it-IT" dirty="0" smtClean="0"/>
              <a:t>pubblicato nel 1852</a:t>
            </a:r>
            <a:r>
              <a:rPr lang="it-IT" dirty="0"/>
              <a:t> </a:t>
            </a:r>
            <a:r>
              <a:rPr lang="it-IT" dirty="0" smtClean="0"/>
              <a:t>a </a:t>
            </a:r>
            <a:r>
              <a:rPr lang="it-IT" dirty="0"/>
              <a:t>N</a:t>
            </a:r>
            <a:r>
              <a:rPr lang="it-IT" dirty="0" smtClean="0"/>
              <a:t>ew York, nel quale dimostra come i più accaniti difensori dell’ordine proprietario esistente siano ora i contadini, mobilitati a sostegno del «cesarismo». Solo la classe operaia potrà dunque essere soggetto di una nuova rivoluzione </a:t>
            </a:r>
            <a:r>
              <a:rPr lang="it-IT" dirty="0" err="1" smtClean="0"/>
              <a:t>antiproprietaria</a:t>
            </a:r>
            <a:r>
              <a:rPr lang="it-IT" dirty="0" smtClean="0"/>
              <a:t>.</a:t>
            </a:r>
            <a:endParaRPr lang="it-IT" dirty="0"/>
          </a:p>
          <a:p>
            <a:endParaRPr lang="it-IT" dirty="0"/>
          </a:p>
        </p:txBody>
      </p:sp>
    </p:spTree>
    <p:extLst>
      <p:ext uri="{BB962C8B-B14F-4D97-AF65-F5344CB8AC3E}">
        <p14:creationId xmlns:p14="http://schemas.microsoft.com/office/powerpoint/2010/main" val="2338460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8240"/>
            <a:ext cx="8229600" cy="990600"/>
          </a:xfrm>
        </p:spPr>
        <p:txBody>
          <a:bodyPr>
            <a:normAutofit fontScale="90000"/>
          </a:bodyPr>
          <a:lstStyle/>
          <a:p>
            <a:pPr lvl="0"/>
            <a:r>
              <a:rPr lang="it-IT" dirty="0"/>
              <a:t>La lettura continuista: </a:t>
            </a:r>
            <a:r>
              <a:rPr lang="it-IT" dirty="0" smtClean="0"/>
              <a:t/>
            </a:r>
            <a:br>
              <a:rPr lang="it-IT" dirty="0" smtClean="0"/>
            </a:br>
            <a:r>
              <a:rPr lang="it-IT" b="1" dirty="0" smtClean="0"/>
              <a:t>A</a:t>
            </a:r>
            <a:r>
              <a:rPr lang="it-IT" b="1" dirty="0"/>
              <a:t>. de Tocqueville </a:t>
            </a:r>
            <a:r>
              <a:rPr lang="it-IT" dirty="0"/>
              <a:t>(1805-1859)</a:t>
            </a:r>
            <a:br>
              <a:rPr lang="it-IT" dirty="0"/>
            </a:br>
            <a:endParaRPr lang="it-IT"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0072" y="2204864"/>
            <a:ext cx="2823567" cy="33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95536" y="3105835"/>
            <a:ext cx="5472608" cy="646331"/>
          </a:xfrm>
          <a:prstGeom prst="rect">
            <a:avLst/>
          </a:prstGeom>
        </p:spPr>
        <p:txBody>
          <a:bodyPr wrap="square">
            <a:spAutoFit/>
          </a:bodyPr>
          <a:lstStyle/>
          <a:p>
            <a:r>
              <a:rPr lang="fr-FR" b="1" dirty="0"/>
              <a:t>A.  de Tocqueville </a:t>
            </a:r>
            <a:r>
              <a:rPr lang="fr-FR" b="1" dirty="0" smtClean="0"/>
              <a:t>, </a:t>
            </a:r>
            <a:r>
              <a:rPr lang="fr-FR" b="1" i="1" dirty="0"/>
              <a:t>L’Ancien Régime et la Révolution </a:t>
            </a:r>
            <a:r>
              <a:rPr lang="fr-FR" b="1" dirty="0"/>
              <a:t>(1856)</a:t>
            </a:r>
          </a:p>
        </p:txBody>
      </p:sp>
    </p:spTree>
    <p:extLst>
      <p:ext uri="{BB962C8B-B14F-4D97-AF65-F5344CB8AC3E}">
        <p14:creationId xmlns:p14="http://schemas.microsoft.com/office/powerpoint/2010/main" val="777284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76672"/>
            <a:ext cx="8229600" cy="990600"/>
          </a:xfrm>
        </p:spPr>
        <p:txBody>
          <a:bodyPr>
            <a:normAutofit fontScale="90000"/>
          </a:bodyPr>
          <a:lstStyle/>
          <a:p>
            <a:r>
              <a:rPr lang="it-IT" b="1" dirty="0" smtClean="0">
                <a:solidFill>
                  <a:srgbClr val="C00000"/>
                </a:solidFill>
              </a:rPr>
              <a:t>Alexis </a:t>
            </a:r>
            <a:r>
              <a:rPr lang="it-IT" b="1" dirty="0">
                <a:solidFill>
                  <a:srgbClr val="C00000"/>
                </a:solidFill>
              </a:rPr>
              <a:t>de Tocqueville </a:t>
            </a:r>
            <a:r>
              <a:rPr lang="it-IT" dirty="0">
                <a:solidFill>
                  <a:srgbClr val="C00000"/>
                </a:solidFill>
              </a:rPr>
              <a:t>(1805-1859)</a:t>
            </a:r>
            <a:r>
              <a:rPr lang="it-IT" dirty="0"/>
              <a:t/>
            </a:r>
            <a:br>
              <a:rPr lang="it-IT" dirty="0"/>
            </a:br>
            <a:endParaRPr lang="it-IT" dirty="0"/>
          </a:p>
        </p:txBody>
      </p:sp>
      <p:sp>
        <p:nvSpPr>
          <p:cNvPr id="3" name="Segnaposto contenuto 2"/>
          <p:cNvSpPr>
            <a:spLocks noGrp="1"/>
          </p:cNvSpPr>
          <p:nvPr>
            <p:ph idx="1"/>
          </p:nvPr>
        </p:nvSpPr>
        <p:spPr>
          <a:xfrm>
            <a:off x="251520" y="980728"/>
            <a:ext cx="8640960" cy="5352256"/>
          </a:xfrm>
        </p:spPr>
        <p:txBody>
          <a:bodyPr>
            <a:noAutofit/>
          </a:bodyPr>
          <a:lstStyle/>
          <a:p>
            <a:pPr marL="0" indent="0">
              <a:buNone/>
            </a:pPr>
            <a:r>
              <a:rPr lang="it-IT" sz="1600" b="1" dirty="0" smtClean="0"/>
              <a:t>Alexis </a:t>
            </a:r>
            <a:r>
              <a:rPr lang="it-IT" sz="1600" b="1" dirty="0"/>
              <a:t>de Tocqueville </a:t>
            </a:r>
            <a:r>
              <a:rPr lang="it-IT" sz="1600" dirty="0"/>
              <a:t>(</a:t>
            </a:r>
            <a:r>
              <a:rPr lang="it-IT" sz="1600" dirty="0" smtClean="0"/>
              <a:t>1805-1859),esponente </a:t>
            </a:r>
            <a:r>
              <a:rPr lang="it-IT" sz="1600" dirty="0"/>
              <a:t>di una nobile </a:t>
            </a:r>
            <a:r>
              <a:rPr lang="it-IT" sz="1600" dirty="0" smtClean="0"/>
              <a:t>famiglia normanna, </a:t>
            </a:r>
            <a:r>
              <a:rPr lang="it-IT" sz="1600" dirty="0"/>
              <a:t>legittimista e cattolica</a:t>
            </a:r>
            <a:r>
              <a:rPr lang="it-IT" sz="1600" dirty="0" smtClean="0"/>
              <a:t>, sfuggita alla ghigliottina grazie alla caduta di </a:t>
            </a:r>
            <a:r>
              <a:rPr lang="it-IT" sz="1600" dirty="0"/>
              <a:t>R</a:t>
            </a:r>
            <a:r>
              <a:rPr lang="it-IT" sz="1600" dirty="0" smtClean="0"/>
              <a:t>obespierre, studia diritto e si avvia </a:t>
            </a:r>
            <a:r>
              <a:rPr lang="it-IT" sz="1600" dirty="0"/>
              <a:t>alla carriera della </a:t>
            </a:r>
            <a:r>
              <a:rPr lang="it-IT" sz="1600" dirty="0" smtClean="0"/>
              <a:t>magistratura. </a:t>
            </a:r>
          </a:p>
          <a:p>
            <a:pPr marL="0" indent="0">
              <a:buNone/>
            </a:pPr>
            <a:r>
              <a:rPr lang="it-IT" sz="1600" dirty="0" smtClean="0"/>
              <a:t>Nel </a:t>
            </a:r>
            <a:r>
              <a:rPr lang="it-IT" sz="1600" dirty="0"/>
              <a:t>1831 </a:t>
            </a:r>
            <a:r>
              <a:rPr lang="it-IT" sz="1600" dirty="0" smtClean="0"/>
              <a:t>si reca negli </a:t>
            </a:r>
            <a:r>
              <a:rPr lang="it-IT" sz="1600" dirty="0"/>
              <a:t>Stati Uniti per </a:t>
            </a:r>
            <a:r>
              <a:rPr lang="it-IT" sz="1600" dirty="0" smtClean="0"/>
              <a:t>studiare </a:t>
            </a:r>
            <a:r>
              <a:rPr lang="it-IT" sz="1600" dirty="0"/>
              <a:t>il sistema </a:t>
            </a:r>
            <a:r>
              <a:rPr lang="it-IT" sz="1600" dirty="0" smtClean="0"/>
              <a:t>carcerario. Frutto di questa esperienza è l’opera </a:t>
            </a:r>
            <a:r>
              <a:rPr lang="it-IT" sz="1600" b="1" i="1" dirty="0"/>
              <a:t>La </a:t>
            </a:r>
            <a:r>
              <a:rPr lang="it-IT" sz="1600" b="1" i="1" dirty="0" err="1"/>
              <a:t>démocratie</a:t>
            </a:r>
            <a:r>
              <a:rPr lang="it-IT" sz="1600" b="1" i="1" dirty="0"/>
              <a:t> en </a:t>
            </a:r>
            <a:r>
              <a:rPr lang="it-IT" sz="1600" b="1" i="1" dirty="0" err="1"/>
              <a:t>Amérique</a:t>
            </a:r>
            <a:r>
              <a:rPr lang="it-IT" sz="1600" dirty="0"/>
              <a:t>, </a:t>
            </a:r>
            <a:r>
              <a:rPr lang="it-IT" sz="1600" dirty="0" smtClean="0"/>
              <a:t>pubblicata </a:t>
            </a:r>
            <a:r>
              <a:rPr lang="it-IT" sz="1600" dirty="0"/>
              <a:t>in due volumi </a:t>
            </a:r>
            <a:r>
              <a:rPr lang="it-IT" sz="1600" dirty="0" smtClean="0"/>
              <a:t>fra il </a:t>
            </a:r>
            <a:r>
              <a:rPr lang="it-IT" sz="1600" dirty="0"/>
              <a:t>1835 e il 1840, </a:t>
            </a:r>
            <a:r>
              <a:rPr lang="it-IT" sz="1600" dirty="0" smtClean="0"/>
              <a:t>nella </a:t>
            </a:r>
            <a:r>
              <a:rPr lang="it-IT" sz="1600" dirty="0"/>
              <a:t>quale riflette con grande lucidità sulla </a:t>
            </a:r>
            <a:r>
              <a:rPr lang="it-IT" sz="1600" dirty="0" smtClean="0"/>
              <a:t>natura della società </a:t>
            </a:r>
            <a:r>
              <a:rPr lang="it-IT" sz="1600" dirty="0"/>
              <a:t>e sulle istituzioni democratiche americane, ponendole a confronto con la società e le istituzioni della vecchia Europa. </a:t>
            </a:r>
            <a:endParaRPr lang="it-IT" sz="1600" dirty="0" smtClean="0"/>
          </a:p>
          <a:p>
            <a:pPr marL="0" indent="0">
              <a:buNone/>
            </a:pPr>
            <a:r>
              <a:rPr lang="it-IT" sz="1600" dirty="0" smtClean="0"/>
              <a:t>Liberale moderato, fra il 1839 e il 1848 è deputato </a:t>
            </a:r>
            <a:r>
              <a:rPr lang="it-IT" sz="1600" dirty="0"/>
              <a:t>e </a:t>
            </a:r>
            <a:r>
              <a:rPr lang="it-IT" sz="1600" dirty="0" smtClean="0"/>
              <a:t>nel 1849 per </a:t>
            </a:r>
            <a:r>
              <a:rPr lang="it-IT" sz="1600" dirty="0"/>
              <a:t>breve tempo ricopre la carica di </a:t>
            </a:r>
            <a:r>
              <a:rPr lang="it-IT" sz="1600" b="1" dirty="0"/>
              <a:t>ministro degli esteri </a:t>
            </a:r>
            <a:r>
              <a:rPr lang="it-IT" sz="1600" dirty="0"/>
              <a:t>della seconda </a:t>
            </a:r>
            <a:r>
              <a:rPr lang="it-IT" sz="1600" dirty="0" smtClean="0"/>
              <a:t>Repubblica. </a:t>
            </a:r>
          </a:p>
          <a:p>
            <a:pPr marL="0" indent="0">
              <a:buNone/>
            </a:pPr>
            <a:r>
              <a:rPr lang="it-IT" sz="1600" dirty="0" smtClean="0"/>
              <a:t>Ritiratosi dalla politica attiva dopo il colpo di Stato di </a:t>
            </a:r>
            <a:r>
              <a:rPr lang="it-IT" sz="1600" dirty="0"/>
              <a:t>N</a:t>
            </a:r>
            <a:r>
              <a:rPr lang="it-IT" sz="1600" dirty="0" smtClean="0"/>
              <a:t>apoleone III, nel 1856 pubblica </a:t>
            </a:r>
            <a:r>
              <a:rPr lang="it-IT" sz="1600" b="1" i="1" dirty="0"/>
              <a:t>L’Ancien </a:t>
            </a:r>
            <a:r>
              <a:rPr lang="it-IT" sz="1600" b="1" i="1" dirty="0" err="1"/>
              <a:t>Régime</a:t>
            </a:r>
            <a:r>
              <a:rPr lang="it-IT" sz="1600" b="1" i="1" dirty="0"/>
              <a:t> et la </a:t>
            </a:r>
            <a:r>
              <a:rPr lang="it-IT" sz="1600" b="1" i="1" dirty="0" err="1"/>
              <a:t>Révolution</a:t>
            </a:r>
            <a:r>
              <a:rPr lang="it-IT" sz="1600" b="1" i="1" dirty="0"/>
              <a:t> </a:t>
            </a:r>
            <a:r>
              <a:rPr lang="it-IT" sz="1600" dirty="0" smtClean="0"/>
              <a:t>, opera prevista in più volumi, ma </a:t>
            </a:r>
            <a:r>
              <a:rPr lang="it-IT" sz="1600" dirty="0"/>
              <a:t>rimasta </a:t>
            </a:r>
            <a:r>
              <a:rPr lang="it-IT" sz="1600" dirty="0" smtClean="0"/>
              <a:t>incompiuta a causa della sua morte prematura nel 1859. Secondo </a:t>
            </a:r>
            <a:r>
              <a:rPr lang="it-IT" sz="1600" dirty="0" err="1" smtClean="0"/>
              <a:t>Toqueville</a:t>
            </a:r>
            <a:r>
              <a:rPr lang="it-IT" sz="1600" dirty="0" smtClean="0"/>
              <a:t> </a:t>
            </a:r>
            <a:r>
              <a:rPr lang="it-IT" sz="1600" dirty="0"/>
              <a:t>la rivoluzione francese </a:t>
            </a:r>
            <a:r>
              <a:rPr lang="it-IT" sz="1600" dirty="0" smtClean="0"/>
              <a:t>era </a:t>
            </a:r>
            <a:r>
              <a:rPr lang="it-IT" sz="1600" b="1" dirty="0" smtClean="0">
                <a:solidFill>
                  <a:srgbClr val="FF0000"/>
                </a:solidFill>
              </a:rPr>
              <a:t>inevitabile</a:t>
            </a:r>
            <a:r>
              <a:rPr lang="it-IT" sz="1600" dirty="0" smtClean="0"/>
              <a:t> ed è </a:t>
            </a:r>
            <a:r>
              <a:rPr lang="it-IT" sz="1600" dirty="0"/>
              <a:t>stata il frutto di un duplice processo di livellamento sociale e politico già in atto negli ultimi secoli dell’antico regime e causato </a:t>
            </a:r>
            <a:r>
              <a:rPr lang="it-IT" sz="1600" dirty="0" smtClean="0"/>
              <a:t>sia </a:t>
            </a:r>
            <a:r>
              <a:rPr lang="it-IT" sz="1600" dirty="0"/>
              <a:t>dalla nobiltà, tesa a limitare il potere del sovrano, </a:t>
            </a:r>
            <a:r>
              <a:rPr lang="it-IT" sz="1600" dirty="0" smtClean="0"/>
              <a:t>sia dai </a:t>
            </a:r>
            <a:r>
              <a:rPr lang="it-IT" sz="1600" dirty="0"/>
              <a:t>sovrani, impegnati a ridimensionare i privilegi della nobiltà. </a:t>
            </a:r>
            <a:r>
              <a:rPr lang="it-IT" sz="1600" b="1" dirty="0">
                <a:solidFill>
                  <a:srgbClr val="FF0000"/>
                </a:solidFill>
              </a:rPr>
              <a:t>La rivoluzione, quindi, </a:t>
            </a:r>
            <a:r>
              <a:rPr lang="it-IT" sz="1600" b="1" dirty="0" smtClean="0">
                <a:solidFill>
                  <a:srgbClr val="FF0000"/>
                </a:solidFill>
              </a:rPr>
              <a:t>non ha </a:t>
            </a:r>
            <a:r>
              <a:rPr lang="it-IT" sz="1600" b="1" dirty="0">
                <a:solidFill>
                  <a:srgbClr val="FF0000"/>
                </a:solidFill>
              </a:rPr>
              <a:t>fatto altro che accelerare un processo già avviato, </a:t>
            </a:r>
            <a:r>
              <a:rPr lang="it-IT" sz="1600" b="1" dirty="0" smtClean="0">
                <a:solidFill>
                  <a:srgbClr val="FF0000"/>
                </a:solidFill>
              </a:rPr>
              <a:t>contribuendo </a:t>
            </a:r>
            <a:r>
              <a:rPr lang="it-IT" sz="1600" b="1" dirty="0">
                <a:solidFill>
                  <a:srgbClr val="FF0000"/>
                </a:solidFill>
              </a:rPr>
              <a:t>a rafforzare ulteriormente lo Stato rispetto alla società civile</a:t>
            </a:r>
            <a:r>
              <a:rPr lang="it-IT" sz="1600" dirty="0"/>
              <a:t>. L’esito di questo processo </a:t>
            </a:r>
            <a:r>
              <a:rPr lang="it-IT" sz="1600" dirty="0" smtClean="0"/>
              <a:t>avviato </a:t>
            </a:r>
            <a:r>
              <a:rPr lang="it-IT" sz="1600" dirty="0"/>
              <a:t>in Europa e teso al progressivo sviluppo dell’eguaglianza politica e sociale, </a:t>
            </a:r>
            <a:r>
              <a:rPr lang="it-IT" sz="1600" dirty="0" smtClean="0"/>
              <a:t>può </a:t>
            </a:r>
            <a:r>
              <a:rPr lang="it-IT" sz="1600" dirty="0"/>
              <a:t>essere facilmente osservato negli Stati Uniti la cui democrazia </a:t>
            </a:r>
            <a:r>
              <a:rPr lang="it-IT" sz="1600" dirty="0" smtClean="0"/>
              <a:t>rappresenta, </a:t>
            </a:r>
            <a:r>
              <a:rPr lang="it-IT" sz="1600" dirty="0"/>
              <a:t>uno specchio di ciò che sarebbe accaduto anche nel vecchio mondo, pur non costituendo un modello assoluto. Il modello repubblicano e la democrazia politica diventano così oggetto di riflessione fuori dalle polemiche politiche </a:t>
            </a:r>
            <a:r>
              <a:rPr lang="it-IT" sz="1600" dirty="0" smtClean="0"/>
              <a:t>francesi.</a:t>
            </a:r>
          </a:p>
        </p:txBody>
      </p:sp>
    </p:spTree>
    <p:extLst>
      <p:ext uri="{BB962C8B-B14F-4D97-AF65-F5344CB8AC3E}">
        <p14:creationId xmlns:p14="http://schemas.microsoft.com/office/powerpoint/2010/main" val="2426611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A. </a:t>
            </a:r>
            <a:r>
              <a:rPr lang="it-IT" b="1" dirty="0"/>
              <a:t>d</a:t>
            </a:r>
            <a:r>
              <a:rPr lang="it-IT" b="1" dirty="0" smtClean="0"/>
              <a:t>e Tocqueville, </a:t>
            </a:r>
            <a:r>
              <a:rPr lang="it-IT" b="1" i="1" dirty="0" smtClean="0"/>
              <a:t>L’Ancien </a:t>
            </a:r>
            <a:r>
              <a:rPr lang="it-IT" b="1" i="1" dirty="0" err="1"/>
              <a:t>Régime</a:t>
            </a:r>
            <a:r>
              <a:rPr lang="it-IT" b="1" i="1" dirty="0"/>
              <a:t> et la </a:t>
            </a:r>
            <a:r>
              <a:rPr lang="it-IT" b="1" i="1" dirty="0" err="1" smtClean="0"/>
              <a:t>Révolution</a:t>
            </a:r>
            <a:r>
              <a:rPr lang="it-IT" b="1" i="1" dirty="0" smtClean="0"/>
              <a:t> (1856)</a:t>
            </a:r>
            <a:endParaRPr lang="it-IT" dirty="0"/>
          </a:p>
        </p:txBody>
      </p:sp>
      <p:sp>
        <p:nvSpPr>
          <p:cNvPr id="3" name="Segnaposto contenuto 2"/>
          <p:cNvSpPr>
            <a:spLocks noGrp="1"/>
          </p:cNvSpPr>
          <p:nvPr>
            <p:ph idx="1"/>
          </p:nvPr>
        </p:nvSpPr>
        <p:spPr>
          <a:xfrm>
            <a:off x="323528" y="1960240"/>
            <a:ext cx="8568952" cy="4709120"/>
          </a:xfrm>
        </p:spPr>
        <p:txBody>
          <a:bodyPr>
            <a:normAutofit fontScale="25000" lnSpcReduction="20000"/>
          </a:bodyPr>
          <a:lstStyle/>
          <a:p>
            <a:pPr marL="0" indent="0">
              <a:buNone/>
            </a:pPr>
            <a:r>
              <a:rPr lang="it-IT" sz="6400" dirty="0"/>
              <a:t>Pur muoveva da posizioni conservatrici, Tocqueville si trasforma suo malgrado in un </a:t>
            </a:r>
            <a:r>
              <a:rPr lang="it-IT" sz="6400" dirty="0">
                <a:solidFill>
                  <a:srgbClr val="FF0000"/>
                </a:solidFill>
              </a:rPr>
              <a:t>teorico della moderna democrazia liberale</a:t>
            </a:r>
            <a:r>
              <a:rPr lang="it-IT" sz="6400" dirty="0"/>
              <a:t>. </a:t>
            </a:r>
            <a:endParaRPr lang="it-IT" sz="6400" dirty="0" smtClean="0"/>
          </a:p>
          <a:p>
            <a:pPr marL="0" indent="0">
              <a:buNone/>
            </a:pPr>
            <a:r>
              <a:rPr lang="it-IT" sz="6400" dirty="0" smtClean="0"/>
              <a:t>Egli </a:t>
            </a:r>
            <a:r>
              <a:rPr lang="it-IT" sz="6400" dirty="0"/>
              <a:t>afferma la piena compatibilità della democrazia con la religione e del principio di uguaglianza con il cristianesimo, dimostrando come la società americana fosse profondamente intrisa di spirito religioso e di spirito di libertà. La religione cessava così di essere il fondamento ideologico dell’assolutismo e la libertà religiosa poteva essere presentata, anche in Europa, come componente essenziale della società democratica. </a:t>
            </a:r>
            <a:endParaRPr lang="it-IT" sz="6400" dirty="0" smtClean="0"/>
          </a:p>
          <a:p>
            <a:pPr marL="0" indent="0">
              <a:buNone/>
            </a:pPr>
            <a:r>
              <a:rPr lang="it-IT" sz="6400" dirty="0" smtClean="0"/>
              <a:t>Se </a:t>
            </a:r>
            <a:r>
              <a:rPr lang="it-IT" sz="6400" dirty="0"/>
              <a:t>fino a quel momento l’America era stata considerata come un’appendice dell’Europa, con Tocqueville, finalmente, il rapporto tra Vecchio e Nuovo Mondo si inverte e </a:t>
            </a:r>
            <a:r>
              <a:rPr lang="it-IT" sz="6400" dirty="0">
                <a:solidFill>
                  <a:srgbClr val="FF0000"/>
                </a:solidFill>
              </a:rPr>
              <a:t>per la prima volta l’America diventa il modello di una società matura</a:t>
            </a:r>
            <a:r>
              <a:rPr lang="it-IT" sz="6400" dirty="0"/>
              <a:t>, solida e ben organizzata su cui l’Europa è obbligata a riflettere seriamente, importandone i fondamenti costituzionali ed in particolare il modello federale, l’autonomia delle istituzioni locali, l’autonomia del potere giudiziario, la separazione fra stato e chiese, la tolleranza religiosa, la mobilità sociale, l’assenza di gerarchie rigide e consolidate. </a:t>
            </a:r>
          </a:p>
          <a:p>
            <a:pPr marL="0" indent="0">
              <a:buNone/>
            </a:pPr>
            <a:r>
              <a:rPr lang="it-IT" sz="6400" dirty="0"/>
              <a:t>L’approccio di Tocqueville, significativamente influenzato da Montesquieu, ma lontano tanto dalla storiografia romantica quanto da quella erudita, </a:t>
            </a:r>
            <a:r>
              <a:rPr lang="it-IT" sz="6400" dirty="0" smtClean="0"/>
              <a:t>seppur rigorosamente basato sulle fonti d’archivio, sarà </a:t>
            </a:r>
            <a:r>
              <a:rPr lang="it-IT" sz="6400" dirty="0"/>
              <a:t>determinante per imprimere </a:t>
            </a:r>
            <a:r>
              <a:rPr lang="it-IT" sz="6400" dirty="0">
                <a:solidFill>
                  <a:srgbClr val="FF0000"/>
                </a:solidFill>
              </a:rPr>
              <a:t>una svolta in senso sociologico e politologico </a:t>
            </a:r>
            <a:r>
              <a:rPr lang="it-IT" sz="6400" dirty="0" smtClean="0">
                <a:solidFill>
                  <a:srgbClr val="FF0000"/>
                </a:solidFill>
              </a:rPr>
              <a:t>alla </a:t>
            </a:r>
            <a:r>
              <a:rPr lang="it-IT" sz="6400" dirty="0">
                <a:solidFill>
                  <a:srgbClr val="FF0000"/>
                </a:solidFill>
              </a:rPr>
              <a:t>storiografia di metà Ottocento</a:t>
            </a:r>
            <a:r>
              <a:rPr lang="it-IT" sz="6400" dirty="0"/>
              <a:t>, anticipando alcuni elementi che nei decenni successivi caratterizzeranno la storiografia positivista, come l’attenzione all’ambiente naturale, al clima, alle dinamiche dei gruppi, ai rapporti economici.</a:t>
            </a:r>
          </a:p>
          <a:p>
            <a:endParaRPr lang="it-IT" dirty="0"/>
          </a:p>
        </p:txBody>
      </p:sp>
    </p:spTree>
    <p:extLst>
      <p:ext uri="{BB962C8B-B14F-4D97-AF65-F5344CB8AC3E}">
        <p14:creationId xmlns:p14="http://schemas.microsoft.com/office/powerpoint/2010/main" val="74525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82216"/>
            <a:ext cx="8229600" cy="990600"/>
          </a:xfrm>
        </p:spPr>
        <p:txBody>
          <a:bodyPr>
            <a:noAutofit/>
          </a:bodyPr>
          <a:lstStyle/>
          <a:p>
            <a:pPr lvl="0"/>
            <a:r>
              <a:rPr lang="it-IT" sz="2800" dirty="0">
                <a:solidFill>
                  <a:srgbClr val="C00000"/>
                </a:solidFill>
              </a:rPr>
              <a:t>La prima rilettura negli anni della restaurazione. Gli storici liberali: </a:t>
            </a:r>
            <a:r>
              <a:rPr lang="it-IT" sz="2800" b="1" dirty="0">
                <a:solidFill>
                  <a:srgbClr val="C00000"/>
                </a:solidFill>
              </a:rPr>
              <a:t>A. </a:t>
            </a:r>
            <a:r>
              <a:rPr lang="it-IT" sz="2800" b="1" dirty="0" err="1">
                <a:solidFill>
                  <a:srgbClr val="C00000"/>
                </a:solidFill>
              </a:rPr>
              <a:t>Thierry</a:t>
            </a:r>
            <a:r>
              <a:rPr lang="it-IT" sz="2800" b="1" dirty="0">
                <a:solidFill>
                  <a:srgbClr val="C00000"/>
                </a:solidFill>
              </a:rPr>
              <a:t> </a:t>
            </a:r>
            <a:r>
              <a:rPr lang="it-IT" sz="2800" dirty="0">
                <a:solidFill>
                  <a:srgbClr val="C00000"/>
                </a:solidFill>
              </a:rPr>
              <a:t>(1795-1856), </a:t>
            </a:r>
            <a:r>
              <a:rPr lang="it-IT" sz="2800" b="1" dirty="0">
                <a:solidFill>
                  <a:srgbClr val="C00000"/>
                </a:solidFill>
              </a:rPr>
              <a:t>F.-A. </a:t>
            </a:r>
            <a:r>
              <a:rPr lang="it-IT" sz="2800" b="1" dirty="0" err="1">
                <a:solidFill>
                  <a:srgbClr val="C00000"/>
                </a:solidFill>
              </a:rPr>
              <a:t>Mignet</a:t>
            </a:r>
            <a:r>
              <a:rPr lang="it-IT" sz="2800" b="1" dirty="0">
                <a:solidFill>
                  <a:srgbClr val="C00000"/>
                </a:solidFill>
              </a:rPr>
              <a:t> </a:t>
            </a:r>
            <a:r>
              <a:rPr lang="it-IT" sz="2800" dirty="0">
                <a:solidFill>
                  <a:srgbClr val="C00000"/>
                </a:solidFill>
              </a:rPr>
              <a:t>(1796-1884), </a:t>
            </a:r>
            <a:r>
              <a:rPr lang="it-IT" sz="2800" b="1" dirty="0">
                <a:solidFill>
                  <a:srgbClr val="C00000"/>
                </a:solidFill>
              </a:rPr>
              <a:t>A. </a:t>
            </a:r>
            <a:r>
              <a:rPr lang="it-IT" sz="2800" b="1" dirty="0" err="1">
                <a:solidFill>
                  <a:srgbClr val="C00000"/>
                </a:solidFill>
              </a:rPr>
              <a:t>Thiers</a:t>
            </a:r>
            <a:r>
              <a:rPr lang="it-IT" sz="2800" b="1" dirty="0">
                <a:solidFill>
                  <a:srgbClr val="C00000"/>
                </a:solidFill>
              </a:rPr>
              <a:t> </a:t>
            </a:r>
            <a:r>
              <a:rPr lang="it-IT" sz="2800" dirty="0">
                <a:solidFill>
                  <a:srgbClr val="C00000"/>
                </a:solidFill>
              </a:rPr>
              <a:t>(1797-1877)</a:t>
            </a:r>
            <a:r>
              <a:rPr lang="it-IT" sz="2800" dirty="0">
                <a:solidFill>
                  <a:srgbClr val="FF0000"/>
                </a:solidFill>
              </a:rPr>
              <a:t/>
            </a:r>
            <a:br>
              <a:rPr lang="it-IT" sz="2800" dirty="0">
                <a:solidFill>
                  <a:srgbClr val="FF0000"/>
                </a:solidFill>
              </a:rPr>
            </a:br>
            <a:endParaRPr lang="it-IT" sz="2800" dirty="0">
              <a:solidFill>
                <a:srgbClr val="FF0000"/>
              </a:solidFill>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290297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421" y="2541265"/>
            <a:ext cx="2740763" cy="326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978" y="2132856"/>
            <a:ext cx="2421494" cy="440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948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49424"/>
            <a:ext cx="8229600" cy="1239416"/>
          </a:xfrm>
        </p:spPr>
        <p:txBody>
          <a:bodyPr>
            <a:normAutofit fontScale="90000"/>
          </a:bodyPr>
          <a:lstStyle/>
          <a:p>
            <a:pPr lvl="0"/>
            <a:r>
              <a:rPr lang="it-IT" dirty="0"/>
              <a:t>La lettura </a:t>
            </a:r>
            <a:r>
              <a:rPr lang="it-IT" dirty="0" smtClean="0"/>
              <a:t>conservatrice e positivista</a:t>
            </a:r>
            <a:r>
              <a:rPr lang="it-IT" dirty="0"/>
              <a:t>: </a:t>
            </a:r>
            <a:r>
              <a:rPr lang="it-IT" dirty="0" smtClean="0"/>
              <a:t/>
            </a:r>
            <a:br>
              <a:rPr lang="it-IT" dirty="0" smtClean="0"/>
            </a:br>
            <a:r>
              <a:rPr lang="it-IT" b="1" dirty="0" smtClean="0"/>
              <a:t>H</a:t>
            </a:r>
            <a:r>
              <a:rPr lang="it-IT" b="1" dirty="0"/>
              <a:t>. Taine </a:t>
            </a:r>
            <a:r>
              <a:rPr lang="it-IT" dirty="0"/>
              <a:t>(1828-1893)</a:t>
            </a:r>
            <a:br>
              <a:rPr lang="it-IT" dirty="0"/>
            </a:br>
            <a:endParaRPr lang="it-IT"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1484784"/>
            <a:ext cx="3890940" cy="510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323528" y="3105835"/>
            <a:ext cx="4536504" cy="923330"/>
          </a:xfrm>
          <a:prstGeom prst="rect">
            <a:avLst/>
          </a:prstGeom>
        </p:spPr>
        <p:txBody>
          <a:bodyPr wrap="square">
            <a:spAutoFit/>
          </a:bodyPr>
          <a:lstStyle/>
          <a:p>
            <a:r>
              <a:rPr lang="fr-FR" b="1" dirty="0"/>
              <a:t>H. Taine (1828-1893), </a:t>
            </a:r>
            <a:r>
              <a:rPr lang="fr-FR" b="1" i="1" dirty="0"/>
              <a:t>Les origines de la France contemporaine</a:t>
            </a:r>
            <a:r>
              <a:rPr lang="fr-FR" b="1" dirty="0"/>
              <a:t>, 6 </a:t>
            </a:r>
            <a:r>
              <a:rPr lang="fr-FR" b="1" dirty="0" err="1"/>
              <a:t>voll</a:t>
            </a:r>
            <a:r>
              <a:rPr lang="fr-FR" b="1" dirty="0"/>
              <a:t>. (1876-1894</a:t>
            </a:r>
            <a:r>
              <a:rPr lang="fr-FR" dirty="0"/>
              <a:t>)</a:t>
            </a:r>
          </a:p>
        </p:txBody>
      </p:sp>
    </p:spTree>
    <p:extLst>
      <p:ext uri="{BB962C8B-B14F-4D97-AF65-F5344CB8AC3E}">
        <p14:creationId xmlns:p14="http://schemas.microsoft.com/office/powerpoint/2010/main" val="4290304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8229600" cy="990600"/>
          </a:xfrm>
        </p:spPr>
        <p:txBody>
          <a:bodyPr>
            <a:normAutofit fontScale="90000"/>
          </a:bodyPr>
          <a:lstStyle/>
          <a:p>
            <a:r>
              <a:rPr lang="it-IT" b="1" dirty="0" err="1" smtClean="0">
                <a:solidFill>
                  <a:srgbClr val="C00000"/>
                </a:solidFill>
              </a:rPr>
              <a:t>Hippolyte</a:t>
            </a:r>
            <a:r>
              <a:rPr lang="it-IT" b="1" dirty="0" smtClean="0">
                <a:solidFill>
                  <a:srgbClr val="C00000"/>
                </a:solidFill>
              </a:rPr>
              <a:t> Taine </a:t>
            </a:r>
            <a:r>
              <a:rPr lang="it-IT" dirty="0">
                <a:solidFill>
                  <a:srgbClr val="C00000"/>
                </a:solidFill>
              </a:rPr>
              <a:t>(1828-1893)</a:t>
            </a:r>
            <a:r>
              <a:rPr lang="it-IT" dirty="0"/>
              <a:t/>
            </a:r>
            <a:br>
              <a:rPr lang="it-IT" dirty="0"/>
            </a:br>
            <a:endParaRPr lang="it-IT" dirty="0"/>
          </a:p>
        </p:txBody>
      </p:sp>
      <p:sp>
        <p:nvSpPr>
          <p:cNvPr id="3" name="Segnaposto contenuto 2"/>
          <p:cNvSpPr>
            <a:spLocks noGrp="1"/>
          </p:cNvSpPr>
          <p:nvPr>
            <p:ph idx="1"/>
          </p:nvPr>
        </p:nvSpPr>
        <p:spPr>
          <a:xfrm>
            <a:off x="251520" y="1245096"/>
            <a:ext cx="8640960" cy="5280248"/>
          </a:xfrm>
        </p:spPr>
        <p:txBody>
          <a:bodyPr>
            <a:noAutofit/>
          </a:bodyPr>
          <a:lstStyle/>
          <a:p>
            <a:pPr marL="0" indent="0">
              <a:buNone/>
            </a:pPr>
            <a:r>
              <a:rPr lang="it-IT" sz="1600" b="1" dirty="0" err="1" smtClean="0"/>
              <a:t>Hippolyte</a:t>
            </a:r>
            <a:r>
              <a:rPr lang="it-IT" sz="1600" b="1" dirty="0" smtClean="0"/>
              <a:t> </a:t>
            </a:r>
            <a:r>
              <a:rPr lang="it-IT" sz="1600" b="1" dirty="0"/>
              <a:t>Taine </a:t>
            </a:r>
            <a:r>
              <a:rPr lang="it-IT" sz="1600" dirty="0"/>
              <a:t>(1828-1893), amico e inizialmente discepolo di </a:t>
            </a:r>
            <a:r>
              <a:rPr lang="it-IT" sz="1600" dirty="0" err="1"/>
              <a:t>Guizot</a:t>
            </a:r>
            <a:r>
              <a:rPr lang="it-IT" sz="1600" dirty="0" smtClean="0"/>
              <a:t>, </a:t>
            </a:r>
            <a:r>
              <a:rPr lang="it-IT" sz="1600" dirty="0"/>
              <a:t>esordisce come filosofo spinoziano e storico della letteratura per poi dedicarsi principalmente alla ricerca storica . </a:t>
            </a:r>
            <a:endParaRPr lang="it-IT" sz="1600" dirty="0" smtClean="0"/>
          </a:p>
          <a:p>
            <a:pPr marL="0" indent="0">
              <a:buNone/>
            </a:pPr>
            <a:r>
              <a:rPr lang="it-IT" sz="1600" dirty="0" smtClean="0"/>
              <a:t>A </a:t>
            </a:r>
            <a:r>
              <a:rPr lang="it-IT" sz="1600" dirty="0"/>
              <a:t>lungo professore di filosofia in licei di provincia, escluso dall’insegnamento nel 1852 per motivi politici e dal 1864 docente di estetica e belle arti alla parigina </a:t>
            </a:r>
            <a:r>
              <a:rPr lang="it-IT" sz="1600" dirty="0" err="1"/>
              <a:t>Ecole</a:t>
            </a:r>
            <a:r>
              <a:rPr lang="it-IT" sz="1600" dirty="0"/>
              <a:t> </a:t>
            </a:r>
            <a:r>
              <a:rPr lang="it-IT" sz="1600" dirty="0" err="1"/>
              <a:t>des</a:t>
            </a:r>
            <a:r>
              <a:rPr lang="it-IT" sz="1600" dirty="0"/>
              <a:t> </a:t>
            </a:r>
            <a:r>
              <a:rPr lang="it-IT" sz="1600" dirty="0" err="1"/>
              <a:t>Beaux-Arts</a:t>
            </a:r>
            <a:r>
              <a:rPr lang="it-IT" sz="1600" dirty="0"/>
              <a:t>, è autore di un pionieristico </a:t>
            </a:r>
            <a:r>
              <a:rPr lang="it-IT" sz="1600" i="1" dirty="0"/>
              <a:t>Essai </a:t>
            </a:r>
            <a:r>
              <a:rPr lang="it-IT" sz="1600" i="1" dirty="0" err="1"/>
              <a:t>sur</a:t>
            </a:r>
            <a:r>
              <a:rPr lang="it-IT" sz="1600" i="1" dirty="0"/>
              <a:t> </a:t>
            </a:r>
            <a:r>
              <a:rPr lang="it-IT" sz="1600" i="1" dirty="0" err="1"/>
              <a:t>Tite</a:t>
            </a:r>
            <a:r>
              <a:rPr lang="it-IT" sz="1600" i="1" dirty="0"/>
              <a:t> </a:t>
            </a:r>
            <a:r>
              <a:rPr lang="it-IT" sz="1600" i="1" dirty="0" smtClean="0"/>
              <a:t>Live</a:t>
            </a:r>
            <a:r>
              <a:rPr lang="it-IT" sz="1600" dirty="0" smtClean="0"/>
              <a:t> (</a:t>
            </a:r>
            <a:r>
              <a:rPr lang="it-IT" sz="1600" dirty="0"/>
              <a:t>1856) nel quale enuncia i presupposti della sua metodologia scrivendo: «un’anima ha un meccanismo come l’ha una pianta, è oggetto di scienza, e quando siano note le forze di cui è fatta, potremo, senza scomporre le sue opere, ricostruirla mediante un puro ragionamento» . </a:t>
            </a:r>
            <a:endParaRPr lang="it-IT" sz="1600" dirty="0" smtClean="0"/>
          </a:p>
          <a:p>
            <a:pPr marL="0" indent="0">
              <a:buNone/>
            </a:pPr>
            <a:r>
              <a:rPr lang="it-IT" sz="1600" dirty="0" smtClean="0"/>
              <a:t>Tali </a:t>
            </a:r>
            <a:r>
              <a:rPr lang="it-IT" sz="1600" dirty="0"/>
              <a:t>presupposti sono poi sviluppati nella sperimentale </a:t>
            </a:r>
            <a:r>
              <a:rPr lang="it-IT" sz="1600" i="1" dirty="0"/>
              <a:t>Histoire de la </a:t>
            </a:r>
            <a:r>
              <a:rPr lang="it-IT" sz="1600" i="1" dirty="0" err="1"/>
              <a:t>littérature</a:t>
            </a:r>
            <a:r>
              <a:rPr lang="it-IT" sz="1600" i="1" dirty="0"/>
              <a:t> </a:t>
            </a:r>
            <a:r>
              <a:rPr lang="it-IT" sz="1600" i="1" dirty="0" err="1" smtClean="0"/>
              <a:t>anglaise</a:t>
            </a:r>
            <a:r>
              <a:rPr lang="it-IT" sz="1600" i="1" dirty="0"/>
              <a:t> </a:t>
            </a:r>
            <a:r>
              <a:rPr lang="it-IT" sz="1600" dirty="0" smtClean="0"/>
              <a:t>(1863</a:t>
            </a:r>
            <a:r>
              <a:rPr lang="it-IT" sz="1600" dirty="0"/>
              <a:t>), con la quale per la prima volta Taine tenta di interpretare il fenomeno letterario in base ai tre fattori costitutivi di «race, milieu, moment</a:t>
            </a:r>
            <a:r>
              <a:rPr lang="it-IT" sz="1600" dirty="0" smtClean="0"/>
              <a:t>», </a:t>
            </a:r>
            <a:r>
              <a:rPr lang="it-IT" sz="1600" dirty="0"/>
              <a:t>negando l’espressione romantica del genio individuale, ma affermando che le personalità artistiche sono il prodotto dei caratteri peculiari di </a:t>
            </a:r>
            <a:r>
              <a:rPr lang="it-IT" sz="1600" dirty="0" smtClean="0"/>
              <a:t>un’epoca. </a:t>
            </a:r>
          </a:p>
          <a:p>
            <a:pPr marL="0" indent="0">
              <a:buNone/>
            </a:pPr>
            <a:r>
              <a:rPr lang="it-IT" sz="1600" dirty="0" smtClean="0"/>
              <a:t>L’approccio </a:t>
            </a:r>
            <a:r>
              <a:rPr lang="it-IT" sz="1600" dirty="0"/>
              <a:t>storico di Taine si rivela però compiutamente con l’opera in sei volumi su </a:t>
            </a:r>
            <a:r>
              <a:rPr lang="it-IT" sz="1600" b="1" i="1" dirty="0" err="1"/>
              <a:t>Les</a:t>
            </a:r>
            <a:r>
              <a:rPr lang="it-IT" sz="1600" b="1" i="1" dirty="0"/>
              <a:t> </a:t>
            </a:r>
            <a:r>
              <a:rPr lang="it-IT" sz="1600" b="1" i="1" dirty="0" err="1"/>
              <a:t>origines</a:t>
            </a:r>
            <a:r>
              <a:rPr lang="it-IT" sz="1600" b="1" i="1" dirty="0"/>
              <a:t> de la France </a:t>
            </a:r>
            <a:r>
              <a:rPr lang="it-IT" sz="1600" b="1" i="1" dirty="0" err="1" smtClean="0"/>
              <a:t>contemporaine</a:t>
            </a:r>
            <a:r>
              <a:rPr lang="it-IT" sz="1600" dirty="0" smtClean="0"/>
              <a:t> </a:t>
            </a:r>
            <a:r>
              <a:rPr lang="it-IT" sz="1600" dirty="0"/>
              <a:t>(1875-1893), un grande quadro storico e sociale della Francia a partire dalla vigilia della rivoluzione, scritto all’indomani della sconfitta di </a:t>
            </a:r>
            <a:r>
              <a:rPr lang="it-IT" sz="1600" dirty="0" err="1"/>
              <a:t>Sédan</a:t>
            </a:r>
            <a:r>
              <a:rPr lang="it-IT" sz="1600" dirty="0"/>
              <a:t>, della Comune di Parigi e della </a:t>
            </a:r>
            <a:r>
              <a:rPr lang="it-IT" sz="1600" dirty="0" smtClean="0"/>
              <a:t>crisi </a:t>
            </a:r>
            <a:r>
              <a:rPr lang="it-IT" sz="1600" dirty="0"/>
              <a:t>del secondo Impero, con l’atteggiamento del «medico al capezzale di un malato». Come antagonista ideale egli </a:t>
            </a:r>
            <a:r>
              <a:rPr lang="it-IT" sz="1600" dirty="0" smtClean="0"/>
              <a:t>assume </a:t>
            </a:r>
            <a:r>
              <a:rPr lang="it-IT" sz="1600" dirty="0" err="1" smtClean="0"/>
              <a:t>Carlyle</a:t>
            </a:r>
            <a:r>
              <a:rPr lang="it-IT" sz="1600" dirty="0" smtClean="0"/>
              <a:t>, </a:t>
            </a:r>
            <a:r>
              <a:rPr lang="it-IT" sz="1600" dirty="0"/>
              <a:t>al quale si contrappone frontalmente accusando lo storico inglese di impressionismo soggettivistico. </a:t>
            </a:r>
            <a:endParaRPr lang="it-IT" sz="1600" dirty="0" smtClean="0"/>
          </a:p>
        </p:txBody>
      </p:sp>
    </p:spTree>
    <p:extLst>
      <p:ext uri="{BB962C8B-B14F-4D97-AF65-F5344CB8AC3E}">
        <p14:creationId xmlns:p14="http://schemas.microsoft.com/office/powerpoint/2010/main" val="337015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H. Taine, </a:t>
            </a:r>
            <a:r>
              <a:rPr lang="it-IT" b="1" i="1" dirty="0" err="1" smtClean="0"/>
              <a:t>Les</a:t>
            </a:r>
            <a:r>
              <a:rPr lang="it-IT" b="1" i="1" dirty="0" smtClean="0"/>
              <a:t> </a:t>
            </a:r>
            <a:r>
              <a:rPr lang="it-IT" b="1" i="1" dirty="0" err="1"/>
              <a:t>origines</a:t>
            </a:r>
            <a:r>
              <a:rPr lang="it-IT" b="1" i="1" dirty="0"/>
              <a:t> de la France </a:t>
            </a:r>
            <a:r>
              <a:rPr lang="it-IT" b="1" i="1" dirty="0" err="1"/>
              <a:t>contemporaine</a:t>
            </a:r>
            <a:r>
              <a:rPr lang="it-IT" dirty="0"/>
              <a:t> (1875-1893), 6 voll.</a:t>
            </a:r>
          </a:p>
        </p:txBody>
      </p:sp>
      <p:sp>
        <p:nvSpPr>
          <p:cNvPr id="3" name="Segnaposto contenuto 2"/>
          <p:cNvSpPr>
            <a:spLocks noGrp="1"/>
          </p:cNvSpPr>
          <p:nvPr>
            <p:ph idx="1"/>
          </p:nvPr>
        </p:nvSpPr>
        <p:spPr>
          <a:xfrm>
            <a:off x="323528" y="2204864"/>
            <a:ext cx="8640960" cy="4272136"/>
          </a:xfrm>
        </p:spPr>
        <p:txBody>
          <a:bodyPr/>
          <a:lstStyle/>
          <a:p>
            <a:pPr marL="457200" indent="-457200">
              <a:buFont typeface="+mj-lt"/>
              <a:buAutoNum type="arabicPeriod"/>
            </a:pPr>
            <a:r>
              <a:rPr lang="it-IT" i="1" dirty="0" smtClean="0"/>
              <a:t>L’ancien </a:t>
            </a:r>
            <a:r>
              <a:rPr lang="it-IT" i="1" dirty="0" err="1"/>
              <a:t>R</a:t>
            </a:r>
            <a:r>
              <a:rPr lang="it-IT" i="1" dirty="0" err="1" smtClean="0"/>
              <a:t>égime</a:t>
            </a:r>
            <a:r>
              <a:rPr lang="it-IT" i="1" dirty="0" smtClean="0"/>
              <a:t> </a:t>
            </a:r>
            <a:r>
              <a:rPr lang="it-IT" dirty="0" smtClean="0"/>
              <a:t>(1875)</a:t>
            </a:r>
          </a:p>
          <a:p>
            <a:pPr marL="457200" indent="-457200">
              <a:buFont typeface="+mj-lt"/>
              <a:buAutoNum type="arabicPeriod"/>
            </a:pPr>
            <a:r>
              <a:rPr lang="it-IT" i="1" dirty="0"/>
              <a:t>La </a:t>
            </a:r>
            <a:r>
              <a:rPr lang="it-IT" i="1" dirty="0" err="1"/>
              <a:t>Révolution</a:t>
            </a:r>
            <a:r>
              <a:rPr lang="it-IT" dirty="0"/>
              <a:t>. </a:t>
            </a:r>
            <a:r>
              <a:rPr lang="it-IT" dirty="0" smtClean="0"/>
              <a:t>I. </a:t>
            </a:r>
            <a:r>
              <a:rPr lang="it-IT" i="1" dirty="0" err="1" smtClean="0"/>
              <a:t>L’Anarchie</a:t>
            </a:r>
            <a:r>
              <a:rPr lang="it-IT" dirty="0" smtClean="0"/>
              <a:t> (1878)</a:t>
            </a:r>
          </a:p>
          <a:p>
            <a:pPr marL="457200" indent="-457200">
              <a:buFont typeface="+mj-lt"/>
              <a:buAutoNum type="arabicPeriod"/>
            </a:pPr>
            <a:r>
              <a:rPr lang="it-IT" i="1" dirty="0"/>
              <a:t>La </a:t>
            </a:r>
            <a:r>
              <a:rPr lang="it-IT" i="1" dirty="0" err="1"/>
              <a:t>Révolution</a:t>
            </a:r>
            <a:r>
              <a:rPr lang="it-IT" dirty="0"/>
              <a:t>. </a:t>
            </a:r>
            <a:r>
              <a:rPr lang="it-IT" dirty="0" smtClean="0"/>
              <a:t>II. </a:t>
            </a:r>
            <a:r>
              <a:rPr lang="it-IT" i="1" dirty="0" smtClean="0"/>
              <a:t>La </a:t>
            </a:r>
            <a:r>
              <a:rPr lang="it-IT" i="1" dirty="0" err="1" smtClean="0"/>
              <a:t>conquête</a:t>
            </a:r>
            <a:r>
              <a:rPr lang="it-IT" i="1" dirty="0" smtClean="0"/>
              <a:t> </a:t>
            </a:r>
            <a:r>
              <a:rPr lang="it-IT" i="1" dirty="0" err="1" smtClean="0"/>
              <a:t>jacobine</a:t>
            </a:r>
            <a:r>
              <a:rPr lang="it-IT" i="1" dirty="0" smtClean="0"/>
              <a:t> </a:t>
            </a:r>
            <a:r>
              <a:rPr lang="it-IT" dirty="0" smtClean="0"/>
              <a:t>(1881)</a:t>
            </a:r>
          </a:p>
          <a:p>
            <a:pPr marL="457200" indent="-457200">
              <a:buFont typeface="+mj-lt"/>
              <a:buAutoNum type="arabicPeriod"/>
            </a:pPr>
            <a:r>
              <a:rPr lang="it-IT" i="1" dirty="0"/>
              <a:t>La </a:t>
            </a:r>
            <a:r>
              <a:rPr lang="it-IT" i="1" dirty="0" err="1"/>
              <a:t>Révolution</a:t>
            </a:r>
            <a:r>
              <a:rPr lang="it-IT" dirty="0"/>
              <a:t>. </a:t>
            </a:r>
            <a:r>
              <a:rPr lang="it-IT" dirty="0" smtClean="0"/>
              <a:t>III. </a:t>
            </a:r>
            <a:r>
              <a:rPr lang="it-IT" i="1" dirty="0" smtClean="0"/>
              <a:t>Le </a:t>
            </a:r>
            <a:r>
              <a:rPr lang="it-IT" i="1" dirty="0" err="1" smtClean="0"/>
              <a:t>gouvernement</a:t>
            </a:r>
            <a:r>
              <a:rPr lang="it-IT" i="1" dirty="0" smtClean="0"/>
              <a:t> </a:t>
            </a:r>
            <a:r>
              <a:rPr lang="it-IT" i="1" dirty="0" err="1" smtClean="0"/>
              <a:t>révolutionnaire</a:t>
            </a:r>
            <a:r>
              <a:rPr lang="it-IT" i="1" dirty="0" smtClean="0"/>
              <a:t> </a:t>
            </a:r>
            <a:r>
              <a:rPr lang="it-IT" dirty="0" smtClean="0"/>
              <a:t>(1885)</a:t>
            </a:r>
          </a:p>
          <a:p>
            <a:pPr marL="457200" indent="-457200">
              <a:buFont typeface="+mj-lt"/>
              <a:buAutoNum type="arabicPeriod"/>
            </a:pPr>
            <a:r>
              <a:rPr lang="it-IT" i="1" dirty="0" smtClean="0"/>
              <a:t>Le </a:t>
            </a:r>
            <a:r>
              <a:rPr lang="it-IT" i="1" dirty="0" err="1" smtClean="0"/>
              <a:t>Régime</a:t>
            </a:r>
            <a:r>
              <a:rPr lang="it-IT" i="1" dirty="0" smtClean="0"/>
              <a:t> moderne. I </a:t>
            </a:r>
            <a:r>
              <a:rPr lang="it-IT" dirty="0" smtClean="0"/>
              <a:t>(1890)</a:t>
            </a:r>
          </a:p>
          <a:p>
            <a:pPr marL="457200" indent="-457200">
              <a:buFont typeface="+mj-lt"/>
              <a:buAutoNum type="arabicPeriod"/>
            </a:pPr>
            <a:r>
              <a:rPr lang="it-IT" i="1" dirty="0"/>
              <a:t>Le </a:t>
            </a:r>
            <a:r>
              <a:rPr lang="it-IT" i="1" dirty="0" err="1"/>
              <a:t>Régime</a:t>
            </a:r>
            <a:r>
              <a:rPr lang="it-IT" i="1" dirty="0"/>
              <a:t> </a:t>
            </a:r>
            <a:r>
              <a:rPr lang="it-IT" i="1" dirty="0" smtClean="0"/>
              <a:t>moderne. II </a:t>
            </a:r>
            <a:r>
              <a:rPr lang="it-IT" dirty="0" smtClean="0"/>
              <a:t>(1893 postumo)</a:t>
            </a:r>
            <a:endParaRPr lang="it-IT" dirty="0"/>
          </a:p>
        </p:txBody>
      </p:sp>
    </p:spTree>
    <p:extLst>
      <p:ext uri="{BB962C8B-B14F-4D97-AF65-F5344CB8AC3E}">
        <p14:creationId xmlns:p14="http://schemas.microsoft.com/office/powerpoint/2010/main" val="33975169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H. Taine, </a:t>
            </a:r>
            <a:r>
              <a:rPr lang="it-IT" b="1" i="1" dirty="0" err="1" smtClean="0"/>
              <a:t>Les</a:t>
            </a:r>
            <a:r>
              <a:rPr lang="it-IT" b="1" i="1" dirty="0" smtClean="0"/>
              <a:t> </a:t>
            </a:r>
            <a:r>
              <a:rPr lang="it-IT" b="1" i="1" dirty="0" err="1"/>
              <a:t>origines</a:t>
            </a:r>
            <a:r>
              <a:rPr lang="it-IT" b="1" i="1" dirty="0"/>
              <a:t> de la France </a:t>
            </a:r>
            <a:r>
              <a:rPr lang="it-IT" b="1" i="1" dirty="0" err="1"/>
              <a:t>contemporaine</a:t>
            </a:r>
            <a:r>
              <a:rPr lang="it-IT" dirty="0"/>
              <a:t> (1875-1893), 6 voll.</a:t>
            </a:r>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t>Quella di Taine è la prima storia della rivoluzione scritta nella Terza Repubblica. Debitrice per molti aspetti dell’opera di Tocqueville – soprattutto nella lettura continuista della storia di Francia – quella di Taine assume come dato di fatto l’inevitabilità della rivoluzione. Due sono le sole forze attive in essa: la </a:t>
            </a:r>
            <a:r>
              <a:rPr lang="it-IT" b="1" dirty="0" smtClean="0"/>
              <a:t>forza brutale </a:t>
            </a:r>
            <a:r>
              <a:rPr lang="it-IT" dirty="0" smtClean="0"/>
              <a:t>e il </a:t>
            </a:r>
            <a:r>
              <a:rPr lang="it-IT" b="1" dirty="0" smtClean="0"/>
              <a:t>dogma radicale</a:t>
            </a:r>
            <a:r>
              <a:rPr lang="it-IT" dirty="0" smtClean="0"/>
              <a:t>, l’una al servizio dell’altro. Lo storico deve solo riconoscere queste forze e descriverne l’effetto, sapendo tuttavia che solo un piccolo intervento umano sull’ingranaggio della macchina in moto avrebbe potuto determinarne un altro esito. </a:t>
            </a:r>
          </a:p>
          <a:p>
            <a:pPr marL="0" indent="0">
              <a:buNone/>
            </a:pPr>
            <a:r>
              <a:rPr lang="it-IT" dirty="0" smtClean="0"/>
              <a:t>Aboliti i privilegi feudali e introdotto un controllo sull’azione della monarchia, la Francia avrebbe potuto essere governata da élites rinnovate, a partire dalle province; invece ha eliminato le sue élites naturali e si è messa nelle mani della «canaglia antisociale», provocando la «dissoluzione» dello Stato e dei legami sociali. Solo la dittatura militare di Bonaparte ha la forza di ricomporre lo Stato riportando l’ordine.</a:t>
            </a:r>
          </a:p>
          <a:p>
            <a:pPr marL="0" indent="0">
              <a:buNone/>
            </a:pPr>
            <a:r>
              <a:rPr lang="it-IT" dirty="0" smtClean="0"/>
              <a:t>Descrivendo i fatti, Taine sembra però dimenticare le circostanze che li hanno determinati.</a:t>
            </a:r>
            <a:endParaRPr lang="it-IT" dirty="0"/>
          </a:p>
        </p:txBody>
      </p:sp>
    </p:spTree>
    <p:extLst>
      <p:ext uri="{BB962C8B-B14F-4D97-AF65-F5344CB8AC3E}">
        <p14:creationId xmlns:p14="http://schemas.microsoft.com/office/powerpoint/2010/main" val="3756836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435280" cy="990600"/>
          </a:xfrm>
        </p:spPr>
        <p:txBody>
          <a:bodyPr>
            <a:normAutofit fontScale="90000"/>
          </a:bodyPr>
          <a:lstStyle/>
          <a:p>
            <a:r>
              <a:rPr lang="it-IT" b="1" dirty="0" smtClean="0"/>
              <a:t>H. Taine, </a:t>
            </a:r>
            <a:r>
              <a:rPr lang="it-IT" b="1" i="1" dirty="0" err="1" smtClean="0"/>
              <a:t>Les</a:t>
            </a:r>
            <a:r>
              <a:rPr lang="it-IT" b="1" i="1" dirty="0" smtClean="0"/>
              <a:t> </a:t>
            </a:r>
            <a:r>
              <a:rPr lang="it-IT" b="1" i="1" dirty="0" err="1"/>
              <a:t>origines</a:t>
            </a:r>
            <a:r>
              <a:rPr lang="it-IT" b="1" i="1" dirty="0"/>
              <a:t> de la France </a:t>
            </a:r>
            <a:r>
              <a:rPr lang="it-IT" b="1" i="1" dirty="0" err="1"/>
              <a:t>contemporaine</a:t>
            </a:r>
            <a:r>
              <a:rPr lang="it-IT" dirty="0"/>
              <a:t> (1875-1893</a:t>
            </a:r>
            <a:r>
              <a:rPr lang="it-IT" dirty="0" smtClean="0"/>
              <a:t>), 6 voll.</a:t>
            </a:r>
            <a:endParaRPr lang="it-IT" dirty="0"/>
          </a:p>
        </p:txBody>
      </p:sp>
      <p:sp>
        <p:nvSpPr>
          <p:cNvPr id="3" name="Segnaposto contenuto 2"/>
          <p:cNvSpPr>
            <a:spLocks noGrp="1"/>
          </p:cNvSpPr>
          <p:nvPr>
            <p:ph idx="1"/>
          </p:nvPr>
        </p:nvSpPr>
        <p:spPr>
          <a:xfrm>
            <a:off x="457200" y="1792560"/>
            <a:ext cx="8229600" cy="4876800"/>
          </a:xfrm>
        </p:spPr>
        <p:txBody>
          <a:bodyPr>
            <a:normAutofit fontScale="77500" lnSpcReduction="20000"/>
          </a:bodyPr>
          <a:lstStyle/>
          <a:p>
            <a:pPr marL="0" indent="0">
              <a:buNone/>
            </a:pPr>
            <a:r>
              <a:rPr lang="it-IT" dirty="0"/>
              <a:t>Non essendo storico di formazione, Taine lavora essenzialmente di sintesi piuttosto che di analisi ed utilizza una documentazione di seconda mano, prevalentemente bibliografica, fa </a:t>
            </a:r>
            <a:r>
              <a:rPr lang="it-IT" dirty="0" smtClean="0"/>
              <a:t>tuttavia - per la prima volta – abbondante uso </a:t>
            </a:r>
            <a:r>
              <a:rPr lang="it-IT" dirty="0"/>
              <a:t>delle fonti </a:t>
            </a:r>
            <a:r>
              <a:rPr lang="it-IT" dirty="0" smtClean="0"/>
              <a:t>archivistiche, seppure approssimativo </a:t>
            </a:r>
            <a:r>
              <a:rPr lang="it-IT" dirty="0"/>
              <a:t>e </a:t>
            </a:r>
            <a:r>
              <a:rPr lang="it-IT" dirty="0" smtClean="0"/>
              <a:t>discrezionale, prestando </a:t>
            </a:r>
            <a:r>
              <a:rPr lang="it-IT" dirty="0"/>
              <a:t>scarsa attenzione al dato </a:t>
            </a:r>
            <a:r>
              <a:rPr lang="it-IT" dirty="0" smtClean="0"/>
              <a:t>filologico (come gli verrà imputato da </a:t>
            </a:r>
            <a:r>
              <a:rPr lang="it-IT" dirty="0" err="1" smtClean="0"/>
              <a:t>Aulard</a:t>
            </a:r>
            <a:r>
              <a:rPr lang="it-IT" dirty="0" smtClean="0"/>
              <a:t>), </a:t>
            </a:r>
            <a:r>
              <a:rPr lang="it-IT" dirty="0"/>
              <a:t>ma non di meno il suo libro è un affresco affascinante di una società in trasformazione di cui egli individua le forze contrastanti senza troppo indulgere nella ricostruzione dei dettagli e dei dibattiti politici. </a:t>
            </a:r>
            <a:endParaRPr lang="it-IT" dirty="0" smtClean="0"/>
          </a:p>
          <a:p>
            <a:pPr marL="0" indent="0">
              <a:buNone/>
            </a:pPr>
            <a:r>
              <a:rPr lang="it-IT" dirty="0" smtClean="0"/>
              <a:t>La storia politica e parlamentare non gli interessa.</a:t>
            </a:r>
          </a:p>
          <a:p>
            <a:pPr marL="0" indent="0">
              <a:buNone/>
            </a:pPr>
            <a:r>
              <a:rPr lang="it-IT" dirty="0" smtClean="0"/>
              <a:t>La </a:t>
            </a:r>
            <a:r>
              <a:rPr lang="it-IT" dirty="0"/>
              <a:t>storia </a:t>
            </a:r>
            <a:r>
              <a:rPr lang="it-IT" dirty="0" smtClean="0"/>
              <a:t>della società è </a:t>
            </a:r>
            <a:r>
              <a:rPr lang="it-IT" dirty="0"/>
              <a:t>indagata secondo il metodo delle scienze naturali, come la fisiologia o la geologia e la personalità umana è ricondotta alla natura, all’ambiente geografico, all’ambiente sociale e alle attitudini personali. Studiare le società umane è per lui «come porsi davanti alla metamorfosi di un insetto», con lo storico nell’atteggiamento dell’esperto analista di un meccanismo complesso. </a:t>
            </a:r>
            <a:endParaRPr lang="it-IT" dirty="0" smtClean="0"/>
          </a:p>
          <a:p>
            <a:pPr marL="0" indent="0">
              <a:buNone/>
            </a:pPr>
            <a:r>
              <a:rPr lang="it-IT" dirty="0" smtClean="0"/>
              <a:t>È </a:t>
            </a:r>
            <a:r>
              <a:rPr lang="it-IT" dirty="0"/>
              <a:t>evidente, in questa impostazione, il rischio di un pesante determinismo - che lo stesso Taine, del resto, non si preoccupa di smentire – ma </a:t>
            </a:r>
            <a:r>
              <a:rPr lang="it-IT" dirty="0" smtClean="0"/>
              <a:t>la novità dell’impostazione </a:t>
            </a:r>
            <a:r>
              <a:rPr lang="it-IT" dirty="0"/>
              <a:t>è </a:t>
            </a:r>
            <a:r>
              <a:rPr lang="it-IT" dirty="0" smtClean="0"/>
              <a:t>chiara, </a:t>
            </a:r>
            <a:r>
              <a:rPr lang="it-IT" dirty="0"/>
              <a:t>soprattutto rispetto all’impostazione che la storiografia europea aveva sviluppato nella prima metà del secolo.</a:t>
            </a:r>
          </a:p>
          <a:p>
            <a:endParaRPr lang="it-IT" dirty="0"/>
          </a:p>
        </p:txBody>
      </p:sp>
    </p:spTree>
    <p:extLst>
      <p:ext uri="{BB962C8B-B14F-4D97-AF65-F5344CB8AC3E}">
        <p14:creationId xmlns:p14="http://schemas.microsoft.com/office/powerpoint/2010/main" val="4599590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r>
              <a:rPr lang="it-IT" altLang="it-IT" sz="3200" b="1" dirty="0"/>
              <a:t>La grande stagione delle riviste di scienze sociali </a:t>
            </a:r>
            <a:r>
              <a:rPr lang="it-IT" altLang="it-IT" sz="3200" dirty="0"/>
              <a:t>(1891-1929)</a:t>
            </a:r>
          </a:p>
        </p:txBody>
      </p:sp>
      <p:sp>
        <p:nvSpPr>
          <p:cNvPr id="49155" name="Rectangle 3"/>
          <p:cNvSpPr>
            <a:spLocks noGrp="1" noChangeArrowheads="1"/>
          </p:cNvSpPr>
          <p:nvPr>
            <p:ph type="body" idx="1"/>
          </p:nvPr>
        </p:nvSpPr>
        <p:spPr>
          <a:xfrm>
            <a:off x="457200" y="1864568"/>
            <a:ext cx="8229600" cy="4876800"/>
          </a:xfrm>
        </p:spPr>
        <p:txBody>
          <a:bodyPr/>
          <a:lstStyle/>
          <a:p>
            <a:pPr>
              <a:lnSpc>
                <a:spcPct val="90000"/>
              </a:lnSpc>
            </a:pPr>
            <a:r>
              <a:rPr lang="it-IT" altLang="it-IT" sz="2100" b="1" dirty="0"/>
              <a:t>1891 – </a:t>
            </a:r>
            <a:r>
              <a:rPr lang="it-IT" altLang="it-IT" sz="2100" dirty="0"/>
              <a:t> </a:t>
            </a:r>
            <a:r>
              <a:rPr lang="it-IT" altLang="it-IT" sz="2100" b="1" dirty="0"/>
              <a:t>Paul </a:t>
            </a:r>
            <a:r>
              <a:rPr lang="it-IT" altLang="it-IT" sz="2100" b="1" dirty="0" err="1"/>
              <a:t>Vidal</a:t>
            </a:r>
            <a:r>
              <a:rPr lang="it-IT" altLang="it-IT" sz="2100" b="1" dirty="0"/>
              <a:t> de la </a:t>
            </a:r>
            <a:r>
              <a:rPr lang="it-IT" altLang="it-IT" sz="2100" b="1" dirty="0" err="1"/>
              <a:t>Blache</a:t>
            </a:r>
            <a:r>
              <a:rPr lang="it-IT" altLang="it-IT" sz="2100" dirty="0"/>
              <a:t> fonda le </a:t>
            </a:r>
            <a:r>
              <a:rPr lang="it-IT" altLang="it-IT" sz="2100" dirty="0">
                <a:solidFill>
                  <a:srgbClr val="FF3300"/>
                </a:solidFill>
              </a:rPr>
              <a:t>«Annales de </a:t>
            </a:r>
            <a:r>
              <a:rPr lang="it-IT" altLang="it-IT" sz="2100" dirty="0" err="1" smtClean="0">
                <a:solidFill>
                  <a:srgbClr val="FF3300"/>
                </a:solidFill>
              </a:rPr>
              <a:t>Gèographie</a:t>
            </a:r>
            <a:r>
              <a:rPr lang="it-IT" altLang="it-IT" sz="2100" dirty="0">
                <a:solidFill>
                  <a:srgbClr val="FF3300"/>
                </a:solidFill>
              </a:rPr>
              <a:t>»,</a:t>
            </a:r>
            <a:r>
              <a:rPr lang="it-IT" altLang="it-IT" sz="2100" dirty="0"/>
              <a:t> dirette dal 1894 da Lucien </a:t>
            </a:r>
            <a:r>
              <a:rPr lang="it-IT" altLang="it-IT" sz="2100" dirty="0" err="1"/>
              <a:t>Gallois</a:t>
            </a:r>
            <a:r>
              <a:rPr lang="it-IT" altLang="it-IT" sz="2100" dirty="0"/>
              <a:t>.</a:t>
            </a:r>
            <a:endParaRPr lang="fr-FR" altLang="it-IT" sz="2100" b="1" dirty="0"/>
          </a:p>
          <a:p>
            <a:pPr>
              <a:lnSpc>
                <a:spcPct val="90000"/>
              </a:lnSpc>
            </a:pPr>
            <a:r>
              <a:rPr lang="fr-FR" altLang="it-IT" sz="2100" b="1" dirty="0"/>
              <a:t>1896 – Emile Durkheim</a:t>
            </a:r>
            <a:r>
              <a:rPr lang="fr-FR" altLang="it-IT" sz="2100" dirty="0"/>
              <a:t> fonda l</a:t>
            </a:r>
            <a:r>
              <a:rPr lang="fr-FR" altLang="it-IT" sz="2100" dirty="0">
                <a:solidFill>
                  <a:srgbClr val="FF3300"/>
                </a:solidFill>
              </a:rPr>
              <a:t>’«</a:t>
            </a:r>
            <a:r>
              <a:rPr lang="fr-FR" altLang="it-IT" sz="2100" dirty="0" err="1">
                <a:solidFill>
                  <a:srgbClr val="FF3300"/>
                </a:solidFill>
              </a:rPr>
              <a:t>Anné</a:t>
            </a:r>
            <a:r>
              <a:rPr lang="fr-FR" altLang="it-IT" sz="2100" dirty="0">
                <a:solidFill>
                  <a:srgbClr val="FF3300"/>
                </a:solidFill>
              </a:rPr>
              <a:t> Sociologique».</a:t>
            </a:r>
            <a:endParaRPr lang="fr-FR" altLang="it-IT" sz="2100" b="1" dirty="0">
              <a:solidFill>
                <a:srgbClr val="FF3300"/>
              </a:solidFill>
            </a:endParaRPr>
          </a:p>
          <a:p>
            <a:pPr>
              <a:lnSpc>
                <a:spcPct val="90000"/>
              </a:lnSpc>
            </a:pPr>
            <a:r>
              <a:rPr lang="fr-FR" altLang="it-IT" sz="2100" b="1" dirty="0"/>
              <a:t>1900 – Henri Berr</a:t>
            </a:r>
            <a:r>
              <a:rPr lang="fr-FR" altLang="it-IT" sz="2100" dirty="0"/>
              <a:t> fonda la </a:t>
            </a:r>
            <a:r>
              <a:rPr lang="fr-FR" altLang="it-IT" sz="2100" dirty="0">
                <a:solidFill>
                  <a:srgbClr val="FF3300"/>
                </a:solidFill>
              </a:rPr>
              <a:t>«Revue de Synthèse Historique»,</a:t>
            </a:r>
            <a:r>
              <a:rPr lang="fr-FR" altLang="it-IT" sz="2100" dirty="0"/>
              <a:t> prima </a:t>
            </a:r>
            <a:r>
              <a:rPr lang="fr-FR" altLang="it-IT" sz="2100" dirty="0" err="1"/>
              <a:t>rivista</a:t>
            </a:r>
            <a:r>
              <a:rPr lang="fr-FR" altLang="it-IT" sz="2100" dirty="0"/>
              <a:t> </a:t>
            </a:r>
            <a:r>
              <a:rPr lang="fr-FR" altLang="it-IT" sz="2100" dirty="0" err="1"/>
              <a:t>europea</a:t>
            </a:r>
            <a:r>
              <a:rPr lang="fr-FR" altLang="it-IT" sz="2100" dirty="0"/>
              <a:t> </a:t>
            </a:r>
            <a:r>
              <a:rPr lang="fr-FR" altLang="it-IT" sz="2100" dirty="0" err="1"/>
              <a:t>interdisciplinare</a:t>
            </a:r>
            <a:r>
              <a:rPr lang="fr-FR" altLang="it-IT" sz="2100" dirty="0"/>
              <a:t>.</a:t>
            </a:r>
            <a:endParaRPr lang="fr-FR" altLang="it-IT" sz="2100" b="1" dirty="0"/>
          </a:p>
          <a:p>
            <a:pPr>
              <a:lnSpc>
                <a:spcPct val="90000"/>
              </a:lnSpc>
            </a:pPr>
            <a:r>
              <a:rPr lang="fr-FR" altLang="it-IT" sz="2100" b="1" dirty="0"/>
              <a:t>1903 – Max Weber</a:t>
            </a:r>
            <a:r>
              <a:rPr lang="fr-FR" altLang="it-IT" sz="2100" dirty="0"/>
              <a:t> fonda l</a:t>
            </a:r>
            <a:r>
              <a:rPr lang="fr-FR" altLang="it-IT" sz="2100" dirty="0">
                <a:solidFill>
                  <a:srgbClr val="FF3300"/>
                </a:solidFill>
              </a:rPr>
              <a:t>’«</a:t>
            </a:r>
            <a:r>
              <a:rPr lang="fr-FR" altLang="it-IT" sz="2100" dirty="0" err="1">
                <a:solidFill>
                  <a:srgbClr val="FF3300"/>
                </a:solidFill>
              </a:rPr>
              <a:t>Archiv</a:t>
            </a:r>
            <a:r>
              <a:rPr lang="fr-FR" altLang="it-IT" sz="2100" dirty="0">
                <a:solidFill>
                  <a:srgbClr val="FF3300"/>
                </a:solidFill>
              </a:rPr>
              <a:t> </a:t>
            </a:r>
            <a:r>
              <a:rPr lang="fr-FR" altLang="it-IT" sz="2100" dirty="0" err="1">
                <a:solidFill>
                  <a:srgbClr val="FF3300"/>
                </a:solidFill>
              </a:rPr>
              <a:t>für</a:t>
            </a:r>
            <a:r>
              <a:rPr lang="fr-FR" altLang="it-IT" sz="2100" dirty="0">
                <a:solidFill>
                  <a:srgbClr val="FF3300"/>
                </a:solidFill>
              </a:rPr>
              <a:t> </a:t>
            </a:r>
            <a:r>
              <a:rPr lang="fr-FR" altLang="it-IT" sz="2100" dirty="0" err="1">
                <a:solidFill>
                  <a:srgbClr val="FF3300"/>
                </a:solidFill>
              </a:rPr>
              <a:t>Sozialwissenschaft</a:t>
            </a:r>
            <a:r>
              <a:rPr lang="fr-FR" altLang="it-IT" sz="2100" dirty="0">
                <a:solidFill>
                  <a:srgbClr val="FF3300"/>
                </a:solidFill>
              </a:rPr>
              <a:t> </a:t>
            </a:r>
            <a:r>
              <a:rPr lang="fr-FR" altLang="it-IT" sz="2100" dirty="0" err="1">
                <a:solidFill>
                  <a:srgbClr val="FF3300"/>
                </a:solidFill>
              </a:rPr>
              <a:t>und</a:t>
            </a:r>
            <a:r>
              <a:rPr lang="fr-FR" altLang="it-IT" sz="2100" dirty="0">
                <a:solidFill>
                  <a:srgbClr val="FF3300"/>
                </a:solidFill>
              </a:rPr>
              <a:t> </a:t>
            </a:r>
            <a:r>
              <a:rPr lang="fr-FR" altLang="it-IT" sz="2100" dirty="0" err="1">
                <a:solidFill>
                  <a:srgbClr val="FF3300"/>
                </a:solidFill>
              </a:rPr>
              <a:t>Sozialpolitik</a:t>
            </a:r>
            <a:r>
              <a:rPr lang="fr-FR" altLang="it-IT" sz="2100" dirty="0">
                <a:solidFill>
                  <a:srgbClr val="FF3300"/>
                </a:solidFill>
              </a:rPr>
              <a:t>».</a:t>
            </a:r>
            <a:endParaRPr lang="it-IT" altLang="it-IT" sz="2100" b="1" dirty="0">
              <a:solidFill>
                <a:srgbClr val="FF3300"/>
              </a:solidFill>
            </a:endParaRPr>
          </a:p>
          <a:p>
            <a:pPr>
              <a:lnSpc>
                <a:spcPct val="90000"/>
              </a:lnSpc>
            </a:pPr>
            <a:r>
              <a:rPr lang="it-IT" altLang="it-IT" sz="2100" b="1" dirty="0"/>
              <a:t>1925 – Henri </a:t>
            </a:r>
            <a:r>
              <a:rPr lang="it-IT" altLang="it-IT" sz="2100" b="1" dirty="0" err="1"/>
              <a:t>Berr</a:t>
            </a:r>
            <a:r>
              <a:rPr lang="it-IT" altLang="it-IT" sz="2100" dirty="0"/>
              <a:t> fonda il «Centre </a:t>
            </a:r>
            <a:r>
              <a:rPr lang="it-IT" altLang="it-IT" sz="2100" dirty="0" err="1"/>
              <a:t>internationale</a:t>
            </a:r>
            <a:r>
              <a:rPr lang="it-IT" altLang="it-IT" sz="2100" dirty="0"/>
              <a:t> de </a:t>
            </a:r>
            <a:r>
              <a:rPr lang="it-IT" altLang="it-IT" sz="2100" dirty="0" err="1"/>
              <a:t>synthèse</a:t>
            </a:r>
            <a:r>
              <a:rPr lang="it-IT" altLang="it-IT" sz="2100" dirty="0"/>
              <a:t>» come luogo d’incontro di studiosi di diverse discipline (ma costantemente tenuto ai margini dalla comunità accademica francese). Lo stesso </a:t>
            </a:r>
            <a:r>
              <a:rPr lang="it-IT" altLang="it-IT" sz="2100" dirty="0" err="1"/>
              <a:t>Berr</a:t>
            </a:r>
            <a:r>
              <a:rPr lang="it-IT" altLang="it-IT" sz="2100" dirty="0"/>
              <a:t> non otterrà mai una cattedra universitaria, rimanendo professore di liceo.</a:t>
            </a:r>
            <a:endParaRPr lang="fr-FR" altLang="it-IT" sz="2100" b="1" dirty="0"/>
          </a:p>
          <a:p>
            <a:pPr>
              <a:lnSpc>
                <a:spcPct val="90000"/>
              </a:lnSpc>
            </a:pPr>
            <a:r>
              <a:rPr lang="fr-FR" altLang="it-IT" sz="2100" b="1" dirty="0"/>
              <a:t>1929 – Marc Bloch e Lucien Febvre</a:t>
            </a:r>
            <a:r>
              <a:rPr lang="fr-FR" altLang="it-IT" sz="2100" dirty="0"/>
              <a:t> </a:t>
            </a:r>
            <a:r>
              <a:rPr lang="fr-FR" altLang="it-IT" sz="2100" dirty="0" err="1"/>
              <a:t>fondano</a:t>
            </a:r>
            <a:r>
              <a:rPr lang="fr-FR" altLang="it-IT" sz="2100" dirty="0"/>
              <a:t> a </a:t>
            </a:r>
            <a:r>
              <a:rPr lang="fr-FR" altLang="it-IT" sz="2100" dirty="0" err="1"/>
              <a:t>Strasburgo</a:t>
            </a:r>
            <a:r>
              <a:rPr lang="fr-FR" altLang="it-IT" sz="2100" dirty="0"/>
              <a:t> le </a:t>
            </a:r>
            <a:r>
              <a:rPr lang="fr-FR" altLang="it-IT" sz="2100" dirty="0">
                <a:solidFill>
                  <a:srgbClr val="FF3300"/>
                </a:solidFill>
              </a:rPr>
              <a:t>«Annales d’histoire économique et sociale».</a:t>
            </a:r>
            <a:r>
              <a:rPr lang="fr-FR" altLang="it-IT" sz="2100" dirty="0"/>
              <a:t> </a:t>
            </a:r>
            <a:endParaRPr lang="it-IT" altLang="it-IT" sz="2100" b="1" dirty="0"/>
          </a:p>
          <a:p>
            <a:pPr>
              <a:lnSpc>
                <a:spcPct val="90000"/>
              </a:lnSpc>
            </a:pPr>
            <a:endParaRPr lang="it-IT" altLang="it-IT" sz="2100" dirty="0"/>
          </a:p>
          <a:p>
            <a:pPr>
              <a:lnSpc>
                <a:spcPct val="90000"/>
              </a:lnSpc>
            </a:pPr>
            <a:endParaRPr lang="it-IT" altLang="it-IT" sz="2100" dirty="0"/>
          </a:p>
          <a:p>
            <a:pPr>
              <a:lnSpc>
                <a:spcPct val="90000"/>
              </a:lnSpc>
            </a:pPr>
            <a:endParaRPr lang="it-IT" altLang="it-IT" sz="2100" dirty="0"/>
          </a:p>
          <a:p>
            <a:pPr>
              <a:lnSpc>
                <a:spcPct val="90000"/>
              </a:lnSpc>
            </a:pPr>
            <a:endParaRPr lang="it-IT" altLang="it-IT" sz="2100" dirty="0"/>
          </a:p>
        </p:txBody>
      </p:sp>
    </p:spTree>
    <p:extLst>
      <p:ext uri="{BB962C8B-B14F-4D97-AF65-F5344CB8AC3E}">
        <p14:creationId xmlns:p14="http://schemas.microsoft.com/office/powerpoint/2010/main" val="152222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04864"/>
            <a:ext cx="8229600" cy="4176464"/>
          </a:xfrm>
        </p:spPr>
        <p:txBody>
          <a:bodyPr>
            <a:normAutofit fontScale="90000"/>
          </a:bodyPr>
          <a:lstStyle/>
          <a:p>
            <a:pPr lvl="0"/>
            <a:r>
              <a:rPr lang="fr-FR" dirty="0"/>
              <a:t>A. Thierry, </a:t>
            </a:r>
            <a:r>
              <a:rPr lang="fr-FR" i="1" dirty="0"/>
              <a:t>Lettres sur l’histoire de France </a:t>
            </a:r>
            <a:r>
              <a:rPr lang="fr-FR" dirty="0"/>
              <a:t>(1827</a:t>
            </a:r>
            <a:r>
              <a:rPr lang="fr-FR" dirty="0" smtClean="0"/>
              <a:t>)</a:t>
            </a:r>
            <a:r>
              <a:rPr lang="fr-FR" dirty="0"/>
              <a:t/>
            </a:r>
            <a:br>
              <a:rPr lang="fr-FR" dirty="0"/>
            </a:br>
            <a:r>
              <a:rPr lang="it-IT" dirty="0"/>
              <a:t/>
            </a:r>
            <a:br>
              <a:rPr lang="it-IT" dirty="0"/>
            </a:br>
            <a:r>
              <a:rPr lang="fr-FR" dirty="0"/>
              <a:t>F.-A. Mignet, </a:t>
            </a:r>
            <a:r>
              <a:rPr lang="fr-FR" i="1" dirty="0"/>
              <a:t>Histoire de la révolution française depuis 1789 jusqu’en 1814 </a:t>
            </a:r>
            <a:r>
              <a:rPr lang="fr-FR" dirty="0"/>
              <a:t>(1824)</a:t>
            </a:r>
            <a:br>
              <a:rPr lang="fr-FR" dirty="0"/>
            </a:br>
            <a:r>
              <a:rPr lang="it-IT" dirty="0"/>
              <a:t/>
            </a:r>
            <a:br>
              <a:rPr lang="it-IT" dirty="0"/>
            </a:br>
            <a:r>
              <a:rPr lang="fr-FR" dirty="0"/>
              <a:t>A. Thiers, </a:t>
            </a:r>
            <a:r>
              <a:rPr lang="fr-FR" i="1" dirty="0"/>
              <a:t>Histoire de la Révolution française</a:t>
            </a:r>
            <a:r>
              <a:rPr lang="fr-FR" dirty="0"/>
              <a:t>, 10 </a:t>
            </a:r>
            <a:r>
              <a:rPr lang="fr-FR" dirty="0" err="1"/>
              <a:t>voll</a:t>
            </a:r>
            <a:r>
              <a:rPr lang="fr-FR" dirty="0"/>
              <a:t>.</a:t>
            </a:r>
            <a:r>
              <a:rPr lang="fr-FR" i="1" dirty="0"/>
              <a:t> </a:t>
            </a:r>
            <a:r>
              <a:rPr lang="fr-FR" dirty="0"/>
              <a:t>(1823-27)</a:t>
            </a:r>
            <a:r>
              <a:rPr lang="it-IT" dirty="0"/>
              <a:t/>
            </a:r>
            <a:br>
              <a:rPr lang="it-IT" dirty="0"/>
            </a:br>
            <a:endParaRPr lang="it-IT" dirty="0"/>
          </a:p>
        </p:txBody>
      </p:sp>
      <p:sp>
        <p:nvSpPr>
          <p:cNvPr id="3" name="Segnaposto contenuto 2"/>
          <p:cNvSpPr>
            <a:spLocks noGrp="1"/>
          </p:cNvSpPr>
          <p:nvPr>
            <p:ph idx="1"/>
          </p:nvPr>
        </p:nvSpPr>
        <p:spPr>
          <a:xfrm>
            <a:off x="457200" y="1268760"/>
            <a:ext cx="8229600" cy="5208240"/>
          </a:xfrm>
        </p:spPr>
        <p:txBody>
          <a:bodyPr/>
          <a:lstStyle/>
          <a:p>
            <a:pPr marL="0" indent="0">
              <a:buNone/>
            </a:pPr>
            <a:endParaRPr lang="it-IT" dirty="0"/>
          </a:p>
        </p:txBody>
      </p:sp>
    </p:spTree>
    <p:extLst>
      <p:ext uri="{BB962C8B-B14F-4D97-AF65-F5344CB8AC3E}">
        <p14:creationId xmlns:p14="http://schemas.microsoft.com/office/powerpoint/2010/main" val="87142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Augustin</a:t>
            </a:r>
            <a:r>
              <a:rPr lang="it-IT" b="1" dirty="0" smtClean="0"/>
              <a:t> </a:t>
            </a:r>
            <a:r>
              <a:rPr lang="it-IT" b="1" dirty="0" err="1" smtClean="0"/>
              <a:t>Thierry</a:t>
            </a:r>
            <a:r>
              <a:rPr lang="it-IT" b="1" dirty="0" smtClean="0"/>
              <a:t> (</a:t>
            </a:r>
            <a:r>
              <a:rPr lang="fr-FR" b="1" dirty="0" smtClean="0"/>
              <a:t>1795-1856)</a:t>
            </a:r>
            <a:endParaRPr lang="it-IT" b="1" dirty="0"/>
          </a:p>
        </p:txBody>
      </p:sp>
      <p:sp>
        <p:nvSpPr>
          <p:cNvPr id="3" name="Segnaposto contenuto 2"/>
          <p:cNvSpPr>
            <a:spLocks noGrp="1"/>
          </p:cNvSpPr>
          <p:nvPr>
            <p:ph idx="1"/>
          </p:nvPr>
        </p:nvSpPr>
        <p:spPr>
          <a:xfrm>
            <a:off x="395536" y="1556792"/>
            <a:ext cx="8229600" cy="4876800"/>
          </a:xfrm>
        </p:spPr>
        <p:txBody>
          <a:bodyPr>
            <a:normAutofit fontScale="25000" lnSpcReduction="20000"/>
          </a:bodyPr>
          <a:lstStyle/>
          <a:p>
            <a:pPr marL="0" indent="0" algn="just">
              <a:buNone/>
            </a:pPr>
            <a:r>
              <a:rPr lang="it-IT" sz="4400" b="1" dirty="0" err="1" smtClean="0"/>
              <a:t>Augustin</a:t>
            </a:r>
            <a:r>
              <a:rPr lang="it-IT" sz="4400" b="1" dirty="0" smtClean="0"/>
              <a:t> </a:t>
            </a:r>
            <a:r>
              <a:rPr lang="it-IT" sz="4400" b="1" dirty="0" err="1"/>
              <a:t>Thierry</a:t>
            </a:r>
            <a:r>
              <a:rPr lang="it-IT" sz="4400" b="1" dirty="0"/>
              <a:t> </a:t>
            </a:r>
            <a:r>
              <a:rPr lang="it-IT" sz="4400" dirty="0"/>
              <a:t>(</a:t>
            </a:r>
            <a:r>
              <a:rPr lang="it-IT" sz="4400" dirty="0" smtClean="0"/>
              <a:t>1795-1856) studia all’</a:t>
            </a:r>
            <a:r>
              <a:rPr lang="it-IT" sz="4400" dirty="0" err="1" smtClean="0"/>
              <a:t>Ecole</a:t>
            </a:r>
            <a:r>
              <a:rPr lang="it-IT" sz="4400" dirty="0" smtClean="0"/>
              <a:t> </a:t>
            </a:r>
            <a:r>
              <a:rPr lang="it-IT" sz="4400" dirty="0"/>
              <a:t>Normale </a:t>
            </a:r>
            <a:r>
              <a:rPr lang="it-IT" sz="4400" dirty="0" err="1"/>
              <a:t>Supérieure</a:t>
            </a:r>
            <a:r>
              <a:rPr lang="it-IT" sz="4400" dirty="0"/>
              <a:t> quindi per alcuni </a:t>
            </a:r>
            <a:r>
              <a:rPr lang="it-IT" sz="4400" dirty="0" smtClean="0"/>
              <a:t>anni, </a:t>
            </a:r>
            <a:r>
              <a:rPr lang="it-IT" sz="4400" dirty="0"/>
              <a:t>insieme con Auguste </a:t>
            </a:r>
            <a:r>
              <a:rPr lang="it-IT" sz="4400" dirty="0" err="1" smtClean="0"/>
              <a:t>Comte</a:t>
            </a:r>
            <a:r>
              <a:rPr lang="it-IT" sz="4400" dirty="0" smtClean="0"/>
              <a:t>, è segretario </a:t>
            </a:r>
            <a:r>
              <a:rPr lang="it-IT" sz="4400" dirty="0"/>
              <a:t>di Saint-Simon, dal quale si allontana bruscamente nel 1817 per dedicarsi </a:t>
            </a:r>
            <a:r>
              <a:rPr lang="it-IT" sz="4400" dirty="0" smtClean="0"/>
              <a:t>al giornalismo. </a:t>
            </a:r>
            <a:r>
              <a:rPr lang="it-IT" sz="4400" dirty="0"/>
              <a:t>A partire dagli anni venti stringe </a:t>
            </a:r>
            <a:r>
              <a:rPr lang="it-IT" sz="4400" dirty="0" smtClean="0"/>
              <a:t>amicizia </a:t>
            </a:r>
            <a:r>
              <a:rPr lang="it-IT" sz="4400" dirty="0"/>
              <a:t>con </a:t>
            </a:r>
            <a:r>
              <a:rPr lang="it-IT" sz="4400" dirty="0" err="1"/>
              <a:t>Guizot</a:t>
            </a:r>
            <a:r>
              <a:rPr lang="it-IT" sz="4400" dirty="0"/>
              <a:t> – con il quale collaborerà a lungo e che nel 1835 </a:t>
            </a:r>
            <a:r>
              <a:rPr lang="it-IT" sz="4400" dirty="0" smtClean="0"/>
              <a:t>lo nominerà bibliotecario </a:t>
            </a:r>
            <a:r>
              <a:rPr lang="it-IT" sz="4400" dirty="0"/>
              <a:t>del </a:t>
            </a:r>
            <a:r>
              <a:rPr lang="it-IT" sz="4400" dirty="0" err="1"/>
              <a:t>Palais</a:t>
            </a:r>
            <a:r>
              <a:rPr lang="it-IT" sz="4400" dirty="0"/>
              <a:t> </a:t>
            </a:r>
            <a:r>
              <a:rPr lang="it-IT" sz="4400" dirty="0" err="1"/>
              <a:t>Royal</a:t>
            </a:r>
            <a:r>
              <a:rPr lang="it-IT" sz="4400" dirty="0"/>
              <a:t> – allontanandosi dalla politica attiva e </a:t>
            </a:r>
            <a:r>
              <a:rPr lang="it-IT" sz="4400" dirty="0" smtClean="0"/>
              <a:t>dedicandosi </a:t>
            </a:r>
            <a:r>
              <a:rPr lang="it-IT" sz="4400" dirty="0"/>
              <a:t>alla storia </a:t>
            </a:r>
            <a:r>
              <a:rPr lang="it-IT" sz="4400" dirty="0" smtClean="0"/>
              <a:t>medievale, pubblicando </a:t>
            </a:r>
            <a:r>
              <a:rPr lang="it-IT" sz="4400" dirty="0"/>
              <a:t>alcuni saggi di notevole </a:t>
            </a:r>
            <a:r>
              <a:rPr lang="it-IT" sz="4400" dirty="0" smtClean="0"/>
              <a:t>successo come le </a:t>
            </a:r>
            <a:r>
              <a:rPr lang="it-IT" sz="4400" b="1" i="1" dirty="0" err="1">
                <a:solidFill>
                  <a:srgbClr val="FF0000"/>
                </a:solidFill>
              </a:rPr>
              <a:t>Lettres</a:t>
            </a:r>
            <a:r>
              <a:rPr lang="it-IT" sz="4400" b="1" i="1" dirty="0">
                <a:solidFill>
                  <a:srgbClr val="FF0000"/>
                </a:solidFill>
              </a:rPr>
              <a:t> </a:t>
            </a:r>
            <a:r>
              <a:rPr lang="it-IT" sz="4400" b="1" i="1" dirty="0" err="1">
                <a:solidFill>
                  <a:srgbClr val="FF0000"/>
                </a:solidFill>
              </a:rPr>
              <a:t>sur</a:t>
            </a:r>
            <a:r>
              <a:rPr lang="it-IT" sz="4400" b="1" i="1" dirty="0">
                <a:solidFill>
                  <a:srgbClr val="FF0000"/>
                </a:solidFill>
              </a:rPr>
              <a:t> l’histoire de </a:t>
            </a:r>
            <a:r>
              <a:rPr lang="it-IT" sz="4400" b="1" i="1" dirty="0" smtClean="0">
                <a:solidFill>
                  <a:srgbClr val="FF0000"/>
                </a:solidFill>
              </a:rPr>
              <a:t>France</a:t>
            </a:r>
            <a:r>
              <a:rPr lang="it-IT" sz="4400" dirty="0" smtClean="0"/>
              <a:t>, </a:t>
            </a:r>
            <a:r>
              <a:rPr lang="it-IT" sz="4400" dirty="0"/>
              <a:t>pubblicate </a:t>
            </a:r>
            <a:r>
              <a:rPr lang="it-IT" sz="4400" dirty="0" smtClean="0"/>
              <a:t>sul «</a:t>
            </a:r>
            <a:r>
              <a:rPr lang="it-IT" sz="4400" dirty="0" err="1" smtClean="0"/>
              <a:t>Courrier</a:t>
            </a:r>
            <a:r>
              <a:rPr lang="it-IT" sz="4400" dirty="0" smtClean="0"/>
              <a:t> </a:t>
            </a:r>
            <a:r>
              <a:rPr lang="it-IT" sz="4400" dirty="0" err="1"/>
              <a:t>Français</a:t>
            </a:r>
            <a:r>
              <a:rPr lang="it-IT" sz="4400" dirty="0"/>
              <a:t>» nel </a:t>
            </a:r>
            <a:r>
              <a:rPr lang="it-IT" sz="4400" dirty="0" smtClean="0"/>
              <a:t>1820.</a:t>
            </a:r>
          </a:p>
          <a:p>
            <a:pPr marL="0" indent="0" algn="just">
              <a:buNone/>
            </a:pPr>
            <a:r>
              <a:rPr lang="it-IT" sz="4400" dirty="0" smtClean="0"/>
              <a:t>La </a:t>
            </a:r>
            <a:r>
              <a:rPr lang="it-IT" sz="4400" dirty="0"/>
              <a:t>pubblicazione di un saggio storiografico su un periodico rivolto al grande pubblico era già, di per sé, un fatto significativo, segno che la storiografia stava allora uscendo dagli ambienti eruditi </a:t>
            </a:r>
            <a:r>
              <a:rPr lang="it-IT" sz="4400" dirty="0" smtClean="0"/>
              <a:t>per </a:t>
            </a:r>
            <a:r>
              <a:rPr lang="it-IT" sz="4400" dirty="0"/>
              <a:t>entrare nel discorso comune. Riprendendo spunti già presenti nella storiografia del primo </a:t>
            </a:r>
            <a:r>
              <a:rPr lang="it-IT" sz="4400" dirty="0" smtClean="0"/>
              <a:t>Settecento, </a:t>
            </a:r>
            <a:r>
              <a:rPr lang="it-IT" sz="4400" dirty="0" err="1"/>
              <a:t>Thierry</a:t>
            </a:r>
            <a:r>
              <a:rPr lang="it-IT" sz="4400" dirty="0"/>
              <a:t> </a:t>
            </a:r>
            <a:r>
              <a:rPr lang="it-IT" sz="4400" dirty="0" smtClean="0"/>
              <a:t>sostiene a </a:t>
            </a:r>
            <a:r>
              <a:rPr lang="it-IT" sz="4400" dirty="0"/>
              <a:t>tesi “della conquista” – successivamente sviluppata da </a:t>
            </a:r>
            <a:r>
              <a:rPr lang="it-IT" sz="4400" dirty="0" err="1" smtClean="0"/>
              <a:t>Guizot</a:t>
            </a:r>
            <a:r>
              <a:rPr lang="it-IT" sz="4400" dirty="0" smtClean="0"/>
              <a:t> e da </a:t>
            </a:r>
            <a:r>
              <a:rPr lang="it-IT" sz="4400" dirty="0"/>
              <a:t>Manzoni - secondo la quale all’origini della stratificazione sociale di antico regime ci sarebbe stata una sovrapposizione di razze: ossia la conquista della Francia da parte dei popoli germanici e la costituzione di un’aristocrazia </a:t>
            </a:r>
            <a:r>
              <a:rPr lang="it-IT" sz="4400" dirty="0" smtClean="0"/>
              <a:t>germanica </a:t>
            </a:r>
            <a:r>
              <a:rPr lang="it-IT" sz="4400" dirty="0"/>
              <a:t>al di sopra di un popolo di origine gallo-romana</a:t>
            </a:r>
            <a:r>
              <a:rPr lang="it-IT" sz="4400" b="1" dirty="0">
                <a:solidFill>
                  <a:srgbClr val="FF0000"/>
                </a:solidFill>
              </a:rPr>
              <a:t>. In questa prospettiva la lotta del Terzo stato contro l’aristocrazia </a:t>
            </a:r>
            <a:r>
              <a:rPr lang="it-IT" sz="4400" b="1" dirty="0" smtClean="0">
                <a:solidFill>
                  <a:srgbClr val="FF0000"/>
                </a:solidFill>
              </a:rPr>
              <a:t>feudale sarebbe stata </a:t>
            </a:r>
            <a:r>
              <a:rPr lang="it-IT" sz="4400" b="1" dirty="0">
                <a:solidFill>
                  <a:srgbClr val="FF0000"/>
                </a:solidFill>
              </a:rPr>
              <a:t>la liberazione dei conquistati dalla secolare oppressione dei conquistatori</a:t>
            </a:r>
            <a:r>
              <a:rPr lang="it-IT" sz="4400" dirty="0"/>
              <a:t>. </a:t>
            </a:r>
            <a:endParaRPr lang="it-IT" sz="4400" dirty="0" smtClean="0"/>
          </a:p>
          <a:p>
            <a:pPr marL="0" indent="0" algn="just">
              <a:buNone/>
            </a:pPr>
            <a:r>
              <a:rPr lang="it-IT" sz="4400" dirty="0" smtClean="0"/>
              <a:t>Questa </a:t>
            </a:r>
            <a:r>
              <a:rPr lang="it-IT" sz="4400" dirty="0"/>
              <a:t>tesi sarebbe stata </a:t>
            </a:r>
            <a:r>
              <a:rPr lang="it-IT" sz="4400" dirty="0" smtClean="0"/>
              <a:t>sviluppata nel 1825 con </a:t>
            </a:r>
            <a:r>
              <a:rPr lang="it-IT" sz="4400" dirty="0"/>
              <a:t>la </a:t>
            </a:r>
            <a:r>
              <a:rPr lang="it-IT" sz="4400" i="1" dirty="0"/>
              <a:t>Histoire de la </a:t>
            </a:r>
            <a:r>
              <a:rPr lang="it-IT" sz="4400" i="1" dirty="0" err="1"/>
              <a:t>conquête</a:t>
            </a:r>
            <a:r>
              <a:rPr lang="it-IT" sz="4400" i="1" dirty="0"/>
              <a:t> de l’</a:t>
            </a:r>
            <a:r>
              <a:rPr lang="it-IT" sz="4400" i="1" dirty="0" err="1"/>
              <a:t>Angleterre</a:t>
            </a:r>
            <a:r>
              <a:rPr lang="it-IT" sz="4400" i="1" dirty="0"/>
              <a:t> par </a:t>
            </a:r>
            <a:r>
              <a:rPr lang="it-IT" sz="4400" i="1" dirty="0" err="1"/>
              <a:t>les</a:t>
            </a:r>
            <a:r>
              <a:rPr lang="it-IT" sz="4400" i="1" dirty="0"/>
              <a:t> </a:t>
            </a:r>
            <a:r>
              <a:rPr lang="it-IT" sz="4400" i="1" dirty="0" err="1" smtClean="0"/>
              <a:t>Normands</a:t>
            </a:r>
            <a:r>
              <a:rPr lang="it-IT" sz="4400" dirty="0" smtClean="0"/>
              <a:t>, </a:t>
            </a:r>
            <a:r>
              <a:rPr lang="it-IT" sz="4400" dirty="0"/>
              <a:t>nella quale mostrava come anche in Inghilterra la stratificazione sociale del medioevo </a:t>
            </a:r>
            <a:r>
              <a:rPr lang="it-IT" sz="4400" dirty="0" smtClean="0"/>
              <a:t>fosse </a:t>
            </a:r>
            <a:r>
              <a:rPr lang="it-IT" sz="4400" dirty="0"/>
              <a:t>originata da una </a:t>
            </a:r>
            <a:r>
              <a:rPr lang="it-IT" sz="4400" dirty="0" smtClean="0"/>
              <a:t>conquista; </a:t>
            </a:r>
            <a:r>
              <a:rPr lang="it-IT" sz="4400" dirty="0"/>
              <a:t>la sua narrazione</a:t>
            </a:r>
            <a:r>
              <a:rPr lang="it-IT" sz="4400" dirty="0" smtClean="0"/>
              <a:t>, </a:t>
            </a:r>
            <a:r>
              <a:rPr lang="it-IT" sz="4400" dirty="0"/>
              <a:t>si discostava dallo stile </a:t>
            </a:r>
            <a:r>
              <a:rPr lang="it-IT" sz="4400" dirty="0" smtClean="0"/>
              <a:t>paludato </a:t>
            </a:r>
            <a:r>
              <a:rPr lang="it-IT" sz="4400" dirty="0"/>
              <a:t>della storiografia corrente, cercando </a:t>
            </a:r>
            <a:r>
              <a:rPr lang="it-IT" sz="4400" dirty="0" smtClean="0"/>
              <a:t>di </a:t>
            </a:r>
            <a:r>
              <a:rPr lang="it-IT" sz="4400" dirty="0"/>
              <a:t>riprodurre nella maniera più viva il </a:t>
            </a:r>
            <a:r>
              <a:rPr lang="it-IT" sz="4400" dirty="0" smtClean="0"/>
              <a:t> </a:t>
            </a:r>
            <a:r>
              <a:rPr lang="it-IT" sz="4400" dirty="0"/>
              <a:t>“</a:t>
            </a:r>
            <a:r>
              <a:rPr lang="it-IT" sz="4400" b="1" dirty="0"/>
              <a:t>colore locale”, </a:t>
            </a:r>
            <a:r>
              <a:rPr lang="it-IT" sz="4400" dirty="0"/>
              <a:t>ossia l’atmosfera del tempo, riportando idealmente il lettore nel XI secolo, con un uso suggestivo delle fonti. </a:t>
            </a:r>
            <a:endParaRPr lang="it-IT" sz="4400" dirty="0" smtClean="0"/>
          </a:p>
          <a:p>
            <a:pPr marL="0" indent="0" algn="just">
              <a:buNone/>
            </a:pPr>
            <a:r>
              <a:rPr lang="it-IT" sz="4400" dirty="0" smtClean="0"/>
              <a:t>Grazie </a:t>
            </a:r>
            <a:r>
              <a:rPr lang="it-IT" sz="4400" dirty="0"/>
              <a:t>a queste due opere </a:t>
            </a:r>
            <a:r>
              <a:rPr lang="it-IT" sz="4400" dirty="0" smtClean="0"/>
              <a:t> </a:t>
            </a:r>
            <a:r>
              <a:rPr lang="it-IT" sz="4400" dirty="0"/>
              <a:t>e </a:t>
            </a:r>
            <a:r>
              <a:rPr lang="it-IT" sz="4400" dirty="0" smtClean="0"/>
              <a:t>ai successivi </a:t>
            </a:r>
            <a:r>
              <a:rPr lang="it-IT" sz="4400" i="1" dirty="0" err="1" smtClean="0"/>
              <a:t>Récits</a:t>
            </a:r>
            <a:r>
              <a:rPr lang="it-IT" sz="4400" i="1" dirty="0" smtClean="0"/>
              <a:t> </a:t>
            </a:r>
            <a:r>
              <a:rPr lang="it-IT" sz="4400" i="1" dirty="0" err="1"/>
              <a:t>des</a:t>
            </a:r>
            <a:r>
              <a:rPr lang="it-IT" sz="4400" i="1" dirty="0"/>
              <a:t> </a:t>
            </a:r>
            <a:r>
              <a:rPr lang="it-IT" sz="4400" i="1" dirty="0" err="1"/>
              <a:t>temps</a:t>
            </a:r>
            <a:r>
              <a:rPr lang="it-IT" sz="4400" i="1" dirty="0"/>
              <a:t> </a:t>
            </a:r>
            <a:r>
              <a:rPr lang="it-IT" sz="4400" i="1" dirty="0" err="1" smtClean="0"/>
              <a:t>mérovingiens</a:t>
            </a:r>
            <a:r>
              <a:rPr lang="it-IT" sz="4400" dirty="0" smtClean="0"/>
              <a:t> (1835 -1840), </a:t>
            </a:r>
            <a:r>
              <a:rPr lang="it-IT" sz="4400" dirty="0"/>
              <a:t>nei quali, </a:t>
            </a:r>
            <a:r>
              <a:rPr lang="it-IT" sz="4400" dirty="0" smtClean="0"/>
              <a:t>utilizzando </a:t>
            </a:r>
            <a:r>
              <a:rPr lang="it-IT" sz="4400" dirty="0"/>
              <a:t>Gregorio di Tours, ricostruisce a forti tinte la storia della </a:t>
            </a:r>
            <a:r>
              <a:rPr lang="it-IT" sz="4400" dirty="0" smtClean="0"/>
              <a:t>cristianizzazione della Francia altomedievale, </a:t>
            </a:r>
            <a:r>
              <a:rPr lang="it-IT" sz="4400" dirty="0" err="1"/>
              <a:t>Thierry</a:t>
            </a:r>
            <a:r>
              <a:rPr lang="it-IT" sz="4400" dirty="0"/>
              <a:t>  è considerato il pioniere della “riforma” romantica che a partire dagli anni venti investe la storiografia </a:t>
            </a:r>
            <a:r>
              <a:rPr lang="it-IT" sz="4400" dirty="0" smtClean="0"/>
              <a:t>francese</a:t>
            </a:r>
            <a:r>
              <a:rPr lang="it-IT" sz="4400" dirty="0"/>
              <a:t> </a:t>
            </a:r>
            <a:r>
              <a:rPr lang="it-IT" sz="4400" dirty="0" smtClean="0"/>
              <a:t>respingendo gli stilemi anacronistici delle trattazioni settecentesche</a:t>
            </a:r>
            <a:r>
              <a:rPr lang="it-IT" sz="4400" dirty="0"/>
              <a:t> </a:t>
            </a:r>
            <a:r>
              <a:rPr lang="it-IT" sz="4400" dirty="0" smtClean="0"/>
              <a:t>che dipingevano </a:t>
            </a:r>
            <a:r>
              <a:rPr lang="it-IT" sz="4400" dirty="0"/>
              <a:t>i sovrani merovingi </a:t>
            </a:r>
            <a:r>
              <a:rPr lang="it-IT" sz="4400" dirty="0" smtClean="0"/>
              <a:t>come </a:t>
            </a:r>
            <a:r>
              <a:rPr lang="it-IT" sz="4400" dirty="0"/>
              <a:t>monarchi contemporanei e i loro guerrieri </a:t>
            </a:r>
            <a:r>
              <a:rPr lang="it-IT" sz="4400" dirty="0" smtClean="0"/>
              <a:t>come </a:t>
            </a:r>
            <a:r>
              <a:rPr lang="it-IT" sz="4400" dirty="0"/>
              <a:t>nobili di corte, impedendo </a:t>
            </a:r>
            <a:r>
              <a:rPr lang="it-IT" sz="4400" dirty="0" smtClean="0"/>
              <a:t>di </a:t>
            </a:r>
            <a:r>
              <a:rPr lang="it-IT" sz="4400" dirty="0"/>
              <a:t>cogliere, in tutte le sue asprezze, la reale atmosfera della società </a:t>
            </a:r>
            <a:r>
              <a:rPr lang="it-IT" sz="4400" dirty="0" smtClean="0"/>
              <a:t>«barbarica». </a:t>
            </a:r>
          </a:p>
          <a:p>
            <a:pPr marL="0" indent="0" algn="just">
              <a:buNone/>
            </a:pPr>
            <a:r>
              <a:rPr lang="it-IT" sz="4400" dirty="0" smtClean="0"/>
              <a:t>Obiettivo di </a:t>
            </a:r>
            <a:r>
              <a:rPr lang="it-IT" sz="4400" dirty="0" err="1" smtClean="0"/>
              <a:t>Thierry</a:t>
            </a:r>
            <a:r>
              <a:rPr lang="it-IT" sz="4400" dirty="0" smtClean="0"/>
              <a:t> era rieducare </a:t>
            </a:r>
            <a:r>
              <a:rPr lang="it-IT" sz="4400" dirty="0"/>
              <a:t>gli storici </a:t>
            </a:r>
            <a:r>
              <a:rPr lang="it-IT" sz="4400" dirty="0" smtClean="0"/>
              <a:t>e i lettori </a:t>
            </a:r>
            <a:r>
              <a:rPr lang="it-IT" sz="4400" dirty="0"/>
              <a:t>a </a:t>
            </a:r>
            <a:r>
              <a:rPr lang="it-IT" sz="4400" b="1" dirty="0"/>
              <a:t>«sentire» il passato nella sua «intera realtà», </a:t>
            </a:r>
            <a:r>
              <a:rPr lang="it-IT" sz="4400" dirty="0"/>
              <a:t>cogliendo la distanza immensa che li separava dai soggetti dei quali scrivevano, rifacendosi alle fonti originali e non alle loro riletture posteriori. Per prima cosa bisognava «saper narrare» e l’esempio non poteva </a:t>
            </a:r>
            <a:r>
              <a:rPr lang="it-IT" sz="4400" dirty="0" smtClean="0"/>
              <a:t>che venire dai </a:t>
            </a:r>
            <a:r>
              <a:rPr lang="it-IT" sz="4400" dirty="0"/>
              <a:t>romanzieri come </a:t>
            </a:r>
            <a:r>
              <a:rPr lang="it-IT" sz="4400" dirty="0" err="1" smtClean="0"/>
              <a:t>Chateubriand</a:t>
            </a:r>
            <a:r>
              <a:rPr lang="it-IT" sz="4400" dirty="0" smtClean="0"/>
              <a:t> </a:t>
            </a:r>
            <a:r>
              <a:rPr lang="it-IT" sz="4400" dirty="0"/>
              <a:t>e </a:t>
            </a:r>
            <a:r>
              <a:rPr lang="it-IT" sz="4400" dirty="0" smtClean="0"/>
              <a:t>Scott  capaci </a:t>
            </a:r>
            <a:r>
              <a:rPr lang="it-IT" sz="4400" dirty="0"/>
              <a:t>di dipingere il medioevo nella sua viva crudezza e nelle sue passioni. Non si trattava, però, solo di evocare elementi pittoreschi, ma di comprendere ed intuire nella sua essenza lo spirito del medioevo, senza ricondurlo </a:t>
            </a:r>
            <a:r>
              <a:rPr lang="it-IT" sz="4400" dirty="0" smtClean="0"/>
              <a:t>a </a:t>
            </a:r>
            <a:r>
              <a:rPr lang="it-IT" sz="4400" dirty="0"/>
              <a:t>schemi </a:t>
            </a:r>
            <a:r>
              <a:rPr lang="it-IT" sz="4400" dirty="0" smtClean="0"/>
              <a:t>razionalistici.</a:t>
            </a:r>
          </a:p>
          <a:p>
            <a:pPr marL="0" indent="0" algn="just">
              <a:buNone/>
            </a:pPr>
            <a:r>
              <a:rPr lang="it-IT" sz="4400" dirty="0" smtClean="0"/>
              <a:t>Diversamente </a:t>
            </a:r>
            <a:r>
              <a:rPr lang="it-IT" sz="4400" dirty="0"/>
              <a:t>dagli storici </a:t>
            </a:r>
            <a:r>
              <a:rPr lang="it-IT" sz="4400" dirty="0" smtClean="0"/>
              <a:t>tedeschi </a:t>
            </a:r>
            <a:r>
              <a:rPr lang="it-IT" sz="4400" dirty="0"/>
              <a:t>e soprattutto da </a:t>
            </a:r>
            <a:r>
              <a:rPr lang="it-IT" sz="4400" dirty="0" err="1"/>
              <a:t>Ranke</a:t>
            </a:r>
            <a:r>
              <a:rPr lang="it-IT" sz="4400" dirty="0"/>
              <a:t>, </a:t>
            </a:r>
            <a:r>
              <a:rPr lang="it-IT" sz="4400" dirty="0" err="1" smtClean="0"/>
              <a:t>Thierry</a:t>
            </a:r>
            <a:r>
              <a:rPr lang="it-IT" sz="4400" dirty="0" smtClean="0"/>
              <a:t> </a:t>
            </a:r>
            <a:r>
              <a:rPr lang="it-IT" sz="4400" dirty="0"/>
              <a:t>non si cimenta mai con </a:t>
            </a:r>
            <a:r>
              <a:rPr lang="it-IT" sz="4400" dirty="0" smtClean="0"/>
              <a:t>la </a:t>
            </a:r>
            <a:r>
              <a:rPr lang="it-IT" sz="4400" dirty="0"/>
              <a:t>critica delle fonti, ma ricorre ad </a:t>
            </a:r>
            <a:r>
              <a:rPr lang="it-IT" sz="4400" dirty="0" smtClean="0"/>
              <a:t>esse </a:t>
            </a:r>
            <a:r>
              <a:rPr lang="it-IT" sz="4400" dirty="0"/>
              <a:t>come elementi evocativi di </a:t>
            </a:r>
            <a:r>
              <a:rPr lang="it-IT" sz="4400" dirty="0" smtClean="0"/>
              <a:t>atmosfere. </a:t>
            </a:r>
          </a:p>
          <a:p>
            <a:pPr marL="0" indent="0" algn="just">
              <a:buNone/>
            </a:pPr>
            <a:r>
              <a:rPr lang="it-IT" sz="4400" b="1" dirty="0" smtClean="0"/>
              <a:t>Colpito </a:t>
            </a:r>
            <a:r>
              <a:rPr lang="it-IT" sz="4400" b="1" dirty="0"/>
              <a:t>da paralisi nel 1825 </a:t>
            </a:r>
            <a:r>
              <a:rPr lang="it-IT" sz="4400" dirty="0"/>
              <a:t>e da cecità completa nel 1828, </a:t>
            </a:r>
            <a:r>
              <a:rPr lang="it-IT" sz="4400" dirty="0" err="1"/>
              <a:t>Thierry</a:t>
            </a:r>
            <a:r>
              <a:rPr lang="it-IT" sz="4400" dirty="0"/>
              <a:t> </a:t>
            </a:r>
            <a:r>
              <a:rPr lang="it-IT" sz="4400" dirty="0" smtClean="0"/>
              <a:t>continua </a:t>
            </a:r>
            <a:r>
              <a:rPr lang="it-IT" sz="4400" dirty="0"/>
              <a:t>a </a:t>
            </a:r>
            <a:r>
              <a:rPr lang="it-IT" sz="4400" dirty="0" smtClean="0"/>
              <a:t>lavorare assistito  prima </a:t>
            </a:r>
            <a:r>
              <a:rPr lang="it-IT" sz="4400" dirty="0"/>
              <a:t>dalla moglie </a:t>
            </a:r>
            <a:r>
              <a:rPr lang="it-IT" sz="4400" b="1" dirty="0"/>
              <a:t>Julie de </a:t>
            </a:r>
            <a:r>
              <a:rPr lang="it-IT" sz="4400" b="1" dirty="0" err="1"/>
              <a:t>Quérangal</a:t>
            </a:r>
            <a:r>
              <a:rPr lang="it-IT" sz="4400" dirty="0"/>
              <a:t>, morta precocemente nel 1844, e poi dalla nobildonna </a:t>
            </a:r>
            <a:r>
              <a:rPr lang="it-IT" sz="4400" dirty="0" smtClean="0"/>
              <a:t>italiana </a:t>
            </a:r>
            <a:r>
              <a:rPr lang="it-IT" sz="4400" dirty="0"/>
              <a:t>Cristina Trivulzio di </a:t>
            </a:r>
            <a:r>
              <a:rPr lang="it-IT" sz="4400" dirty="0" err="1"/>
              <a:t>Belgiojoso</a:t>
            </a:r>
            <a:r>
              <a:rPr lang="it-IT" sz="4400" dirty="0"/>
              <a:t>. </a:t>
            </a:r>
            <a:endParaRPr lang="it-IT" sz="4400" dirty="0" smtClean="0"/>
          </a:p>
          <a:p>
            <a:pPr marL="0" indent="0" algn="just">
              <a:buNone/>
            </a:pPr>
            <a:r>
              <a:rPr lang="it-IT" sz="4400" dirty="0" smtClean="0"/>
              <a:t>Dopo </a:t>
            </a:r>
            <a:r>
              <a:rPr lang="it-IT" sz="4400" dirty="0"/>
              <a:t>la rivoluzione di </a:t>
            </a:r>
            <a:r>
              <a:rPr lang="it-IT" sz="4400" dirty="0" smtClean="0"/>
              <a:t>luglio </a:t>
            </a:r>
            <a:r>
              <a:rPr lang="it-IT" sz="4400" dirty="0" err="1"/>
              <a:t>Guizot</a:t>
            </a:r>
            <a:r>
              <a:rPr lang="it-IT" sz="4400" dirty="0"/>
              <a:t> gli commissionerà una </a:t>
            </a:r>
            <a:r>
              <a:rPr lang="it-IT" sz="4400" dirty="0" smtClean="0"/>
              <a:t>ricerca </a:t>
            </a:r>
            <a:r>
              <a:rPr lang="it-IT" sz="4400" dirty="0"/>
              <a:t>sulla </a:t>
            </a:r>
            <a:r>
              <a:rPr lang="it-IT" sz="4400" dirty="0">
                <a:solidFill>
                  <a:srgbClr val="FF0000"/>
                </a:solidFill>
              </a:rPr>
              <a:t>storia del Terzo Stato </a:t>
            </a:r>
            <a:r>
              <a:rPr lang="it-IT" sz="4400" dirty="0"/>
              <a:t>che vedrà la luce solo parzialmente nel 1853 con l’</a:t>
            </a:r>
            <a:r>
              <a:rPr lang="it-IT" sz="4400" i="1" dirty="0"/>
              <a:t>Essai </a:t>
            </a:r>
            <a:r>
              <a:rPr lang="it-IT" sz="4400" i="1" dirty="0" err="1"/>
              <a:t>sur</a:t>
            </a:r>
            <a:r>
              <a:rPr lang="it-IT" sz="4400" i="1" dirty="0"/>
              <a:t> l’histoire de la </a:t>
            </a:r>
            <a:r>
              <a:rPr lang="it-IT" sz="4400" i="1" dirty="0" err="1"/>
              <a:t>formation</a:t>
            </a:r>
            <a:r>
              <a:rPr lang="it-IT" sz="4400" i="1" dirty="0"/>
              <a:t> et </a:t>
            </a:r>
            <a:r>
              <a:rPr lang="it-IT" sz="4400" i="1" dirty="0" err="1"/>
              <a:t>les</a:t>
            </a:r>
            <a:r>
              <a:rPr lang="it-IT" sz="4400" i="1" dirty="0"/>
              <a:t> </a:t>
            </a:r>
            <a:r>
              <a:rPr lang="it-IT" sz="4400" i="1" dirty="0" err="1"/>
              <a:t>progrès</a:t>
            </a:r>
            <a:r>
              <a:rPr lang="it-IT" sz="4400" i="1" dirty="0"/>
              <a:t> </a:t>
            </a:r>
            <a:r>
              <a:rPr lang="it-IT" sz="4400" i="1" dirty="0" err="1"/>
              <a:t>du</a:t>
            </a:r>
            <a:r>
              <a:rPr lang="it-IT" sz="4400" i="1" dirty="0"/>
              <a:t> Tiers </a:t>
            </a:r>
            <a:r>
              <a:rPr lang="it-IT" sz="4400" i="1" dirty="0" err="1" smtClean="0"/>
              <a:t>Etat</a:t>
            </a:r>
            <a:r>
              <a:rPr lang="it-IT" sz="4400" dirty="0" smtClean="0"/>
              <a:t>. </a:t>
            </a:r>
            <a:r>
              <a:rPr lang="it-IT" sz="4400" dirty="0">
                <a:solidFill>
                  <a:srgbClr val="FF0000"/>
                </a:solidFill>
              </a:rPr>
              <a:t>Protagonista dell’opera è la </a:t>
            </a:r>
            <a:r>
              <a:rPr lang="it-IT" sz="4400" dirty="0" smtClean="0">
                <a:solidFill>
                  <a:srgbClr val="FF0000"/>
                </a:solidFill>
              </a:rPr>
              <a:t>borghesia </a:t>
            </a:r>
            <a:r>
              <a:rPr lang="it-IT" sz="4400" dirty="0">
                <a:solidFill>
                  <a:srgbClr val="FF0000"/>
                </a:solidFill>
              </a:rPr>
              <a:t>riportata al suo ruolo centrale nella storia francese come soggetto di progresso</a:t>
            </a:r>
            <a:r>
              <a:rPr lang="it-IT" sz="4400" dirty="0"/>
              <a:t>. Per questa sua intuizione e per l’anticipazione, nei suoi scritti degli anni venti, della teoria della lotta fra le classi, </a:t>
            </a:r>
            <a:r>
              <a:rPr lang="it-IT" sz="4400" dirty="0" err="1"/>
              <a:t>Thierry</a:t>
            </a:r>
            <a:r>
              <a:rPr lang="it-IT" sz="4400" dirty="0"/>
              <a:t> sarebbe stato definito da </a:t>
            </a:r>
            <a:r>
              <a:rPr lang="it-IT" sz="4400" dirty="0" err="1"/>
              <a:t>Marx</a:t>
            </a:r>
            <a:r>
              <a:rPr lang="it-IT" sz="4400" dirty="0"/>
              <a:t> «padre della lotta di classe».</a:t>
            </a:r>
          </a:p>
          <a:p>
            <a:endParaRPr lang="it-IT" dirty="0"/>
          </a:p>
        </p:txBody>
      </p:sp>
    </p:spTree>
    <p:extLst>
      <p:ext uri="{BB962C8B-B14F-4D97-AF65-F5344CB8AC3E}">
        <p14:creationId xmlns:p14="http://schemas.microsoft.com/office/powerpoint/2010/main" val="342855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C00000"/>
                </a:solidFill>
              </a:rPr>
              <a:t>François-Auguste </a:t>
            </a:r>
            <a:r>
              <a:rPr lang="it-IT" b="1" dirty="0" err="1">
                <a:solidFill>
                  <a:srgbClr val="C00000"/>
                </a:solidFill>
              </a:rPr>
              <a:t>Mignet</a:t>
            </a:r>
            <a:r>
              <a:rPr lang="it-IT" b="1" dirty="0">
                <a:solidFill>
                  <a:srgbClr val="C00000"/>
                </a:solidFill>
              </a:rPr>
              <a:t> (1796-1884</a:t>
            </a:r>
            <a:r>
              <a:rPr lang="it-IT" b="1" dirty="0" smtClean="0">
                <a:solidFill>
                  <a:srgbClr val="C00000"/>
                </a:solidFill>
              </a:rPr>
              <a:t>) </a:t>
            </a:r>
            <a:endParaRPr lang="it-IT" b="1" dirty="0">
              <a:solidFill>
                <a:srgbClr val="C00000"/>
              </a:solidFill>
            </a:endParaRPr>
          </a:p>
        </p:txBody>
      </p:sp>
      <p:sp>
        <p:nvSpPr>
          <p:cNvPr id="3" name="Segnaposto contenuto 2"/>
          <p:cNvSpPr>
            <a:spLocks noGrp="1"/>
          </p:cNvSpPr>
          <p:nvPr>
            <p:ph idx="1"/>
          </p:nvPr>
        </p:nvSpPr>
        <p:spPr/>
        <p:txBody>
          <a:bodyPr>
            <a:normAutofit fontScale="55000" lnSpcReduction="20000"/>
          </a:bodyPr>
          <a:lstStyle/>
          <a:p>
            <a:pPr marL="0" indent="0">
              <a:buNone/>
            </a:pPr>
            <a:r>
              <a:rPr lang="it-IT" b="1" dirty="0" smtClean="0"/>
              <a:t>François-Auguste </a:t>
            </a:r>
            <a:r>
              <a:rPr lang="it-IT" b="1" dirty="0" err="1"/>
              <a:t>Mignet</a:t>
            </a:r>
            <a:r>
              <a:rPr lang="it-IT" b="1" dirty="0"/>
              <a:t> </a:t>
            </a:r>
            <a:r>
              <a:rPr lang="it-IT" dirty="0"/>
              <a:t>(1796-1884)  è uno dei primi storici francesi a dedicare alla rivoluzione un’opera intera, a soli tre decenni di distanza dagli eventi. </a:t>
            </a:r>
            <a:endParaRPr lang="it-IT" dirty="0" smtClean="0"/>
          </a:p>
          <a:p>
            <a:pPr marL="0" indent="0">
              <a:buNone/>
            </a:pPr>
            <a:r>
              <a:rPr lang="it-IT" dirty="0"/>
              <a:t>F</a:t>
            </a:r>
            <a:r>
              <a:rPr lang="it-IT" dirty="0" smtClean="0"/>
              <a:t>ormatosi </a:t>
            </a:r>
            <a:r>
              <a:rPr lang="it-IT" dirty="0"/>
              <a:t>in età napoleonica </a:t>
            </a:r>
            <a:r>
              <a:rPr lang="it-IT" dirty="0" smtClean="0"/>
              <a:t>e </a:t>
            </a:r>
            <a:r>
              <a:rPr lang="it-IT" dirty="0"/>
              <a:t>laureato in giurisprudenza, </a:t>
            </a:r>
            <a:r>
              <a:rPr lang="it-IT" dirty="0" smtClean="0"/>
              <a:t>amico di </a:t>
            </a:r>
            <a:r>
              <a:rPr lang="it-IT" dirty="0" err="1"/>
              <a:t>Adolphe</a:t>
            </a:r>
            <a:r>
              <a:rPr lang="it-IT" dirty="0"/>
              <a:t> </a:t>
            </a:r>
            <a:r>
              <a:rPr lang="it-IT" dirty="0" err="1"/>
              <a:t>Thiers</a:t>
            </a:r>
            <a:r>
              <a:rPr lang="it-IT" dirty="0"/>
              <a:t>, nominato Consigliere di </a:t>
            </a:r>
            <a:r>
              <a:rPr lang="it-IT" dirty="0" smtClean="0"/>
              <a:t>Stato </a:t>
            </a:r>
            <a:r>
              <a:rPr lang="it-IT" dirty="0"/>
              <a:t>negli anni della Restaurazione, svolge la sua attività più intensa come </a:t>
            </a:r>
            <a:r>
              <a:rPr lang="it-IT" dirty="0" smtClean="0"/>
              <a:t>redattore </a:t>
            </a:r>
            <a:r>
              <a:rPr lang="it-IT" dirty="0"/>
              <a:t>delle principali testate parigine del suo tempo. </a:t>
            </a:r>
            <a:endParaRPr lang="it-IT" dirty="0" smtClean="0"/>
          </a:p>
          <a:p>
            <a:pPr marL="0" indent="0">
              <a:buNone/>
            </a:pPr>
            <a:r>
              <a:rPr lang="it-IT" dirty="0" smtClean="0"/>
              <a:t>Nel </a:t>
            </a:r>
            <a:r>
              <a:rPr lang="it-IT" dirty="0"/>
              <a:t>1824 pubblica una </a:t>
            </a:r>
            <a:r>
              <a:rPr lang="it-IT" b="1" i="1" dirty="0">
                <a:solidFill>
                  <a:srgbClr val="FF0000"/>
                </a:solidFill>
              </a:rPr>
              <a:t>Histoire de la </a:t>
            </a:r>
            <a:r>
              <a:rPr lang="it-IT" b="1" i="1" dirty="0" err="1">
                <a:solidFill>
                  <a:srgbClr val="FF0000"/>
                </a:solidFill>
              </a:rPr>
              <a:t>Révolution</a:t>
            </a:r>
            <a:r>
              <a:rPr lang="it-IT" b="1" i="1" dirty="0">
                <a:solidFill>
                  <a:srgbClr val="FF0000"/>
                </a:solidFill>
              </a:rPr>
              <a:t> </a:t>
            </a:r>
            <a:r>
              <a:rPr lang="it-IT" b="1" i="1" dirty="0" err="1">
                <a:solidFill>
                  <a:srgbClr val="FF0000"/>
                </a:solidFill>
              </a:rPr>
              <a:t>Française</a:t>
            </a:r>
            <a:r>
              <a:rPr lang="it-IT" b="1" i="1" dirty="0">
                <a:solidFill>
                  <a:srgbClr val="FF0000"/>
                </a:solidFill>
              </a:rPr>
              <a:t> </a:t>
            </a:r>
            <a:r>
              <a:rPr lang="it-IT" dirty="0"/>
              <a:t>in due volumi che con stile asciutto fornisce un’esposizione oggettiva dei fatti, senza impegnarsi troppo in valutazioni di carattere morale o ideologico. </a:t>
            </a:r>
            <a:r>
              <a:rPr lang="it-IT" dirty="0" err="1" smtClean="0"/>
              <a:t>Mignet</a:t>
            </a:r>
            <a:r>
              <a:rPr lang="it-IT" dirty="0" smtClean="0"/>
              <a:t> </a:t>
            </a:r>
            <a:r>
              <a:rPr lang="it-IT" dirty="0"/>
              <a:t>cerca di fornire una lettura di quei grandi eventi rispecchiando gli ideali dei liberali moderati e interpretando la rivoluzione come un momento </a:t>
            </a:r>
            <a:r>
              <a:rPr lang="it-IT" dirty="0" err="1"/>
              <a:t>fondativo</a:t>
            </a:r>
            <a:r>
              <a:rPr lang="it-IT" dirty="0"/>
              <a:t> della modernità, che aveva visto unita la borghesia e le classi lavoratrici contro l’aristocrazia, nell’abbattimento dell’antico regime che impediva la crescita della </a:t>
            </a:r>
            <a:r>
              <a:rPr lang="it-IT" dirty="0" smtClean="0"/>
              <a:t>civiltà. </a:t>
            </a:r>
          </a:p>
          <a:p>
            <a:pPr marL="0" indent="0">
              <a:buNone/>
            </a:pPr>
            <a:r>
              <a:rPr lang="it-IT" dirty="0" smtClean="0"/>
              <a:t>Su questo  schema di fondo la narrazione si svolge con taglio cronologico-evenemenziale, attenta soprattutto alla dimensione politica; vi </a:t>
            </a:r>
            <a:r>
              <a:rPr lang="it-IT" dirty="0"/>
              <a:t>compare tuttavia una </a:t>
            </a:r>
            <a:r>
              <a:rPr lang="it-IT" dirty="0" smtClean="0"/>
              <a:t>prima proposta di periodizzazione che distingue</a:t>
            </a:r>
          </a:p>
          <a:p>
            <a:pPr marL="457200" indent="-457200">
              <a:buAutoNum type="alphaLcParenR"/>
            </a:pPr>
            <a:r>
              <a:rPr lang="it-IT" dirty="0" smtClean="0"/>
              <a:t>la </a:t>
            </a:r>
            <a:r>
              <a:rPr lang="it-IT" dirty="0" smtClean="0">
                <a:solidFill>
                  <a:srgbClr val="C00000"/>
                </a:solidFill>
              </a:rPr>
              <a:t>prima fase della rivoluzione </a:t>
            </a:r>
            <a:r>
              <a:rPr lang="it-IT" dirty="0" smtClean="0"/>
              <a:t>(1789-91) in cui il potere è preso dal Terzo Stato;</a:t>
            </a:r>
          </a:p>
          <a:p>
            <a:pPr marL="457200" indent="-457200">
              <a:buAutoNum type="alphaLcParenR"/>
            </a:pPr>
            <a:r>
              <a:rPr lang="it-IT" dirty="0" smtClean="0">
                <a:solidFill>
                  <a:srgbClr val="C00000"/>
                </a:solidFill>
              </a:rPr>
              <a:t>una «seconda rivoluzione», </a:t>
            </a:r>
            <a:r>
              <a:rPr lang="it-IT" dirty="0" smtClean="0"/>
              <a:t>di breve durata (1792-94), ma dettata dalla «circostanze», che instaura il «regno della moltitudine» e quindi il Terrore; </a:t>
            </a:r>
          </a:p>
          <a:p>
            <a:pPr marL="457200" indent="-457200">
              <a:buAutoNum type="alphaLcParenR"/>
            </a:pPr>
            <a:r>
              <a:rPr lang="it-IT" dirty="0" smtClean="0"/>
              <a:t>l’ultima fase è quella del </a:t>
            </a:r>
            <a:r>
              <a:rPr lang="it-IT" dirty="0" smtClean="0">
                <a:solidFill>
                  <a:srgbClr val="C00000"/>
                </a:solidFill>
              </a:rPr>
              <a:t>compromesso borghese </a:t>
            </a:r>
            <a:r>
              <a:rPr lang="it-IT" dirty="0" smtClean="0"/>
              <a:t>e della fase discendente del movimento rivoluzionario, preludio alla svolta istituzionale napoleonica, negatrice all’interno dei principi fondamentali di libertà e di rappresentanza, ma capace di portare in tutt’Europa le conquiste della civiltà francese. </a:t>
            </a:r>
          </a:p>
          <a:p>
            <a:pPr marL="0" indent="0">
              <a:buNone/>
            </a:pPr>
            <a:r>
              <a:rPr lang="it-IT" dirty="0" smtClean="0"/>
              <a:t>Nominato dopo la rivoluzione di luglio </a:t>
            </a:r>
            <a:r>
              <a:rPr lang="it-IT" b="1" dirty="0" smtClean="0"/>
              <a:t>direttore degli archivi del Ministero degli esteri</a:t>
            </a:r>
            <a:r>
              <a:rPr lang="it-IT" dirty="0" smtClean="0"/>
              <a:t>, da dove collabora strettamente con </a:t>
            </a:r>
            <a:r>
              <a:rPr lang="it-IT" dirty="0" err="1" smtClean="0"/>
              <a:t>Guizot</a:t>
            </a:r>
            <a:r>
              <a:rPr lang="it-IT" dirty="0" smtClean="0"/>
              <a:t>, </a:t>
            </a:r>
            <a:r>
              <a:rPr lang="it-IT" dirty="0" err="1" smtClean="0"/>
              <a:t>Mignet</a:t>
            </a:r>
            <a:r>
              <a:rPr lang="it-IT" dirty="0" smtClean="0"/>
              <a:t> mantiene il suo orientamento liberale moderato fino alla rivoluzione del 1848 quando si ritira a vita privata dedicandosi esclusivamente allo studio e alla ricerca d’archivio. </a:t>
            </a:r>
          </a:p>
          <a:p>
            <a:pPr marL="0" indent="0">
              <a:buNone/>
            </a:pPr>
            <a:r>
              <a:rPr lang="it-IT" dirty="0" smtClean="0"/>
              <a:t>Nella </a:t>
            </a:r>
            <a:r>
              <a:rPr lang="it-IT" dirty="0"/>
              <a:t>seconda parte della sua lunga vita egli pubblicherà numerosi saggi su diversi aspetti della storia francese ed europea del XVI </a:t>
            </a:r>
            <a:r>
              <a:rPr lang="it-IT" dirty="0" smtClean="0"/>
              <a:t>e XVII secolo</a:t>
            </a:r>
            <a:r>
              <a:rPr lang="it-IT" dirty="0"/>
              <a:t>.</a:t>
            </a:r>
            <a:r>
              <a:rPr lang="it-IT" dirty="0" smtClean="0"/>
              <a:t>  Con </a:t>
            </a:r>
            <a:r>
              <a:rPr lang="it-IT" dirty="0" err="1"/>
              <a:t>Mignet</a:t>
            </a:r>
            <a:r>
              <a:rPr lang="it-IT" dirty="0"/>
              <a:t> si inaugura quella tradizione di monografie di ricerca, per lo più su temi di storia politica e istituzionale, che fra Otto e Novecento costituirà il tratto distintivo della storiografia universitaria francese.</a:t>
            </a:r>
          </a:p>
          <a:p>
            <a:endParaRPr lang="it-IT" dirty="0"/>
          </a:p>
        </p:txBody>
      </p:sp>
    </p:spTree>
    <p:extLst>
      <p:ext uri="{BB962C8B-B14F-4D97-AF65-F5344CB8AC3E}">
        <p14:creationId xmlns:p14="http://schemas.microsoft.com/office/powerpoint/2010/main" val="1318488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rgbClr val="C00000"/>
                </a:solidFill>
              </a:rPr>
              <a:t>Adolphe</a:t>
            </a:r>
            <a:r>
              <a:rPr lang="it-IT" b="1" dirty="0">
                <a:solidFill>
                  <a:srgbClr val="C00000"/>
                </a:solidFill>
              </a:rPr>
              <a:t> </a:t>
            </a:r>
            <a:r>
              <a:rPr lang="it-IT" b="1" dirty="0" err="1">
                <a:solidFill>
                  <a:srgbClr val="C00000"/>
                </a:solidFill>
              </a:rPr>
              <a:t>Thiers</a:t>
            </a:r>
            <a:r>
              <a:rPr lang="it-IT" b="1" dirty="0">
                <a:solidFill>
                  <a:srgbClr val="C00000"/>
                </a:solidFill>
              </a:rPr>
              <a:t> (1797-1877</a:t>
            </a:r>
            <a:r>
              <a:rPr lang="it-IT" b="1" dirty="0" smtClean="0">
                <a:solidFill>
                  <a:srgbClr val="C00000"/>
                </a:solidFill>
              </a:rPr>
              <a:t>)</a:t>
            </a:r>
            <a:endParaRPr lang="it-IT" b="1" dirty="0">
              <a:solidFill>
                <a:srgbClr val="C00000"/>
              </a:solidFill>
            </a:endParaRPr>
          </a:p>
        </p:txBody>
      </p:sp>
      <p:sp>
        <p:nvSpPr>
          <p:cNvPr id="3" name="Segnaposto contenuto 2"/>
          <p:cNvSpPr>
            <a:spLocks noGrp="1"/>
          </p:cNvSpPr>
          <p:nvPr>
            <p:ph idx="1"/>
          </p:nvPr>
        </p:nvSpPr>
        <p:spPr/>
        <p:txBody>
          <a:bodyPr>
            <a:normAutofit fontScale="47500" lnSpcReduction="20000"/>
          </a:bodyPr>
          <a:lstStyle/>
          <a:p>
            <a:pPr marL="0" indent="0">
              <a:buNone/>
            </a:pPr>
            <a:r>
              <a:rPr lang="it-IT" b="1" dirty="0" err="1" smtClean="0"/>
              <a:t>Adolphe</a:t>
            </a:r>
            <a:r>
              <a:rPr lang="it-IT" b="1" dirty="0" smtClean="0"/>
              <a:t> </a:t>
            </a:r>
            <a:r>
              <a:rPr lang="it-IT" b="1" dirty="0" err="1"/>
              <a:t>Thiers</a:t>
            </a:r>
            <a:r>
              <a:rPr lang="it-IT" dirty="0"/>
              <a:t> (</a:t>
            </a:r>
            <a:r>
              <a:rPr lang="it-IT" dirty="0" smtClean="0"/>
              <a:t>1797-1877) percorre </a:t>
            </a:r>
            <a:r>
              <a:rPr lang="it-IT" dirty="0"/>
              <a:t>una lunga e brillante carriera politica che lo porterà ai vertici dello Stato, prima come ministro e presidente del Consiglio sotto il regno di Luigi Filippo, </a:t>
            </a:r>
            <a:r>
              <a:rPr lang="it-IT" dirty="0" smtClean="0"/>
              <a:t>poi - dopo </a:t>
            </a:r>
            <a:r>
              <a:rPr lang="it-IT" dirty="0"/>
              <a:t>aver guidato l’opposizione sotto il regno di Napoleone </a:t>
            </a:r>
            <a:r>
              <a:rPr lang="it-IT" dirty="0" smtClean="0"/>
              <a:t>III - </a:t>
            </a:r>
            <a:r>
              <a:rPr lang="it-IT" dirty="0"/>
              <a:t>come </a:t>
            </a:r>
            <a:r>
              <a:rPr lang="it-IT" dirty="0" smtClean="0"/>
              <a:t>primo </a:t>
            </a:r>
            <a:r>
              <a:rPr lang="it-IT" b="1" dirty="0" smtClean="0"/>
              <a:t>presidente </a:t>
            </a:r>
            <a:r>
              <a:rPr lang="it-IT" b="1" dirty="0"/>
              <a:t>della </a:t>
            </a:r>
            <a:r>
              <a:rPr lang="it-IT" b="1" dirty="0" smtClean="0"/>
              <a:t>Terza Repubblica </a:t>
            </a:r>
            <a:r>
              <a:rPr lang="it-IT" dirty="0" smtClean="0"/>
              <a:t>(1871-77).</a:t>
            </a:r>
          </a:p>
          <a:p>
            <a:pPr marL="0" indent="0">
              <a:buNone/>
            </a:pPr>
            <a:r>
              <a:rPr lang="it-IT" dirty="0" smtClean="0"/>
              <a:t>Considerato </a:t>
            </a:r>
            <a:r>
              <a:rPr lang="it-IT" dirty="0"/>
              <a:t>il massimo studioso ottocentesco della rivoluzione francese e dell’età napoleonica, </a:t>
            </a:r>
            <a:r>
              <a:rPr lang="it-IT" dirty="0" err="1"/>
              <a:t>Thiers</a:t>
            </a:r>
            <a:r>
              <a:rPr lang="it-IT" dirty="0"/>
              <a:t> si dedica allo studio della storia affrontando un tema scottante come la rivoluzione </a:t>
            </a:r>
            <a:r>
              <a:rPr lang="it-IT" dirty="0" smtClean="0"/>
              <a:t>su </a:t>
            </a:r>
            <a:r>
              <a:rPr lang="it-IT" dirty="0"/>
              <a:t>cui compone una monumentale opera: la </a:t>
            </a:r>
            <a:r>
              <a:rPr lang="it-IT" b="1" i="1" dirty="0">
                <a:solidFill>
                  <a:srgbClr val="FF0000"/>
                </a:solidFill>
              </a:rPr>
              <a:t>Histoire de la </a:t>
            </a:r>
            <a:r>
              <a:rPr lang="it-IT" b="1" i="1" dirty="0" err="1">
                <a:solidFill>
                  <a:srgbClr val="FF0000"/>
                </a:solidFill>
              </a:rPr>
              <a:t>Révolution</a:t>
            </a:r>
            <a:r>
              <a:rPr lang="it-IT" b="1" i="1" dirty="0">
                <a:solidFill>
                  <a:srgbClr val="FF0000"/>
                </a:solidFill>
              </a:rPr>
              <a:t> et de l’Empire</a:t>
            </a:r>
            <a:r>
              <a:rPr lang="it-IT" b="1" dirty="0">
                <a:solidFill>
                  <a:srgbClr val="FF0000"/>
                </a:solidFill>
              </a:rPr>
              <a:t> </a:t>
            </a:r>
            <a:r>
              <a:rPr lang="it-IT" dirty="0" smtClean="0"/>
              <a:t>in </a:t>
            </a:r>
            <a:r>
              <a:rPr lang="it-IT" dirty="0"/>
              <a:t>dieci volumi, uscita fra il</a:t>
            </a:r>
            <a:r>
              <a:rPr lang="it-IT" i="1" dirty="0"/>
              <a:t> </a:t>
            </a:r>
            <a:r>
              <a:rPr lang="it-IT" b="1" dirty="0"/>
              <a:t>1823 e il 1827</a:t>
            </a:r>
            <a:r>
              <a:rPr lang="it-IT" dirty="0"/>
              <a:t>, negli stessi anni di quella di </a:t>
            </a:r>
            <a:r>
              <a:rPr lang="it-IT" dirty="0" err="1"/>
              <a:t>Mignet</a:t>
            </a:r>
            <a:r>
              <a:rPr lang="it-IT" dirty="0"/>
              <a:t>, </a:t>
            </a:r>
            <a:r>
              <a:rPr lang="it-IT" dirty="0" smtClean="0"/>
              <a:t>ma </a:t>
            </a:r>
            <a:r>
              <a:rPr lang="it-IT" dirty="0"/>
              <a:t>assai più ampia e più fortunata di quella e presto tradotta in inglese, tedesco, italiano e spagnolo. </a:t>
            </a:r>
            <a:endParaRPr lang="it-IT" dirty="0" smtClean="0"/>
          </a:p>
          <a:p>
            <a:pPr marL="0" indent="0">
              <a:buNone/>
            </a:pPr>
            <a:r>
              <a:rPr lang="it-IT" dirty="0" smtClean="0"/>
              <a:t>Fra </a:t>
            </a:r>
            <a:r>
              <a:rPr lang="it-IT" dirty="0"/>
              <a:t>gli anni quaranta e cinquanta, costretto ad allontanarsi dalla politica attiva, </a:t>
            </a:r>
            <a:r>
              <a:rPr lang="it-IT" dirty="0" err="1"/>
              <a:t>Thiers</a:t>
            </a:r>
            <a:r>
              <a:rPr lang="it-IT" dirty="0"/>
              <a:t> prosegue la sua attività storiografica </a:t>
            </a:r>
            <a:r>
              <a:rPr lang="it-IT" dirty="0" smtClean="0"/>
              <a:t> scrivendo </a:t>
            </a:r>
            <a:r>
              <a:rPr lang="it-IT" dirty="0"/>
              <a:t>la monumentale </a:t>
            </a:r>
            <a:r>
              <a:rPr lang="it-IT" b="1" i="1" dirty="0">
                <a:solidFill>
                  <a:srgbClr val="FF0000"/>
                </a:solidFill>
              </a:rPr>
              <a:t>Histoire </a:t>
            </a:r>
            <a:r>
              <a:rPr lang="it-IT" b="1" i="1" dirty="0" err="1">
                <a:solidFill>
                  <a:srgbClr val="FF0000"/>
                </a:solidFill>
              </a:rPr>
              <a:t>du</a:t>
            </a:r>
            <a:r>
              <a:rPr lang="it-IT" b="1" i="1" dirty="0">
                <a:solidFill>
                  <a:srgbClr val="FF0000"/>
                </a:solidFill>
              </a:rPr>
              <a:t> </a:t>
            </a:r>
            <a:r>
              <a:rPr lang="it-IT" b="1" i="1" dirty="0" err="1">
                <a:solidFill>
                  <a:srgbClr val="FF0000"/>
                </a:solidFill>
              </a:rPr>
              <a:t>Consulat</a:t>
            </a:r>
            <a:r>
              <a:rPr lang="it-IT" b="1" i="1" dirty="0">
                <a:solidFill>
                  <a:srgbClr val="FF0000"/>
                </a:solidFill>
              </a:rPr>
              <a:t> et de </a:t>
            </a:r>
            <a:r>
              <a:rPr lang="it-IT" b="1" i="1" dirty="0" smtClean="0">
                <a:solidFill>
                  <a:srgbClr val="FF0000"/>
                </a:solidFill>
              </a:rPr>
              <a:t>l’Empire</a:t>
            </a:r>
            <a:r>
              <a:rPr lang="it-IT" b="1" dirty="0" smtClean="0">
                <a:solidFill>
                  <a:srgbClr val="FF0000"/>
                </a:solidFill>
              </a:rPr>
              <a:t>  </a:t>
            </a:r>
            <a:r>
              <a:rPr lang="it-IT" dirty="0"/>
              <a:t>in venti volumi</a:t>
            </a:r>
            <a:r>
              <a:rPr lang="it-IT" i="1" dirty="0"/>
              <a:t> </a:t>
            </a:r>
            <a:r>
              <a:rPr lang="it-IT" dirty="0" smtClean="0"/>
              <a:t>(1840-1862). </a:t>
            </a:r>
          </a:p>
          <a:p>
            <a:pPr marL="0" indent="0">
              <a:buNone/>
            </a:pPr>
            <a:r>
              <a:rPr lang="it-IT" dirty="0" smtClean="0"/>
              <a:t>La </a:t>
            </a:r>
            <a:r>
              <a:rPr lang="it-IT" dirty="0"/>
              <a:t>storia della rivoluzione e dell’Impero di </a:t>
            </a:r>
            <a:r>
              <a:rPr lang="it-IT" dirty="0" err="1"/>
              <a:t>Thiers</a:t>
            </a:r>
            <a:r>
              <a:rPr lang="it-IT" dirty="0"/>
              <a:t>, destinata a diventare un classico negli anni della Terza Repubblica, avrebbe costituito il punto di partenza della storiografia repubblicana della rivoluzione che, attraverso Alphonse </a:t>
            </a:r>
            <a:r>
              <a:rPr lang="it-IT" dirty="0" err="1" smtClean="0"/>
              <a:t>Aulard</a:t>
            </a:r>
            <a:r>
              <a:rPr lang="it-IT" dirty="0" smtClean="0"/>
              <a:t>, </a:t>
            </a:r>
            <a:r>
              <a:rPr lang="it-IT" dirty="0"/>
              <a:t>sarebbe giunta a Jean </a:t>
            </a:r>
            <a:r>
              <a:rPr lang="it-IT" dirty="0" err="1" smtClean="0"/>
              <a:t>Jaurés</a:t>
            </a:r>
            <a:r>
              <a:rPr lang="it-IT" dirty="0" smtClean="0"/>
              <a:t> </a:t>
            </a:r>
            <a:r>
              <a:rPr lang="it-IT" dirty="0"/>
              <a:t>e quindi ad  Albert </a:t>
            </a:r>
            <a:r>
              <a:rPr lang="it-IT" dirty="0" err="1" smtClean="0"/>
              <a:t>Mathiez</a:t>
            </a:r>
            <a:r>
              <a:rPr lang="it-IT" dirty="0" smtClean="0"/>
              <a:t> </a:t>
            </a:r>
            <a:r>
              <a:rPr lang="it-IT" dirty="0"/>
              <a:t>e a Georges </a:t>
            </a:r>
            <a:r>
              <a:rPr lang="it-IT" dirty="0" smtClean="0"/>
              <a:t>Lefebvre. </a:t>
            </a:r>
          </a:p>
          <a:p>
            <a:pPr marL="0" indent="0">
              <a:buNone/>
            </a:pPr>
            <a:r>
              <a:rPr lang="it-IT" dirty="0" smtClean="0"/>
              <a:t>Con </a:t>
            </a:r>
            <a:r>
              <a:rPr lang="it-IT" dirty="0" err="1" smtClean="0"/>
              <a:t>Thiers</a:t>
            </a:r>
            <a:r>
              <a:rPr lang="it-IT" dirty="0" smtClean="0"/>
              <a:t> si </a:t>
            </a:r>
            <a:r>
              <a:rPr lang="it-IT" dirty="0"/>
              <a:t>consolida </a:t>
            </a:r>
            <a:r>
              <a:rPr lang="it-IT" dirty="0" smtClean="0"/>
              <a:t> quella </a:t>
            </a:r>
            <a:r>
              <a:rPr lang="it-IT" dirty="0">
                <a:solidFill>
                  <a:srgbClr val="FF0000"/>
                </a:solidFill>
              </a:rPr>
              <a:t>lettura critica, ma sostanzialmente positiva della rivoluzione </a:t>
            </a:r>
            <a:r>
              <a:rPr lang="it-IT" dirty="0"/>
              <a:t>che era stata inaugurata da </a:t>
            </a:r>
            <a:r>
              <a:rPr lang="it-IT" dirty="0" err="1"/>
              <a:t>Guizot</a:t>
            </a:r>
            <a:r>
              <a:rPr lang="it-IT" dirty="0"/>
              <a:t> e da </a:t>
            </a:r>
            <a:r>
              <a:rPr lang="it-IT" dirty="0" err="1"/>
              <a:t>Mignet</a:t>
            </a:r>
            <a:r>
              <a:rPr lang="it-IT" dirty="0"/>
              <a:t> e dalla quale si distaccheranno sia </a:t>
            </a:r>
            <a:r>
              <a:rPr lang="it-IT" dirty="0" err="1"/>
              <a:t>Michelet</a:t>
            </a:r>
            <a:r>
              <a:rPr lang="it-IT" dirty="0"/>
              <a:t> che </a:t>
            </a:r>
            <a:r>
              <a:rPr lang="it-IT" dirty="0" err="1"/>
              <a:t>Quinet</a:t>
            </a:r>
            <a:r>
              <a:rPr lang="it-IT" dirty="0"/>
              <a:t>, con le loro letture militanti</a:t>
            </a:r>
            <a:r>
              <a:rPr lang="it-IT" dirty="0" smtClean="0"/>
              <a:t>.</a:t>
            </a:r>
          </a:p>
          <a:p>
            <a:pPr marL="0" indent="0">
              <a:buNone/>
            </a:pPr>
            <a:r>
              <a:rPr lang="it-IT" dirty="0" smtClean="0"/>
              <a:t> </a:t>
            </a:r>
            <a:r>
              <a:rPr lang="it-IT" dirty="0"/>
              <a:t>Per il borghese e liberal-conservatore </a:t>
            </a:r>
            <a:r>
              <a:rPr lang="it-IT" dirty="0" err="1"/>
              <a:t>Thiers</a:t>
            </a:r>
            <a:r>
              <a:rPr lang="it-IT" dirty="0"/>
              <a:t> i due protagonisti della scena rivoluzionaria sono da un lato la borghesia saggia e dall’altro la «</a:t>
            </a:r>
            <a:r>
              <a:rPr lang="it-IT" dirty="0" err="1"/>
              <a:t>populace</a:t>
            </a:r>
            <a:r>
              <a:rPr lang="it-IT" dirty="0"/>
              <a:t>», ossia le classi popolari estremiste e propense alla violenza (le stesse forze che nel 1870 avrebbero dato vita all’effimero e tragico esperimento della Comune di Parigi contro la quale lui stesso avrebbe ordinato una dura repressione), incapaci di un progetto politico coerente. </a:t>
            </a:r>
            <a:endParaRPr lang="it-IT" dirty="0" smtClean="0"/>
          </a:p>
          <a:p>
            <a:pPr marL="0" indent="0">
              <a:buNone/>
            </a:pPr>
            <a:r>
              <a:rPr lang="it-IT" dirty="0" smtClean="0">
                <a:solidFill>
                  <a:srgbClr val="FF0000"/>
                </a:solidFill>
              </a:rPr>
              <a:t>Le </a:t>
            </a:r>
            <a:r>
              <a:rPr lang="it-IT" dirty="0">
                <a:solidFill>
                  <a:srgbClr val="FF0000"/>
                </a:solidFill>
              </a:rPr>
              <a:t>conquiste della rivoluzione sono per lui innegabili, come innegabile è la necessità di conservarle contro i loro nemici interni ed esterni. Dunque la sua è ancora una </a:t>
            </a:r>
            <a:r>
              <a:rPr lang="it-IT" dirty="0" smtClean="0">
                <a:solidFill>
                  <a:srgbClr val="FF0000"/>
                </a:solidFill>
              </a:rPr>
              <a:t>volta una </a:t>
            </a:r>
            <a:r>
              <a:rPr lang="it-IT" dirty="0">
                <a:solidFill>
                  <a:srgbClr val="FF0000"/>
                </a:solidFill>
              </a:rPr>
              <a:t>prospettiva giustificazionista che ammette la violenza del Terrore, pur criticandola, come una dura necessità. </a:t>
            </a:r>
            <a:r>
              <a:rPr lang="it-IT" dirty="0"/>
              <a:t>Simpatizzante per i Girondini, di cui però riconosce gli errori, </a:t>
            </a:r>
            <a:r>
              <a:rPr lang="it-IT" dirty="0" err="1"/>
              <a:t>Thiers</a:t>
            </a:r>
            <a:r>
              <a:rPr lang="it-IT" dirty="0"/>
              <a:t> trova il suo eroe in </a:t>
            </a:r>
            <a:r>
              <a:rPr lang="it-IT" dirty="0" err="1"/>
              <a:t>Danton</a:t>
            </a:r>
            <a:r>
              <a:rPr lang="it-IT" dirty="0"/>
              <a:t>, anche se ammette il ruolo decisivo dei Montagnardi nel difendere la rivoluzione. </a:t>
            </a:r>
            <a:endParaRPr lang="it-IT" dirty="0" smtClean="0"/>
          </a:p>
          <a:p>
            <a:pPr marL="0" indent="0">
              <a:buNone/>
            </a:pPr>
            <a:r>
              <a:rPr lang="it-IT" dirty="0" smtClean="0"/>
              <a:t>La </a:t>
            </a:r>
            <a:r>
              <a:rPr lang="it-IT" dirty="0"/>
              <a:t>qualità principale della sua opera, molto dettagliata nella ricostruzione dei </a:t>
            </a:r>
            <a:r>
              <a:rPr lang="it-IT" dirty="0" smtClean="0"/>
              <a:t>fatti, </a:t>
            </a:r>
            <a:r>
              <a:rPr lang="it-IT" dirty="0"/>
              <a:t>sta soprattutto nella ricostruzione degli eventi rivoluzionari in tutte le sue fasi, mostrandone lo stretto  «concatenamento», </a:t>
            </a:r>
            <a:r>
              <a:rPr lang="it-IT" dirty="0" smtClean="0"/>
              <a:t>dettato </a:t>
            </a:r>
            <a:r>
              <a:rPr lang="it-IT" dirty="0"/>
              <a:t>dalla necessità di salvare la rivoluzione contro i suoi nemici. </a:t>
            </a:r>
          </a:p>
          <a:p>
            <a:pPr marL="0" indent="0">
              <a:buNone/>
            </a:pPr>
            <a:r>
              <a:rPr lang="it-IT" dirty="0" smtClean="0"/>
              <a:t>La </a:t>
            </a:r>
            <a:r>
              <a:rPr lang="it-IT" dirty="0"/>
              <a:t>sua narrazione </a:t>
            </a:r>
            <a:r>
              <a:rPr lang="it-IT" dirty="0" smtClean="0"/>
              <a:t>è </a:t>
            </a:r>
            <a:r>
              <a:rPr lang="it-IT" dirty="0"/>
              <a:t>costruita su libri e sulle fonti a </a:t>
            </a:r>
            <a:r>
              <a:rPr lang="it-IT" dirty="0" smtClean="0"/>
              <a:t>stampa, </a:t>
            </a:r>
            <a:r>
              <a:rPr lang="it-IT" dirty="0"/>
              <a:t>raramente su fonti inedite e d’archivio. </a:t>
            </a:r>
            <a:endParaRPr lang="it-IT" dirty="0" smtClean="0"/>
          </a:p>
          <a:p>
            <a:pPr marL="0" indent="0">
              <a:buNone/>
            </a:pPr>
            <a:r>
              <a:rPr lang="it-IT" dirty="0" smtClean="0"/>
              <a:t>La </a:t>
            </a:r>
            <a:r>
              <a:rPr lang="it-IT" dirty="0"/>
              <a:t>sua prosa è più giornalistica che </a:t>
            </a:r>
            <a:r>
              <a:rPr lang="it-IT" dirty="0" smtClean="0"/>
              <a:t>letteraria e priva </a:t>
            </a:r>
            <a:r>
              <a:rPr lang="it-IT" dirty="0"/>
              <a:t>della magia evocativa di un </a:t>
            </a:r>
            <a:r>
              <a:rPr lang="it-IT" dirty="0" err="1"/>
              <a:t>Michelet</a:t>
            </a:r>
            <a:r>
              <a:rPr lang="it-IT" dirty="0"/>
              <a:t>. </a:t>
            </a:r>
            <a:endParaRPr lang="it-IT" dirty="0" smtClean="0"/>
          </a:p>
          <a:p>
            <a:pPr marL="0" indent="0">
              <a:buNone/>
            </a:pPr>
            <a:r>
              <a:rPr lang="it-IT" dirty="0" smtClean="0"/>
              <a:t>Se </a:t>
            </a:r>
            <a:r>
              <a:rPr lang="it-IT" dirty="0"/>
              <a:t>nella prima fase della sua vita </a:t>
            </a:r>
            <a:r>
              <a:rPr lang="it-IT" dirty="0" err="1"/>
              <a:t>Thiers</a:t>
            </a:r>
            <a:r>
              <a:rPr lang="it-IT" dirty="0"/>
              <a:t> era stato protagonista delle rivoluzioni “borghesi” del 1830 e del 1848, interpretando da storico </a:t>
            </a:r>
            <a:r>
              <a:rPr lang="it-IT" dirty="0">
                <a:solidFill>
                  <a:srgbClr val="FF0000"/>
                </a:solidFill>
              </a:rPr>
              <a:t>la rivoluzione francese come grande momento di emancipazione politica e sociale</a:t>
            </a:r>
            <a:r>
              <a:rPr lang="it-IT" dirty="0"/>
              <a:t>, in età </a:t>
            </a:r>
            <a:r>
              <a:rPr lang="it-IT" dirty="0" smtClean="0"/>
              <a:t>matura, </a:t>
            </a:r>
            <a:r>
              <a:rPr lang="it-IT" dirty="0"/>
              <a:t>approdato al conservatorismo, si sarebbe dedicato </a:t>
            </a:r>
            <a:r>
              <a:rPr lang="it-IT" dirty="0" smtClean="0"/>
              <a:t>all’età napoleonica </a:t>
            </a:r>
            <a:r>
              <a:rPr lang="it-IT" dirty="0"/>
              <a:t>elogiando, in nome del realismo politico, la capacità di Bonaparte di creare in Francia uno stato forte e ben amministrato. La sua perfetta conoscenza della macchina statale, maturata in tanti anni di governo, gli avrebbe inoltre consentito di comprendere appieno, e quindi di spiegare nel modo più chiaro al pubblico dei suoi lettori, le vicende politiche dell’età napoleonica, con piena padronanza di diritto, economia e tattica militare</a:t>
            </a:r>
            <a:r>
              <a:rPr lang="it-IT" dirty="0" smtClean="0"/>
              <a:t>.</a:t>
            </a:r>
            <a:endParaRPr lang="it-IT" dirty="0"/>
          </a:p>
          <a:p>
            <a:endParaRPr lang="it-IT" dirty="0"/>
          </a:p>
        </p:txBody>
      </p:sp>
    </p:spTree>
    <p:extLst>
      <p:ext uri="{BB962C8B-B14F-4D97-AF65-F5344CB8AC3E}">
        <p14:creationId xmlns:p14="http://schemas.microsoft.com/office/powerpoint/2010/main" val="39905811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8191</Words>
  <Application>Microsoft Office PowerPoint</Application>
  <PresentationFormat>Presentazione su schermo (4:3)</PresentationFormat>
  <Paragraphs>237</Paragraphs>
  <Slides>55</Slides>
  <Notes>1</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Chiaro</vt:lpstr>
      <vt:lpstr>LA STORIOGRAFIA SULLA RIVOLUZIONE FRANCESE</vt:lpstr>
      <vt:lpstr>II. L’OTTOCENTO E LA RIVOLUZIONE </vt:lpstr>
      <vt:lpstr>La Francia della Restaurazione e delle rivoluzioni «borghesi»</vt:lpstr>
      <vt:lpstr>Ripensare la rivoluzione nel “secolo della borghesia”</vt:lpstr>
      <vt:lpstr>La prima rilettura negli anni della restaurazione. Gli storici liberali: A. Thierry (1795-1856), F.-A. Mignet (1796-1884), A. Thiers (1797-1877) </vt:lpstr>
      <vt:lpstr>A. Thierry, Lettres sur l’histoire de France (1827)  F.-A. Mignet, Histoire de la révolution française depuis 1789 jusqu’en 1814 (1824)  A. Thiers, Histoire de la Révolution française, 10 voll. (1823-27) </vt:lpstr>
      <vt:lpstr>Augustin Thierry (1795-1856)</vt:lpstr>
      <vt:lpstr>François-Auguste Mignet (1796-1884) </vt:lpstr>
      <vt:lpstr>Adolphe Thiers (1797-1877)</vt:lpstr>
      <vt:lpstr>I grandi storici francesi di metà ottocento. La rivoluzione come lotta di classe. Tra “rivoluzione di luglio” e “quarantotto”: F. Guizot (1787-1874), J. Michelet (1798-1874) </vt:lpstr>
      <vt:lpstr>Guizot (1787-1874), Histoire de la civilisation en France (1830)  J. Michelet (1798-1874), Histoire de la Révolution française, 7 voll. (1847-1853) ;  Le Peuple (1846) </vt:lpstr>
      <vt:lpstr>François Guizot (1787-1874) </vt:lpstr>
      <vt:lpstr>Guizot e la storia della “civiltà”</vt:lpstr>
      <vt:lpstr>Le tre epoche delle civiltà europea</vt:lpstr>
      <vt:lpstr> Civilisation e Kultur</vt:lpstr>
      <vt:lpstr>Libertà e lotta di classe</vt:lpstr>
      <vt:lpstr>Dispotismo, Religione,  Governo rappresentativo </vt:lpstr>
      <vt:lpstr>Michelet (1798-1874) </vt:lpstr>
      <vt:lpstr>La storiografia come impegno civile: Jules Michelet (1798-1874) </vt:lpstr>
      <vt:lpstr>Dagli Archivi al Collège de France</vt:lpstr>
      <vt:lpstr>L’invenzione della “Renaissance”</vt:lpstr>
      <vt:lpstr>Una storia per la Nazione</vt:lpstr>
      <vt:lpstr>Il Popolo è il vero protagonista della Rivoluzione</vt:lpstr>
      <vt:lpstr>La Rivoluzione come fede</vt:lpstr>
      <vt:lpstr>«La Rivoluzione vive dentro di noi»</vt:lpstr>
      <vt:lpstr>La Rivoluzione come Rivelazione</vt:lpstr>
      <vt:lpstr>La storiografia come epica politica</vt:lpstr>
      <vt:lpstr>Michelet scrittore romantico</vt:lpstr>
      <vt:lpstr>Le donne di jules michelet</vt:lpstr>
      <vt:lpstr>Presentazione standard di PowerPoint</vt:lpstr>
      <vt:lpstr>Pauline Rousseau (1792-1839) prima moglie di Michelet (1824-1839)</vt:lpstr>
      <vt:lpstr>Françoise-Adèle Poullain-Dumesnil (1799-1842) compagna di Michelet dal 1839 al 1842</vt:lpstr>
      <vt:lpstr>Athénaïs Marguerite Mialaret (1826-1899) seconda moglie di  Michelet  (1848-1874)</vt:lpstr>
      <vt:lpstr>Incomprensioni britanniche:  T. Carlyle (1795-1881) </vt:lpstr>
      <vt:lpstr> Thomas Carlyle (1795-1881)</vt:lpstr>
      <vt:lpstr>Il culto degli eroi</vt:lpstr>
      <vt:lpstr>1847: un anno fortunato per la storiografia sulla Rivoluzione  </vt:lpstr>
      <vt:lpstr>La rilettura repubblicana e la rivalutazione dei giacobini e dei girondini: E. Quinet (1803-1875), A. Blanqui (1805-1881), L. Blanc (1811-1882)</vt:lpstr>
      <vt:lpstr>E. Quinet (1803-1875), La Révolution (1865)  L. Blanc (1811-1882), Histoire de la Révolution française, 12 voll. (1847-1862) </vt:lpstr>
      <vt:lpstr>Louis Blanc (1811-1882) </vt:lpstr>
      <vt:lpstr> Edgar Quinet (1803-1875) </vt:lpstr>
      <vt:lpstr>Auguste Blanqui (1805-1881)</vt:lpstr>
      <vt:lpstr>La lettura materialista:  K. Marx (1818-1883)</vt:lpstr>
      <vt:lpstr>Il libro mai scritto da Marx sulla Rivoluzione francese</vt:lpstr>
      <vt:lpstr>Sviluppo storico come storia della lotta di classe</vt:lpstr>
      <vt:lpstr>Dalla rivoluzione borghese alla rivoluzione proletaria</vt:lpstr>
      <vt:lpstr>La lettura continuista:  A. de Tocqueville (1805-1859) </vt:lpstr>
      <vt:lpstr>Alexis de Tocqueville (1805-1859) </vt:lpstr>
      <vt:lpstr>A. de Tocqueville, L’Ancien Régime et la Révolution (1856)</vt:lpstr>
      <vt:lpstr>La lettura conservatrice e positivista:  H. Taine (1828-1893) </vt:lpstr>
      <vt:lpstr>Hippolyte Taine (1828-1893) </vt:lpstr>
      <vt:lpstr>H. Taine, Les origines de la France contemporaine (1875-1893), 6 voll.</vt:lpstr>
      <vt:lpstr>H. Taine, Les origines de la France contemporaine (1875-1893), 6 voll.</vt:lpstr>
      <vt:lpstr>H. Taine, Les origines de la France contemporaine (1875-1893), 6 voll.</vt:lpstr>
      <vt:lpstr>La grande stagione delle riviste di scienze sociali (1891-1929)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SULLA RIVOLUZIONE FRANCESE</dc:title>
  <dc:creator>a</dc:creator>
  <cp:lastModifiedBy>a</cp:lastModifiedBy>
  <cp:revision>86</cp:revision>
  <dcterms:created xsi:type="dcterms:W3CDTF">2017-11-27T14:29:31Z</dcterms:created>
  <dcterms:modified xsi:type="dcterms:W3CDTF">2017-12-13T14:37:24Z</dcterms:modified>
</cp:coreProperties>
</file>