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87" r:id="rId4"/>
    <p:sldId id="259" r:id="rId5"/>
    <p:sldId id="263" r:id="rId6"/>
    <p:sldId id="262" r:id="rId7"/>
    <p:sldId id="266" r:id="rId8"/>
    <p:sldId id="267" r:id="rId9"/>
    <p:sldId id="268" r:id="rId10"/>
    <p:sldId id="261" r:id="rId11"/>
    <p:sldId id="286" r:id="rId12"/>
    <p:sldId id="269" r:id="rId13"/>
    <p:sldId id="272" r:id="rId14"/>
    <p:sldId id="273" r:id="rId15"/>
    <p:sldId id="276" r:id="rId16"/>
    <p:sldId id="283" r:id="rId17"/>
    <p:sldId id="277" r:id="rId18"/>
    <p:sldId id="278" r:id="rId19"/>
    <p:sldId id="279" r:id="rId20"/>
    <p:sldId id="280" r:id="rId21"/>
    <p:sldId id="275" r:id="rId22"/>
    <p:sldId id="282" r:id="rId23"/>
    <p:sldId id="284" r:id="rId24"/>
    <p:sldId id="274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75" d="100"/>
          <a:sy n="275" d="100"/>
        </p:scale>
        <p:origin x="-7709" y="-47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3B7BE-2BE9-421F-91AF-73D3E9540C13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DC97E51-BCF5-46EB-BA41-D0C5D6CA7AAB}">
      <dgm:prSet phldrT="[Testo]" custT="1"/>
      <dgm:spPr/>
      <dgm:t>
        <a:bodyPr/>
        <a:lstStyle/>
        <a:p>
          <a:r>
            <a:rPr lang="it-IT" sz="1600" b="1" dirty="0">
              <a:latin typeface="Palatino Linotype" panose="02040502050505030304" pitchFamily="18" charset="0"/>
            </a:rPr>
            <a:t>Chi afferma la posteriorità di Tebe</a:t>
          </a:r>
          <a:endParaRPr lang="it-IT" sz="1400" b="1" dirty="0">
            <a:latin typeface="Palatino Linotype" panose="02040502050505030304" pitchFamily="18" charset="0"/>
          </a:endParaRPr>
        </a:p>
      </dgm:t>
    </dgm:pt>
    <dgm:pt modelId="{316C942A-764B-4851-A0B0-E28D960C6294}" type="parTrans" cxnId="{C5B859F9-966C-4197-89DB-91EA6C192D75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36E80872-3AD3-417B-99AD-BE515B8F94B4}" type="sibTrans" cxnId="{C5B859F9-966C-4197-89DB-91EA6C192D75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6A760E2A-DECE-4CEE-A57F-F0A2F5DE237F}">
      <dgm:prSet phldrT="[Testo]"/>
      <dgm:spPr/>
      <dgm:t>
        <a:bodyPr/>
        <a:lstStyle/>
        <a:p>
          <a:r>
            <a:rPr lang="it-IT" b="1" dirty="0">
              <a:latin typeface="Palatino Linotype" panose="02040502050505030304" pitchFamily="18" charset="0"/>
            </a:rPr>
            <a:t>Come la afferma</a:t>
          </a:r>
        </a:p>
      </dgm:t>
    </dgm:pt>
    <dgm:pt modelId="{203D4F1F-95B7-4B6B-AC54-316E3D88283D}" type="parTrans" cxnId="{51F671CD-FC63-41DE-9052-CFA85CB484B4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096FC816-F702-4656-9701-EB56A4C90A8F}" type="sibTrans" cxnId="{51F671CD-FC63-41DE-9052-CFA85CB484B4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076F8847-6142-485A-B0DB-04B8CD3C6E52}">
      <dgm:prSet phldrT="[Testo]"/>
      <dgm:spPr/>
      <dgm:t>
        <a:bodyPr/>
        <a:lstStyle/>
        <a:p>
          <a:r>
            <a:rPr lang="it-IT" b="1" dirty="0">
              <a:latin typeface="Palatino Linotype" panose="02040502050505030304" pitchFamily="18" charset="0"/>
            </a:rPr>
            <a:t>Perché la afferma</a:t>
          </a:r>
        </a:p>
      </dgm:t>
    </dgm:pt>
    <dgm:pt modelId="{3ADD2F65-3803-4000-94FB-DD5A0A7A12F2}" type="parTrans" cxnId="{D06191DC-06DD-42ED-8C08-76145119506A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D37DEE5C-E6A2-4BEB-B6BE-C58331DD5B1E}" type="sibTrans" cxnId="{D06191DC-06DD-42ED-8C08-76145119506A}">
      <dgm:prSet/>
      <dgm:spPr/>
      <dgm:t>
        <a:bodyPr/>
        <a:lstStyle/>
        <a:p>
          <a:endParaRPr lang="it-IT">
            <a:latin typeface="Palatino Linotype" panose="02040502050505030304" pitchFamily="18" charset="0"/>
          </a:endParaRPr>
        </a:p>
      </dgm:t>
    </dgm:pt>
    <dgm:pt modelId="{F4D78B30-4BE7-429C-BFE3-1EB69BC6283D}" type="pres">
      <dgm:prSet presAssocID="{7BA3B7BE-2BE9-421F-91AF-73D3E9540C1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AC602B1-FBB8-430A-83DD-A3DB31845D30}" type="pres">
      <dgm:prSet presAssocID="{7DC97E51-BCF5-46EB-BA41-D0C5D6CA7AAB}" presName="Accent1" presStyleCnt="0"/>
      <dgm:spPr/>
    </dgm:pt>
    <dgm:pt modelId="{36897CD3-DD3B-4A11-8A18-02C196774A85}" type="pres">
      <dgm:prSet presAssocID="{7DC97E51-BCF5-46EB-BA41-D0C5D6CA7AAB}" presName="Accent" presStyleLbl="node1" presStyleIdx="0" presStyleCnt="3"/>
      <dgm:spPr/>
    </dgm:pt>
    <dgm:pt modelId="{E27E61B4-CED2-4747-A3BD-6DC80B3C09DF}" type="pres">
      <dgm:prSet presAssocID="{7DC97E51-BCF5-46EB-BA41-D0C5D6CA7AA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7360FCD0-9071-4E4C-8516-912B34DC1BDF}" type="pres">
      <dgm:prSet presAssocID="{6A760E2A-DECE-4CEE-A57F-F0A2F5DE237F}" presName="Accent2" presStyleCnt="0"/>
      <dgm:spPr/>
    </dgm:pt>
    <dgm:pt modelId="{B3E836CB-63E6-458B-B57C-DC40DA651BDE}" type="pres">
      <dgm:prSet presAssocID="{6A760E2A-DECE-4CEE-A57F-F0A2F5DE237F}" presName="Accent" presStyleLbl="node1" presStyleIdx="1" presStyleCnt="3"/>
      <dgm:spPr/>
    </dgm:pt>
    <dgm:pt modelId="{4D440312-3019-4142-A919-EBD5B9743561}" type="pres">
      <dgm:prSet presAssocID="{6A760E2A-DECE-4CEE-A57F-F0A2F5DE237F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BF232223-B3FA-46E9-A904-F4D8F907CE76}" type="pres">
      <dgm:prSet presAssocID="{076F8847-6142-485A-B0DB-04B8CD3C6E52}" presName="Accent3" presStyleCnt="0"/>
      <dgm:spPr/>
    </dgm:pt>
    <dgm:pt modelId="{BAF1E60D-3482-425B-950A-80F1DEDB16C3}" type="pres">
      <dgm:prSet presAssocID="{076F8847-6142-485A-B0DB-04B8CD3C6E52}" presName="Accent" presStyleLbl="node1" presStyleIdx="2" presStyleCnt="3"/>
      <dgm:spPr/>
    </dgm:pt>
    <dgm:pt modelId="{4C6B45EC-5CDB-4D6C-A252-17D091D09DEB}" type="pres">
      <dgm:prSet presAssocID="{076F8847-6142-485A-B0DB-04B8CD3C6E52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E5B03817-B284-4BDB-8957-624E567FF548}" type="presOf" srcId="{076F8847-6142-485A-B0DB-04B8CD3C6E52}" destId="{4C6B45EC-5CDB-4D6C-A252-17D091D09DEB}" srcOrd="0" destOrd="0" presId="urn:microsoft.com/office/officeart/2009/layout/CircleArrowProcess"/>
    <dgm:cxn modelId="{4AD42A2B-D4FE-44F5-8D1A-989094BDAD4F}" type="presOf" srcId="{7DC97E51-BCF5-46EB-BA41-D0C5D6CA7AAB}" destId="{E27E61B4-CED2-4747-A3BD-6DC80B3C09DF}" srcOrd="0" destOrd="0" presId="urn:microsoft.com/office/officeart/2009/layout/CircleArrowProcess"/>
    <dgm:cxn modelId="{935DA3A2-3ACF-4C25-B9E8-3F67B3EA19C9}" type="presOf" srcId="{6A760E2A-DECE-4CEE-A57F-F0A2F5DE237F}" destId="{4D440312-3019-4142-A919-EBD5B9743561}" srcOrd="0" destOrd="0" presId="urn:microsoft.com/office/officeart/2009/layout/CircleArrowProcess"/>
    <dgm:cxn modelId="{51F671CD-FC63-41DE-9052-CFA85CB484B4}" srcId="{7BA3B7BE-2BE9-421F-91AF-73D3E9540C13}" destId="{6A760E2A-DECE-4CEE-A57F-F0A2F5DE237F}" srcOrd="1" destOrd="0" parTransId="{203D4F1F-95B7-4B6B-AC54-316E3D88283D}" sibTransId="{096FC816-F702-4656-9701-EB56A4C90A8F}"/>
    <dgm:cxn modelId="{D06191DC-06DD-42ED-8C08-76145119506A}" srcId="{7BA3B7BE-2BE9-421F-91AF-73D3E9540C13}" destId="{076F8847-6142-485A-B0DB-04B8CD3C6E52}" srcOrd="2" destOrd="0" parTransId="{3ADD2F65-3803-4000-94FB-DD5A0A7A12F2}" sibTransId="{D37DEE5C-E6A2-4BEB-B6BE-C58331DD5B1E}"/>
    <dgm:cxn modelId="{87CF5DEE-DFC6-48A0-89DD-B78E729235F7}" type="presOf" srcId="{7BA3B7BE-2BE9-421F-91AF-73D3E9540C13}" destId="{F4D78B30-4BE7-429C-BFE3-1EB69BC6283D}" srcOrd="0" destOrd="0" presId="urn:microsoft.com/office/officeart/2009/layout/CircleArrowProcess"/>
    <dgm:cxn modelId="{C5B859F9-966C-4197-89DB-91EA6C192D75}" srcId="{7BA3B7BE-2BE9-421F-91AF-73D3E9540C13}" destId="{7DC97E51-BCF5-46EB-BA41-D0C5D6CA7AAB}" srcOrd="0" destOrd="0" parTransId="{316C942A-764B-4851-A0B0-E28D960C6294}" sibTransId="{36E80872-3AD3-417B-99AD-BE515B8F94B4}"/>
    <dgm:cxn modelId="{2791810D-DC6E-4A33-B447-3F293AB8B3A5}" type="presParOf" srcId="{F4D78B30-4BE7-429C-BFE3-1EB69BC6283D}" destId="{8AC602B1-FBB8-430A-83DD-A3DB31845D30}" srcOrd="0" destOrd="0" presId="urn:microsoft.com/office/officeart/2009/layout/CircleArrowProcess"/>
    <dgm:cxn modelId="{7E28AA95-A104-4D24-9F3A-0BA202F44F3F}" type="presParOf" srcId="{8AC602B1-FBB8-430A-83DD-A3DB31845D30}" destId="{36897CD3-DD3B-4A11-8A18-02C196774A85}" srcOrd="0" destOrd="0" presId="urn:microsoft.com/office/officeart/2009/layout/CircleArrowProcess"/>
    <dgm:cxn modelId="{6C732D4A-A7A4-40B5-9DD6-C4CD9CFF443E}" type="presParOf" srcId="{F4D78B30-4BE7-429C-BFE3-1EB69BC6283D}" destId="{E27E61B4-CED2-4747-A3BD-6DC80B3C09DF}" srcOrd="1" destOrd="0" presId="urn:microsoft.com/office/officeart/2009/layout/CircleArrowProcess"/>
    <dgm:cxn modelId="{AA9456EE-DC61-4C12-BB3A-F298B96CBC60}" type="presParOf" srcId="{F4D78B30-4BE7-429C-BFE3-1EB69BC6283D}" destId="{7360FCD0-9071-4E4C-8516-912B34DC1BDF}" srcOrd="2" destOrd="0" presId="urn:microsoft.com/office/officeart/2009/layout/CircleArrowProcess"/>
    <dgm:cxn modelId="{48FB7141-7CC3-47FB-A2DA-4E6F1A9875F5}" type="presParOf" srcId="{7360FCD0-9071-4E4C-8516-912B34DC1BDF}" destId="{B3E836CB-63E6-458B-B57C-DC40DA651BDE}" srcOrd="0" destOrd="0" presId="urn:microsoft.com/office/officeart/2009/layout/CircleArrowProcess"/>
    <dgm:cxn modelId="{194070FB-0F1E-4891-9EBE-458B0400053C}" type="presParOf" srcId="{F4D78B30-4BE7-429C-BFE3-1EB69BC6283D}" destId="{4D440312-3019-4142-A919-EBD5B9743561}" srcOrd="3" destOrd="0" presId="urn:microsoft.com/office/officeart/2009/layout/CircleArrowProcess"/>
    <dgm:cxn modelId="{CF3E9F5F-E95C-45D1-884F-B113B9805818}" type="presParOf" srcId="{F4D78B30-4BE7-429C-BFE3-1EB69BC6283D}" destId="{BF232223-B3FA-46E9-A904-F4D8F907CE76}" srcOrd="4" destOrd="0" presId="urn:microsoft.com/office/officeart/2009/layout/CircleArrowProcess"/>
    <dgm:cxn modelId="{4CC796C5-5039-4135-8C57-CB182D3D5B01}" type="presParOf" srcId="{BF232223-B3FA-46E9-A904-F4D8F907CE76}" destId="{BAF1E60D-3482-425B-950A-80F1DEDB16C3}" srcOrd="0" destOrd="0" presId="urn:microsoft.com/office/officeart/2009/layout/CircleArrowProcess"/>
    <dgm:cxn modelId="{1CA80A72-002F-471F-8914-33AD704AB863}" type="presParOf" srcId="{F4D78B30-4BE7-429C-BFE3-1EB69BC6283D}" destId="{4C6B45EC-5CDB-4D6C-A252-17D091D09DE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97CD3-DD3B-4A11-8A18-02C196774A85}">
      <dsp:nvSpPr>
        <dsp:cNvPr id="0" name=""/>
        <dsp:cNvSpPr/>
      </dsp:nvSpPr>
      <dsp:spPr>
        <a:xfrm>
          <a:off x="3328097" y="0"/>
          <a:ext cx="2178467" cy="217879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7E61B4-CED2-4747-A3BD-6DC80B3C09DF}">
      <dsp:nvSpPr>
        <dsp:cNvPr id="0" name=""/>
        <dsp:cNvSpPr/>
      </dsp:nvSpPr>
      <dsp:spPr>
        <a:xfrm>
          <a:off x="3809610" y="786612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latin typeface="Palatino Linotype" panose="02040502050505030304" pitchFamily="18" charset="0"/>
            </a:rPr>
            <a:t>Chi afferma la posteriorità di Tebe</a:t>
          </a:r>
          <a:endParaRPr lang="it-IT" sz="1400" b="1" kern="1200" dirty="0">
            <a:latin typeface="Palatino Linotype" panose="02040502050505030304" pitchFamily="18" charset="0"/>
          </a:endParaRPr>
        </a:p>
      </dsp:txBody>
      <dsp:txXfrm>
        <a:off x="3809610" y="786612"/>
        <a:ext cx="1210532" cy="605121"/>
      </dsp:txXfrm>
    </dsp:sp>
    <dsp:sp modelId="{B3E836CB-63E6-458B-B57C-DC40DA651BDE}">
      <dsp:nvSpPr>
        <dsp:cNvPr id="0" name=""/>
        <dsp:cNvSpPr/>
      </dsp:nvSpPr>
      <dsp:spPr>
        <a:xfrm>
          <a:off x="2723035" y="1251881"/>
          <a:ext cx="2178467" cy="217879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440312-3019-4142-A919-EBD5B9743561}">
      <dsp:nvSpPr>
        <dsp:cNvPr id="0" name=""/>
        <dsp:cNvSpPr/>
      </dsp:nvSpPr>
      <dsp:spPr>
        <a:xfrm>
          <a:off x="3207003" y="2045735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latin typeface="Palatino Linotype" panose="02040502050505030304" pitchFamily="18" charset="0"/>
            </a:rPr>
            <a:t>Come la afferma</a:t>
          </a:r>
        </a:p>
      </dsp:txBody>
      <dsp:txXfrm>
        <a:off x="3207003" y="2045735"/>
        <a:ext cx="1210532" cy="605121"/>
      </dsp:txXfrm>
    </dsp:sp>
    <dsp:sp modelId="{BAF1E60D-3482-425B-950A-80F1DEDB16C3}">
      <dsp:nvSpPr>
        <dsp:cNvPr id="0" name=""/>
        <dsp:cNvSpPr/>
      </dsp:nvSpPr>
      <dsp:spPr>
        <a:xfrm>
          <a:off x="3483146" y="2653572"/>
          <a:ext cx="1871640" cy="187239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B45EC-5CDB-4D6C-A252-17D091D09DEB}">
      <dsp:nvSpPr>
        <dsp:cNvPr id="0" name=""/>
        <dsp:cNvSpPr/>
      </dsp:nvSpPr>
      <dsp:spPr>
        <a:xfrm>
          <a:off x="3812473" y="3306668"/>
          <a:ext cx="1210532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latin typeface="Palatino Linotype" panose="02040502050505030304" pitchFamily="18" charset="0"/>
            </a:rPr>
            <a:t>Perché la afferma</a:t>
          </a:r>
        </a:p>
      </dsp:txBody>
      <dsp:txXfrm>
        <a:off x="3812473" y="3306668"/>
        <a:ext cx="1210532" cy="605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9303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17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316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50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24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894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44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744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046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83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67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8BBB-5714-436A-B674-AE12AB08B450}" type="datetimeFigureOut">
              <a:rPr lang="it-IT" smtClean="0"/>
              <a:t>31/03/2022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EA8C8-330A-412B-A6FA-4BA844F1D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9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dirty="0">
                <a:latin typeface="Palatino Linotype" panose="02040502050505030304" pitchFamily="18" charset="0"/>
              </a:rPr>
            </a:br>
            <a:br>
              <a:rPr lang="it-IT" dirty="0"/>
            </a:br>
            <a:endParaRPr lang="it-IT" dirty="0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pPr marL="0" indent="0" algn="ctr">
              <a:buNone/>
            </a:pPr>
            <a:r>
              <a:rPr lang="it-IT" sz="3600" b="1" dirty="0">
                <a:latin typeface="Palatino Linotype" panose="02040502050505030304" pitchFamily="18" charset="0"/>
              </a:rPr>
              <a:t>Mito</a:t>
            </a:r>
          </a:p>
          <a:p>
            <a:pPr marL="0" indent="0" algn="ctr">
              <a:buNone/>
            </a:pPr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I Greci hanno usato il termine e gli storiografi si sono posti il problema se facesse parte del materiale dello storico.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È legittimo interrogarsi sul ruolo che aveva avuto per loro.</a:t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4347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15622"/>
            <a:ext cx="5534025" cy="6340936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6" name="Segnaposto immagine 5" descr="Immagine che contiene tazza, oggetto, fotografia, nero&#10;&#10;Descrizione generata automaticamente">
            <a:extLst>
              <a:ext uri="{FF2B5EF4-FFF2-40B4-BE49-F238E27FC236}">
                <a16:creationId xmlns:a16="http://schemas.microsoft.com/office/drawing/2014/main" id="{4119213D-0F12-4E36-8EBD-7A9048FDCC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7" r="3814" b="-1"/>
          <a:stretch/>
        </p:blipFill>
        <p:spPr>
          <a:xfrm>
            <a:off x="-1" y="672598"/>
            <a:ext cx="5381626" cy="6192886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36068" y="790576"/>
            <a:ext cx="4321001" cy="742949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Edipo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e la </a:t>
            </a: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Sfinge</a:t>
            </a:r>
            <a:br>
              <a:rPr lang="en-US" sz="22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endParaRPr lang="en-US" sz="2200" kern="12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8991" y="1595295"/>
            <a:ext cx="3604268" cy="42636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</a:pPr>
            <a:r>
              <a:rPr lang="en-US" sz="1800" b="1" i="1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Kylix</a:t>
            </a:r>
            <a:r>
              <a:rPr lang="en-US" sz="1800" b="1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b="1" kern="1200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attica</a:t>
            </a:r>
            <a:r>
              <a:rPr lang="en-US" sz="1800" b="1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– 470 a. C.</a:t>
            </a:r>
            <a:r>
              <a:rPr lang="en-US" sz="1600" b="1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3370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01" y="643467"/>
            <a:ext cx="3465438" cy="7693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200" dirty="0" err="1"/>
              <a:t>Giudizio</a:t>
            </a:r>
            <a:r>
              <a:rPr lang="en-US" sz="2200" dirty="0"/>
              <a:t> di </a:t>
            </a:r>
            <a:r>
              <a:rPr lang="en-US" sz="2200" dirty="0" err="1"/>
              <a:t>Paride</a:t>
            </a:r>
            <a:endParaRPr lang="en-US" sz="22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09328" y="2056243"/>
            <a:ext cx="3811982" cy="122874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800" b="1" i="1" dirty="0" err="1"/>
              <a:t>Olpe</a:t>
            </a:r>
            <a:r>
              <a:rPr lang="en-US" sz="1800" b="1" dirty="0"/>
              <a:t> </a:t>
            </a:r>
            <a:r>
              <a:rPr lang="en-US" sz="1800" b="1" dirty="0" err="1"/>
              <a:t>Chigi</a:t>
            </a:r>
            <a:r>
              <a:rPr lang="en-US" sz="1800" b="1" dirty="0"/>
              <a:t> </a:t>
            </a:r>
            <a:r>
              <a:rPr lang="en-US" sz="1800" b="1" i="1" dirty="0"/>
              <a:t>– </a:t>
            </a:r>
            <a:r>
              <a:rPr lang="en-US" sz="1800" b="1" dirty="0"/>
              <a:t>640 a. C.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600" b="1" i="1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b="1" i="1" dirty="0"/>
              <a:t>&gt;&gt;  </a:t>
            </a:r>
            <a:r>
              <a:rPr lang="en-US" sz="1600" b="1" dirty="0" err="1"/>
              <a:t>nomi</a:t>
            </a:r>
            <a:r>
              <a:rPr lang="en-US" sz="1600" b="1" dirty="0"/>
              <a:t> </a:t>
            </a:r>
            <a:r>
              <a:rPr lang="en-US" sz="1600" b="1" dirty="0" err="1"/>
              <a:t>dei</a:t>
            </a:r>
            <a:r>
              <a:rPr lang="en-US" sz="1600" b="1" dirty="0"/>
              <a:t> </a:t>
            </a:r>
            <a:r>
              <a:rPr lang="en-US" sz="1600" b="1" dirty="0" err="1"/>
              <a:t>personaggi</a:t>
            </a:r>
            <a:endParaRPr lang="en-US" sz="1600" b="1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600" dirty="0"/>
          </a:p>
        </p:txBody>
      </p:sp>
      <p:pic>
        <p:nvPicPr>
          <p:cNvPr id="5" name="Segnaposto immagine 4" descr="Immagine che contiene serbatoio, barattolo, pianta, vicino&#10;&#10;Descrizione generata automaticamente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r="4803"/>
          <a:stretch/>
        </p:blipFill>
        <p:spPr>
          <a:xfrm>
            <a:off x="4788024" y="-144011"/>
            <a:ext cx="4472089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57778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8489EB27-8F61-49FD-8AAD-2CD89C06E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V secolo a. C.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B73F24C-0A05-44D8-B018-903659CA2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sz="2800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Le </a:t>
            </a:r>
            <a:r>
              <a:rPr lang="it-IT" u="sng" dirty="0">
                <a:latin typeface="Palatino Linotype" panose="02040502050505030304" pitchFamily="18" charset="0"/>
              </a:rPr>
              <a:t>tragedie</a:t>
            </a:r>
            <a:r>
              <a:rPr lang="it-IT" dirty="0">
                <a:latin typeface="Palatino Linotype" panose="02040502050505030304" pitchFamily="18" charset="0"/>
              </a:rPr>
              <a:t> portano sulla scena teatrale i miti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# Da memoria storica a letteratura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I primi </a:t>
            </a:r>
            <a:r>
              <a:rPr lang="it-IT" u="sng" dirty="0">
                <a:latin typeface="Palatino Linotype" panose="02040502050505030304" pitchFamily="18" charset="0"/>
              </a:rPr>
              <a:t>storici</a:t>
            </a:r>
            <a:r>
              <a:rPr lang="it-IT" dirty="0">
                <a:latin typeface="Palatino Linotype" panose="02040502050505030304" pitchFamily="18" charset="0"/>
              </a:rPr>
              <a:t> riflettono sulla </a:t>
            </a:r>
            <a:r>
              <a:rPr lang="it-IT" i="1" dirty="0" err="1">
                <a:latin typeface="Palatino Linotype" panose="02040502050505030304" pitchFamily="18" charset="0"/>
              </a:rPr>
              <a:t>historía</a:t>
            </a:r>
            <a:endParaRPr lang="it-IT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# I miti appaiono acritici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 Sofistica</a:t>
            </a:r>
          </a:p>
          <a:p>
            <a:endParaRPr lang="it-IT" sz="2800" dirty="0">
              <a:latin typeface="Palatino Linotype" panose="02040502050505030304" pitchFamily="18" charset="0"/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C69F214-8A38-4489-9897-1DFC5DDF7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800" dirty="0">
                <a:latin typeface="Palatino Linotype" panose="02040502050505030304" pitchFamily="18" charset="0"/>
              </a:rPr>
              <a:t>Per molte ragioni</a:t>
            </a:r>
          </a:p>
          <a:p>
            <a:r>
              <a:rPr lang="it-IT" sz="2800" dirty="0">
                <a:latin typeface="Palatino Linotype" panose="02040502050505030304" pitchFamily="18" charset="0"/>
              </a:rPr>
              <a:t>i </a:t>
            </a:r>
            <a:r>
              <a:rPr lang="it-IT" sz="2800" b="1" dirty="0">
                <a:latin typeface="Palatino Linotype" panose="02040502050505030304" pitchFamily="18" charset="0"/>
              </a:rPr>
              <a:t>miti</a:t>
            </a:r>
            <a:r>
              <a:rPr lang="it-IT" sz="2800" dirty="0">
                <a:latin typeface="Palatino Linotype" panose="02040502050505030304" pitchFamily="18" charset="0"/>
              </a:rPr>
              <a:t> </a:t>
            </a:r>
          </a:p>
          <a:p>
            <a:r>
              <a:rPr lang="it-IT" sz="2800" dirty="0">
                <a:latin typeface="Palatino Linotype" panose="02040502050505030304" pitchFamily="18" charset="0"/>
              </a:rPr>
              <a:t>evolvono </a:t>
            </a:r>
          </a:p>
          <a:p>
            <a:r>
              <a:rPr lang="it-IT" sz="2800" dirty="0">
                <a:latin typeface="Palatino Linotype" panose="02040502050505030304" pitchFamily="18" charset="0"/>
              </a:rPr>
              <a:t>in </a:t>
            </a:r>
            <a:r>
              <a:rPr lang="it-IT" sz="2800" b="1" dirty="0">
                <a:latin typeface="Palatino Linotype" panose="02040502050505030304" pitchFamily="18" charset="0"/>
              </a:rPr>
              <a:t>mitologia</a:t>
            </a:r>
          </a:p>
          <a:p>
            <a:endParaRPr lang="it-I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2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212D86-B7B7-4254-9A06-1522AEDC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Genealogie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65F8CD8-4444-40BF-BAB1-147C794637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dirty="0">
                <a:latin typeface="Palatino Linotype" panose="02040502050505030304" pitchFamily="18" charset="0"/>
              </a:rPr>
              <a:t>Nei miti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5732A89-C4BF-4A15-9973-20E918A3C0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Funzione centrale della guerra contro Troia (presa verso il 1184) 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&gt;&gt; discrimine fra saghe precedenti e saghe successive.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C016A153-D865-4771-8DD1-DC2EB7BBB8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it-IT" dirty="0">
                <a:latin typeface="Palatino Linotype" panose="02040502050505030304" pitchFamily="18" charset="0"/>
              </a:rPr>
              <a:t>Nella storiografia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5DDEF07F-B01F-4BDE-ABF6-4A1B1F51455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Calcolo delle generazioni umane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&gt;&gt; base per la costruzione di una cronologia</a:t>
            </a:r>
          </a:p>
        </p:txBody>
      </p:sp>
    </p:spTree>
    <p:extLst>
      <p:ext uri="{BB962C8B-B14F-4D97-AF65-F5344CB8AC3E}">
        <p14:creationId xmlns:p14="http://schemas.microsoft.com/office/powerpoint/2010/main" val="2929848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28988B8E-7818-414E-A567-D60E33A89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L’arrivo </a:t>
            </a:r>
            <a:br>
              <a:rPr lang="it-IT" sz="3600" dirty="0">
                <a:latin typeface="Palatino Linotype" panose="02040502050505030304" pitchFamily="18" charset="0"/>
              </a:rPr>
            </a:br>
            <a:r>
              <a:rPr lang="it-IT" sz="3600" dirty="0">
                <a:latin typeface="Palatino Linotype" panose="02040502050505030304" pitchFamily="18" charset="0"/>
              </a:rPr>
              <a:t>dei Dori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A0E2B682-96E7-41FF-9C7A-1916A098E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Gli studiosi moderni: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b="1" dirty="0">
                <a:latin typeface="Palatino Linotype" panose="02040502050505030304" pitchFamily="18" charset="0"/>
              </a:rPr>
              <a:t>Invasione dorica</a:t>
            </a:r>
          </a:p>
          <a:p>
            <a:pPr marL="0" indent="0">
              <a:buNone/>
            </a:pPr>
            <a:endParaRPr lang="it-IT" b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I Greci antichi: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i="1" dirty="0">
                <a:latin typeface="Palatino Linotype" panose="02040502050505030304" pitchFamily="18" charset="0"/>
              </a:rPr>
              <a:t>Ritorno degli </a:t>
            </a:r>
            <a:r>
              <a:rPr lang="it-IT" i="1" dirty="0" err="1">
                <a:latin typeface="Palatino Linotype" panose="02040502050505030304" pitchFamily="18" charset="0"/>
              </a:rPr>
              <a:t>Eraclidi</a:t>
            </a:r>
            <a:endParaRPr lang="it-IT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it-IT" b="1" dirty="0">
              <a:latin typeface="Palatino Linotype" panose="02040502050505030304" pitchFamily="18" charset="0"/>
            </a:endParaRP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3AB03B11-C5EC-4B6F-8608-E8EC94DB9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sz="2400" dirty="0">
                <a:latin typeface="Palatino Linotype" panose="02040502050505030304" pitchFamily="18" charset="0"/>
              </a:rPr>
              <a:t>Provenienza dell’immigrazione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400" dirty="0">
                <a:latin typeface="Palatino Linotype" panose="02040502050505030304" pitchFamily="18" charset="0"/>
              </a:rPr>
              <a:t>greca</a:t>
            </a:r>
          </a:p>
        </p:txBody>
      </p:sp>
      <p:pic>
        <p:nvPicPr>
          <p:cNvPr id="11" name="Immagine 10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94E9C775-2495-443D-B141-62E5E0BBCA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57" y="2780928"/>
            <a:ext cx="293796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34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B02355FB-A851-4AC8-A960-73F7C8667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Tebe e Delfi in età arcaica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13C42DE-C64F-4DB0-82D7-95D923158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372" y="1124744"/>
            <a:ext cx="5535255" cy="5472000"/>
          </a:xfrm>
        </p:spPr>
      </p:pic>
    </p:spTree>
    <p:extLst>
      <p:ext uri="{BB962C8B-B14F-4D97-AF65-F5344CB8AC3E}">
        <p14:creationId xmlns:p14="http://schemas.microsoft.com/office/powerpoint/2010/main" val="3405079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I dati del mito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-«Catalogo delle navi» nell’</a:t>
            </a:r>
            <a:r>
              <a:rPr lang="it-IT" i="1" dirty="0">
                <a:latin typeface="Palatino Linotype" panose="02040502050505030304" pitchFamily="18" charset="0"/>
              </a:rPr>
              <a:t>Iliade</a:t>
            </a:r>
            <a:r>
              <a:rPr lang="it-IT" dirty="0">
                <a:latin typeface="Palatino Linotype" panose="02040502050505030304" pitchFamily="18" charset="0"/>
              </a:rPr>
              <a:t>:</a:t>
            </a:r>
            <a:endParaRPr lang="it-IT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contingente militare da </a:t>
            </a:r>
            <a:r>
              <a:rPr lang="it-IT" i="1" dirty="0">
                <a:latin typeface="Palatino Linotype" panose="02040502050505030304" pitchFamily="18" charset="0"/>
              </a:rPr>
              <a:t>Tebe-di-sotto</a:t>
            </a:r>
            <a:r>
              <a:rPr lang="it-IT" dirty="0">
                <a:latin typeface="Palatino Linotype" panose="02040502050505030304" pitchFamily="18" charset="0"/>
              </a:rPr>
              <a:t>.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-</a:t>
            </a:r>
            <a:r>
              <a:rPr lang="it-IT" i="1" dirty="0">
                <a:latin typeface="Palatino Linotype" panose="02040502050505030304" pitchFamily="18" charset="0"/>
              </a:rPr>
              <a:t>Inno ad Apollo </a:t>
            </a:r>
            <a:r>
              <a:rPr lang="it-IT" dirty="0">
                <a:latin typeface="Palatino Linotype" panose="02040502050505030304" pitchFamily="18" charset="0"/>
              </a:rPr>
              <a:t>(omerico):</a:t>
            </a:r>
            <a:endParaRPr lang="it-IT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il dio viaggia cercando un luogo per fondare il proprio santuario; passa per la Beozia ma Tebe non esisteva ancora, sul suo sito solo boschi.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-«Prologo delfico» alla fondazione di Tebe: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Cadmo fonda la città in seguito ad un oracolo avuto a Delfi.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1589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20DC2A30-4697-4515-A8D7-5E6F93ED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Palatino Linotype" panose="02040502050505030304" pitchFamily="18" charset="0"/>
              </a:rPr>
              <a:t>Il santuario di Apollo a Delfi</a:t>
            </a:r>
            <a:endParaRPr lang="it-IT" dirty="0">
              <a:latin typeface="Palatino Linotype" panose="02040502050505030304" pitchFamily="18" charset="0"/>
            </a:endParaRPr>
          </a:p>
        </p:txBody>
      </p:sp>
      <p:pic>
        <p:nvPicPr>
          <p:cNvPr id="2" name="Segnaposto contenuto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95690"/>
            <a:ext cx="5111750" cy="3407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BFD385B7-4654-4D59-85CF-4AE4BC26B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  <a:p>
            <a:r>
              <a:rPr lang="it-IT" sz="2000" dirty="0">
                <a:latin typeface="Palatino Linotype" panose="02040502050505030304" pitchFamily="18" charset="0"/>
              </a:rPr>
              <a:t>Antico luogo di culto dedicato alla Terra (</a:t>
            </a:r>
            <a:r>
              <a:rPr lang="it-IT" sz="2000" i="1" dirty="0" err="1">
                <a:latin typeface="Palatino Linotype" panose="02040502050505030304" pitchFamily="18" charset="0"/>
              </a:rPr>
              <a:t>Ge</a:t>
            </a:r>
            <a:r>
              <a:rPr lang="it-IT" sz="2000" dirty="0">
                <a:latin typeface="Palatino Linotype" panose="02040502050505030304" pitchFamily="18" charset="0"/>
              </a:rPr>
              <a:t>)</a:t>
            </a:r>
          </a:p>
          <a:p>
            <a:endParaRPr lang="it-IT" sz="2000" dirty="0">
              <a:latin typeface="Palatino Linotype" panose="02040502050505030304" pitchFamily="18" charset="0"/>
            </a:endParaRPr>
          </a:p>
          <a:p>
            <a:pPr algn="ctr"/>
            <a:r>
              <a:rPr lang="it-IT" sz="2000" dirty="0">
                <a:latin typeface="Palatino Linotype" panose="02040502050505030304" pitchFamily="18" charset="0"/>
              </a:rPr>
              <a:t>MA</a:t>
            </a:r>
          </a:p>
          <a:p>
            <a:pPr algn="ctr"/>
            <a:endParaRPr lang="it-IT" sz="2000" dirty="0">
              <a:latin typeface="Palatino Linotype" panose="02040502050505030304" pitchFamily="18" charset="0"/>
            </a:endParaRPr>
          </a:p>
          <a:p>
            <a:r>
              <a:rPr lang="it-IT" sz="2000" dirty="0">
                <a:latin typeface="Palatino Linotype" panose="02040502050505030304" pitchFamily="18" charset="0"/>
              </a:rPr>
              <a:t>L’affermazione del culto di Apollo a Delfi sembra risalire al VII sec. a. C. avanzato</a:t>
            </a:r>
          </a:p>
        </p:txBody>
      </p:sp>
    </p:spTree>
    <p:extLst>
      <p:ext uri="{BB962C8B-B14F-4D97-AF65-F5344CB8AC3E}">
        <p14:creationId xmlns:p14="http://schemas.microsoft.com/office/powerpoint/2010/main" val="213830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06D891-379E-49AA-924C-77B4F861A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Resti della rocca Cadmea a Tebe</a:t>
            </a:r>
          </a:p>
        </p:txBody>
      </p:sp>
      <p:pic>
        <p:nvPicPr>
          <p:cNvPr id="5" name="Segnaposto contenuto 4" descr="Immagine che contiene esterni, roccia, roccioso, erba&#10;&#10;Descrizione generata automaticamente">
            <a:extLst>
              <a:ext uri="{FF2B5EF4-FFF2-40B4-BE49-F238E27FC236}">
                <a16:creationId xmlns:a16="http://schemas.microsoft.com/office/drawing/2014/main" id="{E78298DE-10FC-4C7A-A130-F51A414BBD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09" y="1775305"/>
            <a:ext cx="7524781" cy="500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2167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Tavolette in lineare B</a:t>
            </a:r>
            <a:br>
              <a:rPr lang="it-IT" sz="3600" dirty="0">
                <a:latin typeface="Palatino Linotype" panose="02040502050505030304" pitchFamily="18" charset="0"/>
              </a:rPr>
            </a:br>
            <a:r>
              <a:rPr lang="it-IT" sz="3600" dirty="0">
                <a:latin typeface="Palatino Linotype" panose="02040502050505030304" pitchFamily="18" charset="0"/>
              </a:rPr>
              <a:t>al Museo di Tebe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201" y="1600200"/>
            <a:ext cx="679159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359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i="1" dirty="0" err="1">
                <a:latin typeface="Palatino Linotype" panose="02040502050505030304" pitchFamily="18" charset="0"/>
              </a:rPr>
              <a:t>Mythos</a:t>
            </a:r>
            <a:r>
              <a:rPr lang="it-IT" sz="3600" b="1" dirty="0">
                <a:latin typeface="Palatino Linotype" panose="02040502050505030304" pitchFamily="18" charset="0"/>
              </a:rPr>
              <a:t> </a:t>
            </a:r>
            <a:r>
              <a:rPr lang="it-IT" sz="3600" i="1" dirty="0">
                <a:latin typeface="Palatino Linotype" panose="02040502050505030304" pitchFamily="18" charset="0"/>
              </a:rPr>
              <a:t>vs</a:t>
            </a:r>
            <a:r>
              <a:rPr lang="it-IT" sz="3600" b="1" dirty="0">
                <a:latin typeface="Palatino Linotype" panose="02040502050505030304" pitchFamily="18" charset="0"/>
              </a:rPr>
              <a:t> </a:t>
            </a:r>
            <a:r>
              <a:rPr lang="it-IT" sz="3600" b="1" i="1" dirty="0" err="1">
                <a:latin typeface="Palatino Linotype" panose="02040502050505030304" pitchFamily="18" charset="0"/>
              </a:rPr>
              <a:t>Historía</a:t>
            </a:r>
            <a:endParaRPr lang="it-IT" sz="3600" b="1" i="1" dirty="0">
              <a:latin typeface="Palatino Linotype" panose="02040502050505030304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i="1" dirty="0" err="1">
                <a:latin typeface="Palatino Linotype" panose="02040502050505030304" pitchFamily="18" charset="0"/>
              </a:rPr>
              <a:t>mythos</a:t>
            </a:r>
            <a:r>
              <a:rPr lang="it-IT" dirty="0">
                <a:latin typeface="Palatino Linotype" panose="02040502050505030304" pitchFamily="18" charset="0"/>
              </a:rPr>
              <a:t> = racconto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    = storia </a:t>
            </a:r>
          </a:p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I miti trattano di fatti antichi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    &gt; II-I millennio a. C.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endParaRPr lang="it-IT" dirty="0">
              <a:latin typeface="Palatino Linotype" panose="02040502050505030304" pitchFamily="18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i="1" dirty="0" err="1">
                <a:latin typeface="Palatino Linotype" panose="02040502050505030304" pitchFamily="18" charset="0"/>
              </a:rPr>
              <a:t>historía</a:t>
            </a:r>
            <a:r>
              <a:rPr lang="it-IT" dirty="0">
                <a:latin typeface="Palatino Linotype" panose="02040502050505030304" pitchFamily="18" charset="0"/>
              </a:rPr>
              <a:t> = indagine, ricerca</a:t>
            </a:r>
          </a:p>
          <a:p>
            <a:r>
              <a:rPr lang="it-IT" dirty="0">
                <a:latin typeface="Palatino Linotype" panose="02040502050505030304" pitchFamily="18" charset="0"/>
              </a:rPr>
              <a:t>*id &gt; ho visto, quindi conosco</a:t>
            </a:r>
          </a:p>
        </p:txBody>
      </p:sp>
    </p:spTree>
    <p:extLst>
      <p:ext uri="{BB962C8B-B14F-4D97-AF65-F5344CB8AC3E}">
        <p14:creationId xmlns:p14="http://schemas.microsoft.com/office/powerpoint/2010/main" val="39421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Palatino Linotype" panose="02040502050505030304" pitchFamily="18" charset="0"/>
              </a:rPr>
              <a:t>Sigillo ittita </a:t>
            </a:r>
            <a:br>
              <a:rPr lang="it-IT" sz="3200" dirty="0">
                <a:latin typeface="Palatino Linotype" panose="02040502050505030304" pitchFamily="18" charset="0"/>
              </a:rPr>
            </a:br>
            <a:r>
              <a:rPr lang="it-IT" sz="3200" dirty="0">
                <a:latin typeface="Palatino Linotype" panose="02040502050505030304" pitchFamily="18" charset="0"/>
              </a:rPr>
              <a:t>al Museo di Tebe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6381" y="1600200"/>
            <a:ext cx="603123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4839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B556C7-0216-48CF-8A2D-2F857805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Fondazione di Tebe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D3BAD5-CC9C-4E28-B27C-DDB25BB99C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dirty="0">
                <a:latin typeface="Palatino Linotype" panose="02040502050505030304" pitchFamily="18" charset="0"/>
              </a:rPr>
              <a:t>Dati archeologici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DA8277-A02B-49BC-8B78-2D613A5F887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dirty="0">
                <a:latin typeface="Palatino Linotype" panose="02040502050505030304" pitchFamily="18" charset="0"/>
              </a:rPr>
              <a:t>-Tracce di insediamento di II millennio a. C. (resti e tavolette in lineare B)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dirty="0">
                <a:latin typeface="Palatino Linotype" panose="02040502050505030304" pitchFamily="18" charset="0"/>
              </a:rPr>
              <a:t>-Oggetti provenienti dalle culture del Vicino Oriente Antico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it-IT" dirty="0">
                <a:latin typeface="Palatino Linotype" panose="02040502050505030304" pitchFamily="18" charset="0"/>
              </a:rPr>
              <a:t>&gt;&gt; </a:t>
            </a:r>
            <a:r>
              <a:rPr lang="it-IT" b="1" dirty="0">
                <a:latin typeface="Palatino Linotype" panose="02040502050505030304" pitchFamily="18" charset="0"/>
              </a:rPr>
              <a:t>Tebe esisteva nel II millennio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C49BCF0-60E7-462B-873D-D18746E37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it-IT" dirty="0">
                <a:latin typeface="Palatino Linotype" panose="02040502050505030304" pitchFamily="18" charset="0"/>
              </a:rPr>
              <a:t>Miti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78DE4DE-1CC8-44F3-B9EE-80999CF0BD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92662" y="2176545"/>
            <a:ext cx="4041775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&gt;&gt; </a:t>
            </a:r>
            <a:r>
              <a:rPr lang="it-IT" b="1" dirty="0">
                <a:latin typeface="Palatino Linotype" panose="02040502050505030304" pitchFamily="18" charset="0"/>
              </a:rPr>
              <a:t>Tebe è stata fondata dopo il santuario di Apollo a Delfi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452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326593"/>
            <a:ext cx="8229600" cy="1039091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FF0000"/>
                </a:solidFill>
                <a:latin typeface="Palatino Linotype" panose="02040502050505030304" pitchFamily="18" charset="0"/>
              </a:rPr>
              <a:t>I dati archeologici hanno </a:t>
            </a:r>
            <a:br>
              <a:rPr lang="it-IT" sz="2800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2800" dirty="0">
                <a:solidFill>
                  <a:srgbClr val="FF0000"/>
                </a:solidFill>
                <a:latin typeface="Palatino Linotype" panose="02040502050505030304" pitchFamily="18" charset="0"/>
              </a:rPr>
              <a:t>un’evidenza maggiore</a:t>
            </a:r>
            <a:endParaRPr lang="it-IT" sz="2800" dirty="0">
              <a:solidFill>
                <a:srgbClr val="FF0000"/>
              </a:solidFill>
            </a:endParaRP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796659"/>
              </p:ext>
            </p:extLst>
          </p:nvPr>
        </p:nvGraphicFramePr>
        <p:xfrm>
          <a:off x="395536" y="40466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716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1E121B49-92CB-4568-8537-49B648F3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>
                <a:latin typeface="Palatino Linotype" panose="02040502050505030304" pitchFamily="18" charset="0"/>
              </a:rPr>
              <a:t>Fondazione di Tebe (</a:t>
            </a:r>
            <a:r>
              <a:rPr lang="it-IT" sz="3600" i="1" dirty="0">
                <a:latin typeface="Palatino Linotype" panose="02040502050505030304" pitchFamily="18" charset="0"/>
              </a:rPr>
              <a:t>bis</a:t>
            </a:r>
            <a:r>
              <a:rPr lang="it-IT" sz="3600" dirty="0">
                <a:latin typeface="Palatino Linotype" panose="02040502050505030304" pitchFamily="18" charset="0"/>
              </a:rPr>
              <a:t>)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F6AD6FB-8764-477E-947C-CF4C2AEE00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>
                <a:latin typeface="Palatino Linotype" panose="02040502050505030304" pitchFamily="18" charset="0"/>
              </a:rPr>
              <a:t>Archeologia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8311604-939F-4AFA-91B0-F626E9466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804" y="2174875"/>
            <a:ext cx="4040188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Elementi silenziosi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sui tempi dell’esistenza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della città di Tebe e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del santuario di Delfi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nei secoli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ABC1CF1-1346-4474-BAA0-850FE58B5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>
                <a:latin typeface="Palatino Linotype" panose="02040502050505030304" pitchFamily="18" charset="0"/>
              </a:rPr>
              <a:t>Mito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03FBC1E0-436B-4C12-9DFF-DFFE3248A07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Voce della </a:t>
            </a:r>
            <a:r>
              <a:rPr lang="it-IT" sz="2800" u="sng" dirty="0">
                <a:latin typeface="Palatino Linotype" panose="02040502050505030304" pitchFamily="18" charset="0"/>
              </a:rPr>
              <a:t>propaganda</a:t>
            </a:r>
            <a:r>
              <a:rPr lang="it-IT" sz="2800" dirty="0">
                <a:latin typeface="Palatino Linotype" panose="02040502050505030304" pitchFamily="18" charset="0"/>
              </a:rPr>
              <a:t> di Delfi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che voleva affermare la superiorità del santuario 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anche sul piano cronologico.</a:t>
            </a:r>
          </a:p>
        </p:txBody>
      </p:sp>
    </p:spTree>
    <p:extLst>
      <p:ext uri="{BB962C8B-B14F-4D97-AF65-F5344CB8AC3E}">
        <p14:creationId xmlns:p14="http://schemas.microsoft.com/office/powerpoint/2010/main" val="1274465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5E2BC25B-89E3-4A0E-AB08-B36726EC6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>
                <a:latin typeface="Palatino Linotype" panose="02040502050505030304" pitchFamily="18" charset="0"/>
              </a:rPr>
              <a:t>Miti di fondazione/Miti di precedenza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6F963E5-8CD9-4D8C-A4AC-FF737CBCA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Per molti insediamenti coloniali: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-Fondazione mitica</a:t>
            </a:r>
          </a:p>
          <a:p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-Fondazione storica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&gt;&gt; Affermazione di un diritto ereditario</a:t>
            </a:r>
          </a:p>
          <a:p>
            <a:pPr marL="0" indent="0">
              <a:buNone/>
            </a:pPr>
            <a:r>
              <a:rPr lang="it-IT" dirty="0">
                <a:latin typeface="Palatino Linotype" panose="02040502050505030304" pitchFamily="18" charset="0"/>
              </a:rPr>
              <a:t>(// Ritorno degli </a:t>
            </a:r>
            <a:r>
              <a:rPr lang="it-IT" dirty="0" err="1">
                <a:latin typeface="Palatino Linotype" panose="02040502050505030304" pitchFamily="18" charset="0"/>
              </a:rPr>
              <a:t>Eraclidi</a:t>
            </a:r>
            <a:r>
              <a:rPr lang="it-IT" dirty="0">
                <a:latin typeface="Palatino Linotype" panose="020405020505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08308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i="1" dirty="0">
                <a:latin typeface="Palatino Linotype" panose="02040502050505030304" pitchFamily="18" charset="0"/>
              </a:rPr>
              <a:t>Mythos</a:t>
            </a:r>
            <a:r>
              <a:rPr lang="it-IT" sz="3200" dirty="0">
                <a:latin typeface="Palatino Linotype" panose="02040502050505030304" pitchFamily="18" charset="0"/>
              </a:rPr>
              <a:t> / </a:t>
            </a:r>
            <a:r>
              <a:rPr lang="it-IT" sz="3200" i="1" dirty="0">
                <a:latin typeface="Palatino Linotype" panose="02040502050505030304" pitchFamily="18" charset="0"/>
              </a:rPr>
              <a:t>Fabula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-La lingua latina rende il termine greco con </a:t>
            </a:r>
            <a:r>
              <a:rPr lang="it-IT" sz="2800" i="1" dirty="0">
                <a:latin typeface="Palatino Linotype" panose="02040502050505030304" pitchFamily="18" charset="0"/>
              </a:rPr>
              <a:t>fabula</a:t>
            </a:r>
            <a:r>
              <a:rPr lang="it-IT" sz="2800" dirty="0">
                <a:latin typeface="Palatino Linotype" panose="02040502050505030304" pitchFamily="18" charset="0"/>
              </a:rPr>
              <a:t> e usa </a:t>
            </a:r>
            <a:r>
              <a:rPr lang="it-IT" sz="2800" i="1" dirty="0">
                <a:latin typeface="Palatino Linotype" panose="02040502050505030304" pitchFamily="18" charset="0"/>
              </a:rPr>
              <a:t>mythos</a:t>
            </a:r>
            <a:r>
              <a:rPr lang="it-IT" sz="2800" dirty="0">
                <a:latin typeface="Palatino Linotype" panose="02040502050505030304" pitchFamily="18" charset="0"/>
              </a:rPr>
              <a:t> solo in opere tecniche (grammatici). </a:t>
            </a:r>
          </a:p>
          <a:p>
            <a:pPr marL="0" indent="0">
              <a:buNone/>
            </a:pPr>
            <a:r>
              <a:rPr lang="it-IT" sz="2800" i="1" dirty="0">
                <a:latin typeface="Palatino Linotype" panose="02040502050505030304" pitchFamily="18" charset="0"/>
              </a:rPr>
              <a:t>-Fabula</a:t>
            </a:r>
            <a:r>
              <a:rPr lang="it-IT" sz="2800" dirty="0">
                <a:latin typeface="Palatino Linotype" panose="02040502050505030304" pitchFamily="18" charset="0"/>
              </a:rPr>
              <a:t> continua a designare nel Medioevo e in parte dell’età moderna il mito e la mitologia.</a:t>
            </a:r>
          </a:p>
          <a:p>
            <a:pPr marL="0" indent="0">
              <a:buNone/>
            </a:pPr>
            <a:r>
              <a:rPr lang="it-IT" sz="2800" dirty="0">
                <a:latin typeface="Palatino Linotype" panose="02040502050505030304" pitchFamily="18" charset="0"/>
              </a:rPr>
              <a:t>-Il termine «mito» rinasce artificialmente ad opera di Heinrich </a:t>
            </a:r>
            <a:r>
              <a:rPr lang="it-IT" sz="2800" dirty="0" err="1">
                <a:latin typeface="Palatino Linotype" panose="02040502050505030304" pitchFamily="18" charset="0"/>
              </a:rPr>
              <a:t>Heine</a:t>
            </a:r>
            <a:r>
              <a:rPr lang="it-IT" sz="2800" dirty="0">
                <a:latin typeface="Palatino Linotype" panose="02040502050505030304" pitchFamily="18" charset="0"/>
              </a:rPr>
              <a:t> che, nella II metà del 1700, contrappone alla concezione allegorica allora prevalente l’idea che esso fosse una primitiva espressione dell’umanità.</a:t>
            </a:r>
          </a:p>
          <a:p>
            <a:pPr marL="0" indent="0">
              <a:buNone/>
            </a:pPr>
            <a:r>
              <a:rPr lang="it-IT" sz="2800">
                <a:latin typeface="Palatino Linotype" panose="02040502050505030304" pitchFamily="18" charset="0"/>
              </a:rPr>
              <a:t>-Nell’Ottocento </a:t>
            </a:r>
            <a:r>
              <a:rPr lang="it-IT" sz="2800" dirty="0">
                <a:latin typeface="Palatino Linotype" panose="02040502050505030304" pitchFamily="18" charset="0"/>
              </a:rPr>
              <a:t>l’interpretazione romantica tende a storicizzare anche troppo.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345029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Quale via di trasmissione</a:t>
            </a:r>
            <a:b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per i miti?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>
                <a:latin typeface="Palatino Linotype" panose="02040502050505030304" pitchFamily="18" charset="0"/>
              </a:rPr>
              <a:t>Fino al VI secolo, trasmissione orale e non scritta.</a:t>
            </a:r>
          </a:p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Destinazione anche celebrativa &gt; canti con accompagnamento musicale</a:t>
            </a:r>
          </a:p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Elaborazione e rielaborazione dei racconti</a:t>
            </a:r>
          </a:p>
          <a:p>
            <a:endParaRPr lang="it-IT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975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71774"/>
          </a:xfrm>
        </p:spPr>
        <p:txBody>
          <a:bodyPr>
            <a:normAutofit/>
          </a:bodyPr>
          <a:lstStyle/>
          <a:p>
            <a:r>
              <a:rPr lang="it-IT" sz="2800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Dove troviamo </a:t>
            </a:r>
            <a:br>
              <a:rPr lang="it-IT" sz="2800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2800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i testi organici</a:t>
            </a:r>
            <a:br>
              <a:rPr lang="it-IT" sz="2800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2800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dei racconti?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Sono scrittori </a:t>
            </a:r>
            <a:r>
              <a:rPr lang="it-IT" u="sng" dirty="0">
                <a:latin typeface="Palatino Linotype" panose="02040502050505030304" pitchFamily="18" charset="0"/>
              </a:rPr>
              <a:t>tardi</a:t>
            </a:r>
            <a:r>
              <a:rPr lang="it-IT" dirty="0">
                <a:latin typeface="Palatino Linotype" panose="02040502050505030304" pitchFamily="18" charset="0"/>
              </a:rPr>
              <a:t>, che scrivono secoli dopo le origini dei Greci e raccolgono tradizioni precedenti.</a:t>
            </a:r>
          </a:p>
          <a:p>
            <a:pPr marL="0" indent="0">
              <a:buNone/>
            </a:pPr>
            <a:endParaRPr lang="it-IT" dirty="0">
              <a:latin typeface="Palatino Linotype" panose="02040502050505030304" pitchFamily="18" charset="0"/>
            </a:endParaRPr>
          </a:p>
          <a:p>
            <a:r>
              <a:rPr lang="it-IT" dirty="0">
                <a:latin typeface="Palatino Linotype" panose="02040502050505030304" pitchFamily="18" charset="0"/>
              </a:rPr>
              <a:t>È </a:t>
            </a:r>
            <a:r>
              <a:rPr lang="it-IT" u="sng" dirty="0">
                <a:latin typeface="Palatino Linotype" panose="02040502050505030304" pitchFamily="18" charset="0"/>
              </a:rPr>
              <a:t>legittimo</a:t>
            </a:r>
            <a:r>
              <a:rPr lang="it-IT" dirty="0">
                <a:latin typeface="Palatino Linotype" panose="02040502050505030304" pitchFamily="18" charset="0"/>
              </a:rPr>
              <a:t> sfruttare queste opere per comprendere meglio la </a:t>
            </a:r>
            <a:r>
              <a:rPr lang="it-IT" u="sng" dirty="0">
                <a:latin typeface="Palatino Linotype" panose="02040502050505030304" pitchFamily="18" charset="0"/>
              </a:rPr>
              <a:t>storia</a:t>
            </a:r>
            <a:r>
              <a:rPr lang="it-IT" dirty="0">
                <a:latin typeface="Palatino Linotype" panose="02040502050505030304" pitchFamily="18" charset="0"/>
              </a:rPr>
              <a:t> iniziale dei Greci?</a:t>
            </a:r>
          </a:p>
          <a:p>
            <a:endParaRPr lang="it-IT" dirty="0">
              <a:latin typeface="Palatino Linotype" panose="02040502050505030304" pitchFamily="18" charset="0"/>
            </a:endParaRPr>
          </a:p>
        </p:txBody>
      </p:sp>
      <p:sp>
        <p:nvSpPr>
          <p:cNvPr id="7" name="Segnaposto testo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sz="2800" dirty="0">
                <a:latin typeface="Palatino Linotype" panose="02040502050505030304" pitchFamily="18" charset="0"/>
              </a:rPr>
              <a:t>Per esempio la </a:t>
            </a:r>
            <a:r>
              <a:rPr lang="it-IT" sz="2800" i="1" dirty="0">
                <a:latin typeface="Palatino Linotype" panose="02040502050505030304" pitchFamily="18" charset="0"/>
              </a:rPr>
              <a:t>Biblioteca </a:t>
            </a:r>
            <a:r>
              <a:rPr lang="it-IT" sz="2800" dirty="0">
                <a:latin typeface="Palatino Linotype" panose="02040502050505030304" pitchFamily="18" charset="0"/>
              </a:rPr>
              <a:t>di Apollodoro, vissuto in età già romana, che narra miti dall’origine degli dei in poi.</a:t>
            </a:r>
            <a:endParaRPr lang="it-IT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08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6394722"/>
          </a:xfrm>
        </p:spPr>
        <p:txBody>
          <a:bodyPr>
            <a:normAutofit/>
          </a:bodyPr>
          <a:lstStyle/>
          <a:p>
            <a:br>
              <a:rPr lang="it-IT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br>
              <a:rPr lang="it-IT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br>
              <a:rPr lang="it-IT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Esistevano anche vie di trasmissione</a:t>
            </a:r>
            <a:b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b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 indipendenti dalla scrittura</a:t>
            </a:r>
            <a:br>
              <a:rPr lang="it-IT" sz="3600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br>
              <a:rPr lang="it-IT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</a:br>
            <a:r>
              <a:rPr lang="it-IT" b="1" i="1" dirty="0">
                <a:solidFill>
                  <a:srgbClr val="FF0000"/>
                </a:solidFill>
                <a:latin typeface="Palatino Linotype" panose="02040502050505030304" pitchFamily="18" charset="0"/>
              </a:rPr>
              <a:t>   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endParaRPr lang="it-IT" b="1" i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289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15622"/>
            <a:ext cx="5534025" cy="6340936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2" name="Segnaposto immagine 11" descr="Immagine che contiene tazza, pianta, vaso, interni&#10;&#10;Descrizione generata automaticamente">
            <a:extLst>
              <a:ext uri="{FF2B5EF4-FFF2-40B4-BE49-F238E27FC236}">
                <a16:creationId xmlns:a16="http://schemas.microsoft.com/office/drawing/2014/main" id="{5FE0974B-B218-42D4-A3E9-B682AD13D7A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r="12881" b="-2"/>
          <a:stretch/>
        </p:blipFill>
        <p:spPr>
          <a:xfrm>
            <a:off x="-1" y="672598"/>
            <a:ext cx="5381626" cy="6192886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8" name="Titolo 7">
            <a:extLst>
              <a:ext uri="{FF2B5EF4-FFF2-40B4-BE49-F238E27FC236}">
                <a16:creationId xmlns:a16="http://schemas.microsoft.com/office/drawing/2014/main" id="{D7E32899-3884-4AA1-A01C-D942F85B5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6068" y="790576"/>
            <a:ext cx="4321001" cy="7429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Eracle</a:t>
            </a:r>
            <a:r>
              <a:rPr lang="en-US" sz="28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e </a:t>
            </a:r>
            <a:r>
              <a:rPr lang="en-US" sz="28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Anteo</a:t>
            </a:r>
            <a:endParaRPr lang="en-US" sz="4000" kern="12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5C6BF4BF-CE60-4905-A6F9-FA15C638C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8991" y="1595295"/>
            <a:ext cx="3604268" cy="42636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</a:pPr>
            <a:r>
              <a:rPr lang="en-US" sz="1600" b="1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Cratere</a:t>
            </a:r>
            <a:r>
              <a:rPr lang="en-US" sz="1600" b="1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di </a:t>
            </a:r>
            <a:r>
              <a:rPr lang="en-US" sz="1600" b="1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Euphronios</a:t>
            </a:r>
            <a:r>
              <a:rPr lang="en-US" sz="1600" b="1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Palatino Linotype" panose="02040502050505030304" pitchFamily="18" charset="0"/>
              </a:rPr>
              <a:t>515 a. C. circa</a:t>
            </a:r>
            <a:endParaRPr lang="en-US" sz="1600" b="1" kern="12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06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15622"/>
            <a:ext cx="5534025" cy="6340936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2" name="Segnaposto immagine 11" descr="Immagine che contiene vaso, interni, tavolo, sedendo&#10;&#10;Descrizione generata automaticamente">
            <a:extLst>
              <a:ext uri="{FF2B5EF4-FFF2-40B4-BE49-F238E27FC236}">
                <a16:creationId xmlns:a16="http://schemas.microsoft.com/office/drawing/2014/main" id="{5DA0F82C-A4E2-44FB-822E-75999101EAA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8"/>
          <a:stretch/>
        </p:blipFill>
        <p:spPr>
          <a:xfrm>
            <a:off x="-1" y="672598"/>
            <a:ext cx="5381626" cy="6192886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id="{22D10BB7-5A44-4D94-9832-2D845695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6068" y="790576"/>
            <a:ext cx="4321001" cy="74294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sz="24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Ulisse</a:t>
            </a: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e </a:t>
            </a:r>
            <a:r>
              <a:rPr lang="en-US" sz="24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Aiace</a:t>
            </a: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si</a:t>
            </a: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contendono</a:t>
            </a: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b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le </a:t>
            </a:r>
            <a:r>
              <a:rPr lang="en-US" sz="2400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armi</a:t>
            </a:r>
            <a:r>
              <a:rPr lang="en-US" sz="2400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di Achille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33E01A0B-CDF4-4BE6-85AF-A71D15041E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8991" y="1595295"/>
            <a:ext cx="3604268" cy="42636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</a:pPr>
            <a:r>
              <a:rPr lang="en-US" sz="1600" b="1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Oinochoe </a:t>
            </a:r>
            <a:r>
              <a:rPr lang="en-US" sz="1600" b="1" kern="1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attico</a:t>
            </a:r>
            <a:r>
              <a:rPr lang="en-US" sz="1600" b="1" kern="1200" dirty="0">
                <a:solidFill>
                  <a:srgbClr val="000000"/>
                </a:solidFill>
                <a:latin typeface="Palatino Linotype" panose="02040502050505030304" pitchFamily="18" charset="0"/>
              </a:rPr>
              <a:t> – 520 a. C. circa</a:t>
            </a:r>
            <a:endParaRPr lang="en-US" sz="1200" b="1" kern="1200" dirty="0">
              <a:solidFill>
                <a:srgbClr val="00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284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70641" y="450222"/>
            <a:ext cx="2926815" cy="4235636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087AC4E-9F82-49FA-AB56-8F0E28F4B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095" y="932688"/>
            <a:ext cx="2521258" cy="32735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Ulisse</a:t>
            </a:r>
            <a:r>
              <a:rPr lang="en-US" sz="3200" dirty="0">
                <a:solidFill>
                  <a:srgbClr val="FFFFFF"/>
                </a:solidFill>
                <a:latin typeface="Palatino Linotype" panose="02040502050505030304" pitchFamily="18" charset="0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fugge</a:t>
            </a:r>
            <a:r>
              <a:rPr lang="en-US" sz="3200" dirty="0">
                <a:solidFill>
                  <a:srgbClr val="FFFFFF"/>
                </a:solidFill>
                <a:latin typeface="Palatino Linotype" panose="02040502050505030304" pitchFamily="18" charset="0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dalla</a:t>
            </a:r>
            <a:r>
              <a:rPr lang="en-US" sz="3200" dirty="0">
                <a:solidFill>
                  <a:srgbClr val="FFFFFF"/>
                </a:solidFill>
                <a:latin typeface="Palatino Linotype" panose="02040502050505030304" pitchFamily="18" charset="0"/>
              </a:rPr>
              <a:t> </a:t>
            </a:r>
            <a:r>
              <a:rPr lang="en-US" sz="32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caverna</a:t>
            </a:r>
            <a:r>
              <a:rPr lang="en-US" sz="3200" dirty="0">
                <a:solidFill>
                  <a:srgbClr val="FFFFFF"/>
                </a:solidFill>
                <a:latin typeface="Palatino Linotype" panose="02040502050505030304" pitchFamily="18" charset="0"/>
              </a:rPr>
              <a:t> di </a:t>
            </a:r>
            <a:r>
              <a:rPr lang="en-US" sz="32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Polifemo</a:t>
            </a:r>
            <a:endParaRPr lang="en-US" sz="3200" dirty="0">
              <a:solidFill>
                <a:srgbClr val="FFFFFF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70640" y="4843002"/>
            <a:ext cx="1793559" cy="1564776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A490600-8849-44E3-80C9-3C3292790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75095" y="5113960"/>
            <a:ext cx="1589104" cy="10228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8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Cratere</a:t>
            </a:r>
            <a:r>
              <a:rPr lang="en-US" sz="1800" dirty="0">
                <a:solidFill>
                  <a:srgbClr val="FFFFFF"/>
                </a:solidFill>
                <a:latin typeface="Palatino Linotype" panose="02040502050505030304" pitchFamily="18" charset="0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Palatino Linotype" panose="02040502050505030304" pitchFamily="18" charset="0"/>
              </a:rPr>
              <a:t>attico</a:t>
            </a:r>
            <a:r>
              <a:rPr lang="en-US" sz="1800" dirty="0">
                <a:solidFill>
                  <a:srgbClr val="FFFFFF"/>
                </a:solidFill>
                <a:latin typeface="Palatino Linotype" panose="02040502050505030304" pitchFamily="18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800" dirty="0">
                <a:solidFill>
                  <a:srgbClr val="FFFFFF"/>
                </a:solidFill>
                <a:latin typeface="Palatino Linotype" panose="02040502050505030304" pitchFamily="18" charset="0"/>
              </a:rPr>
              <a:t>550-500 a. C.</a:t>
            </a:r>
          </a:p>
        </p:txBody>
      </p:sp>
      <p:pic>
        <p:nvPicPr>
          <p:cNvPr id="6" name="Segnaposto immagine 5" descr="Immagine che contiene barattolo, serbatoio, tazza&#10;&#10;Descrizione generata automaticamente">
            <a:extLst>
              <a:ext uri="{FF2B5EF4-FFF2-40B4-BE49-F238E27FC236}">
                <a16:creationId xmlns:a16="http://schemas.microsoft.com/office/drawing/2014/main" id="{F5E90319-DF94-4F0E-9247-4017E3F0BD6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8" r="12514"/>
          <a:stretch/>
        </p:blipFill>
        <p:spPr>
          <a:xfrm>
            <a:off x="349758" y="450221"/>
            <a:ext cx="5404136" cy="595755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80945" y="4843002"/>
            <a:ext cx="1013297" cy="1568472"/>
          </a:xfrm>
          <a:prstGeom prst="rect">
            <a:avLst/>
          </a:prstGeom>
          <a:solidFill>
            <a:srgbClr val="774C41"/>
          </a:solidFill>
          <a:ln w="25400">
            <a:solidFill>
              <a:srgbClr val="774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449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721</Words>
  <Application>Microsoft Office PowerPoint</Application>
  <PresentationFormat>Presentazione su schermo (4:3)</PresentationFormat>
  <Paragraphs>139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9" baseType="lpstr">
      <vt:lpstr>Arial</vt:lpstr>
      <vt:lpstr>Calibri</vt:lpstr>
      <vt:lpstr>Palatino Linotype</vt:lpstr>
      <vt:lpstr>Wingdings</vt:lpstr>
      <vt:lpstr>Tema di Office</vt:lpstr>
      <vt:lpstr>  </vt:lpstr>
      <vt:lpstr>Mythos vs Historía</vt:lpstr>
      <vt:lpstr>Mythos / Fabula</vt:lpstr>
      <vt:lpstr>Quale via di trasmissione per i miti?</vt:lpstr>
      <vt:lpstr>Dove troviamo  i testi organici dei racconti?</vt:lpstr>
      <vt:lpstr>   Esistevano anche vie di trasmissione   indipendenti dalla scrittura     </vt:lpstr>
      <vt:lpstr>Eracle e Anteo</vt:lpstr>
      <vt:lpstr>Ulisse e Aiace si contendono  le armi di Achille</vt:lpstr>
      <vt:lpstr>Ulisse fugge dalla caverna di Polifemo</vt:lpstr>
      <vt:lpstr>Edipo e la Sfinge </vt:lpstr>
      <vt:lpstr>Giudizio di Paride</vt:lpstr>
      <vt:lpstr>V secolo a. C.</vt:lpstr>
      <vt:lpstr>Genealogie</vt:lpstr>
      <vt:lpstr>L’arrivo  dei Dori</vt:lpstr>
      <vt:lpstr>Tebe e Delfi in età arcaica</vt:lpstr>
      <vt:lpstr>I dati del mito</vt:lpstr>
      <vt:lpstr>Il santuario di Apollo a Delfi</vt:lpstr>
      <vt:lpstr>Resti della rocca Cadmea a Tebe</vt:lpstr>
      <vt:lpstr>Tavolette in lineare B al Museo di Tebe</vt:lpstr>
      <vt:lpstr>Sigillo ittita  al Museo di Tebe</vt:lpstr>
      <vt:lpstr>Fondazione di Tebe</vt:lpstr>
      <vt:lpstr>I dati archeologici hanno  un’evidenza maggiore</vt:lpstr>
      <vt:lpstr>Fondazione di Tebe (bis)</vt:lpstr>
      <vt:lpstr>Miti di fondazione/Miti di precedenza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Mito e storia  nel mondo dei Greci </dc:title>
  <dc:creator>Luisa Prandi</dc:creator>
  <cp:lastModifiedBy>Luisa Prandi</cp:lastModifiedBy>
  <cp:revision>69</cp:revision>
  <dcterms:created xsi:type="dcterms:W3CDTF">2020-02-09T19:26:59Z</dcterms:created>
  <dcterms:modified xsi:type="dcterms:W3CDTF">2022-03-31T13:41:20Z</dcterms:modified>
</cp:coreProperties>
</file>