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68" r:id="rId3"/>
    <p:sldId id="278" r:id="rId4"/>
    <p:sldId id="257" r:id="rId5"/>
    <p:sldId id="277" r:id="rId6"/>
    <p:sldId id="269" r:id="rId7"/>
    <p:sldId id="262" r:id="rId8"/>
    <p:sldId id="263" r:id="rId9"/>
    <p:sldId id="270" r:id="rId10"/>
    <p:sldId id="274" r:id="rId11"/>
    <p:sldId id="266" r:id="rId12"/>
    <p:sldId id="272" r:id="rId13"/>
    <p:sldId id="273" r:id="rId14"/>
    <p:sldId id="275" r:id="rId15"/>
    <p:sldId id="27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3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3FDA5-A89D-49CD-95F4-3F357D1C98A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8B7C8-165B-4684-8129-1117EBBBB2E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237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7D8199-5DA8-4C72-81EE-2EBA1363B4B1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8638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7D8199-5DA8-4C72-81EE-2EBA1363B4B1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8638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8B7C8-165B-4684-8129-1117EBBBB2E1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36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8B7C8-165B-4684-8129-1117EBBBB2E1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6213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8B7C8-165B-4684-8129-1117EBBBB2E1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675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8B7C8-165B-4684-8129-1117EBBBB2E1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7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24/05/2022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r>
              <a:rPr lang="it-IT" sz="2700" dirty="0">
                <a:latin typeface="Garamond" panose="02020404030301010803" pitchFamily="18" charset="0"/>
                <a:cs typeface="Arial" charset="0"/>
              </a:rPr>
              <a:t> Mappa della marcia di Alessandro</a:t>
            </a:r>
            <a:br>
              <a:rPr lang="it-IT" sz="2700" dirty="0">
                <a:latin typeface="Garamond" panose="02020404030301010803" pitchFamily="18" charset="0"/>
                <a:cs typeface="Arial" charset="0"/>
              </a:rPr>
            </a:br>
            <a:r>
              <a:rPr lang="it-IT" sz="2700" dirty="0">
                <a:latin typeface="Garamond" panose="02020404030301010803" pitchFamily="18" charset="0"/>
                <a:cs typeface="Arial" charset="0"/>
              </a:rPr>
              <a:t>(335 – 323 B. C.)</a:t>
            </a:r>
            <a:r>
              <a:rPr lang="it-IT" sz="2200" dirty="0">
                <a:latin typeface="Garamond" panose="02020404030301010803" pitchFamily="18" charset="0"/>
                <a:cs typeface="Arial" charset="0"/>
              </a:rPr>
              <a:t/>
            </a:r>
            <a:br>
              <a:rPr lang="it-IT" sz="2200" dirty="0">
                <a:latin typeface="Garamond" panose="02020404030301010803" pitchFamily="18" charset="0"/>
                <a:cs typeface="Arial" charset="0"/>
              </a:rPr>
            </a:br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endParaRPr lang="it-IT" sz="2400" dirty="0">
              <a:latin typeface="Arial" charset="0"/>
              <a:cs typeface="Arial" charset="0"/>
            </a:endParaRPr>
          </a:p>
        </p:txBody>
      </p:sp>
      <p:pic>
        <p:nvPicPr>
          <p:cNvPr id="3075" name="Picture 2" descr="D:\VR\Lezioni\Mappe\alessandro_magno_impero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628775"/>
            <a:ext cx="8377237" cy="4679950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Garamond" panose="02020404030301010803" pitchFamily="18" charset="0"/>
                <a:cs typeface="Arial" pitchFamily="34" charset="0"/>
              </a:rPr>
              <a:t>La testimonianza di Plutarco (1)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it-IT" sz="2000" dirty="0">
              <a:latin typeface="Garamond" panose="02020404030301010803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latin typeface="Garamond" panose="02020404030301010803" pitchFamily="18" charset="0"/>
              </a:rPr>
              <a:t>→ Consultazione con scambio di domande e risposte</a:t>
            </a:r>
          </a:p>
          <a:p>
            <a:pPr marL="0" indent="0" algn="just">
              <a:buNone/>
            </a:pPr>
            <a:endParaRPr lang="it-IT" sz="24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          → Lettera alla madre Olimpiade:</a:t>
            </a:r>
          </a:p>
          <a:p>
            <a:pPr marL="0" indent="0" algn="just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               future comunicazioni orali sui responsi</a:t>
            </a:r>
          </a:p>
          <a:p>
            <a:pPr marL="0" indent="0" algn="just">
              <a:buNone/>
            </a:pPr>
            <a:endParaRPr lang="it-IT" sz="24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                                  → Errore di pronuncia del sacerdote:      </a:t>
            </a:r>
          </a:p>
          <a:p>
            <a:pPr marL="0" indent="0" algn="just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                                        </a:t>
            </a:r>
            <a:r>
              <a:rPr lang="it-IT" sz="2400" i="1" dirty="0" err="1">
                <a:latin typeface="Garamond" panose="02020404030301010803" pitchFamily="18" charset="0"/>
              </a:rPr>
              <a:t>paidio</a:t>
            </a:r>
            <a:r>
              <a:rPr lang="it-IT" sz="2400" b="1" i="1" dirty="0" err="1">
                <a:latin typeface="Garamond" panose="02020404030301010803" pitchFamily="18" charset="0"/>
              </a:rPr>
              <a:t>n</a:t>
            </a:r>
            <a:r>
              <a:rPr lang="it-IT" sz="2400" b="1" i="1" dirty="0">
                <a:latin typeface="Garamond" panose="02020404030301010803" pitchFamily="18" charset="0"/>
              </a:rPr>
              <a:t> </a:t>
            </a:r>
            <a:r>
              <a:rPr lang="it-IT" sz="2400" dirty="0">
                <a:latin typeface="Garamond" panose="02020404030301010803" pitchFamily="18" charset="0"/>
              </a:rPr>
              <a:t>          figliolo      </a:t>
            </a:r>
          </a:p>
          <a:p>
            <a:pPr marL="0" indent="0" algn="just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                                       </a:t>
            </a:r>
            <a:r>
              <a:rPr lang="it-IT" sz="2400" i="1" dirty="0">
                <a:latin typeface="Garamond" panose="02020404030301010803" pitchFamily="18" charset="0"/>
              </a:rPr>
              <a:t> </a:t>
            </a:r>
            <a:r>
              <a:rPr lang="it-IT" sz="2400" i="1" dirty="0" err="1">
                <a:latin typeface="Garamond" panose="02020404030301010803" pitchFamily="18" charset="0"/>
              </a:rPr>
              <a:t>pai</a:t>
            </a:r>
            <a:r>
              <a:rPr lang="it-IT" sz="2400" i="1" dirty="0">
                <a:latin typeface="Garamond" panose="02020404030301010803" pitchFamily="18" charset="0"/>
              </a:rPr>
              <a:t> </a:t>
            </a:r>
            <a:r>
              <a:rPr lang="it-IT" sz="2400" i="1" dirty="0" err="1">
                <a:latin typeface="Garamond" panose="02020404030301010803" pitchFamily="18" charset="0"/>
              </a:rPr>
              <a:t>Dio</a:t>
            </a:r>
            <a:r>
              <a:rPr lang="it-IT" sz="2400" b="1" i="1" dirty="0" err="1">
                <a:latin typeface="Garamond" panose="02020404030301010803" pitchFamily="18" charset="0"/>
              </a:rPr>
              <a:t>s</a:t>
            </a:r>
            <a:r>
              <a:rPr lang="it-IT" sz="2400" b="1" i="1">
                <a:latin typeface="Garamond" panose="02020404030301010803" pitchFamily="18" charset="0"/>
              </a:rPr>
              <a:t> </a:t>
            </a:r>
            <a:r>
              <a:rPr lang="it-IT" sz="2400">
                <a:latin typeface="Garamond" panose="02020404030301010803" pitchFamily="18" charset="0"/>
              </a:rPr>
              <a:t>        </a:t>
            </a:r>
            <a:r>
              <a:rPr lang="it-IT" sz="2400" dirty="0">
                <a:latin typeface="Garamond" panose="02020404030301010803" pitchFamily="18" charset="0"/>
              </a:rPr>
              <a:t>figlio di Zeus</a:t>
            </a:r>
          </a:p>
          <a:p>
            <a:pPr marL="0" indent="0" algn="ctr">
              <a:buNone/>
            </a:pPr>
            <a:r>
              <a:rPr lang="it-IT" sz="2000" dirty="0">
                <a:latin typeface="Garamond" panose="02020404030301010803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212427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Garamond" panose="02020404030301010803" pitchFamily="18" charset="0"/>
                <a:cs typeface="Arial" pitchFamily="34" charset="0"/>
              </a:rPr>
              <a:t>Punti fermi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→ Pellegrinaggio voluto da Alessandro</a:t>
            </a:r>
          </a:p>
          <a:p>
            <a:pPr>
              <a:buNone/>
            </a:pPr>
            <a:endParaRPr lang="it-IT" sz="2200" dirty="0">
              <a:latin typeface="Garamond" panose="02020404030301010803" pitchFamily="18" charset="0"/>
              <a:cs typeface="Arial" pitchFamily="34" charset="0"/>
            </a:endParaRPr>
          </a:p>
          <a:p>
            <a:pPr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→ Viaggio presentato già dai contemporanei come un’esperienza faticosa e  dai caratteri provvidenziali</a:t>
            </a:r>
          </a:p>
          <a:p>
            <a:pPr>
              <a:buNone/>
            </a:pPr>
            <a:endParaRPr lang="it-IT" sz="2200" dirty="0">
              <a:latin typeface="Garamond" panose="02020404030301010803" pitchFamily="18" charset="0"/>
              <a:cs typeface="Arial" pitchFamily="34" charset="0"/>
            </a:endParaRPr>
          </a:p>
          <a:p>
            <a:pPr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→ Tracce di reticenza da parte di Alessandro:</a:t>
            </a:r>
          </a:p>
          <a:p>
            <a:pPr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      – affermazioni di Callistene, Tolemeo, Aristobulo</a:t>
            </a:r>
          </a:p>
          <a:p>
            <a:pPr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      - lettera a Olimpiade con promesse di rivelazioni (Plutarco)</a:t>
            </a:r>
          </a:p>
          <a:p>
            <a:pPr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      - sacrifici alla foce dell’Indo  prescritti da Ammone (</a:t>
            </a:r>
            <a:r>
              <a:rPr lang="it-IT" sz="2200" dirty="0" err="1">
                <a:latin typeface="Garamond" panose="02020404030301010803" pitchFamily="18" charset="0"/>
                <a:cs typeface="Arial" pitchFamily="34" charset="0"/>
              </a:rPr>
              <a:t>Arriano</a:t>
            </a: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)</a:t>
            </a:r>
          </a:p>
          <a:p>
            <a:endParaRPr lang="it-IT" sz="2200" dirty="0">
              <a:latin typeface="Garamond" panose="02020404030301010803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black"/>
                </a:solidFill>
                <a:latin typeface="Garamond" panose="02020404030301010803" pitchFamily="18" charset="0"/>
              </a:rPr>
              <a:t>Come si è formato il racconto della consultazione?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sz="2800" b="0" dirty="0">
                <a:latin typeface="Garamond" panose="02020404030301010803" pitchFamily="18" charset="0"/>
              </a:rPr>
              <a:t>Prima di Alessandro</a:t>
            </a:r>
            <a:endParaRPr lang="it-IT" b="0" dirty="0">
              <a:latin typeface="Garamond" panose="02020404030301010803" pitchFamily="18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>
                <a:latin typeface="Garamond" panose="02020404030301010803" pitchFamily="18" charset="0"/>
              </a:rPr>
              <a:t>Il rito egizio della consultazione dell’oracolo di Ammone a </a:t>
            </a:r>
            <a:r>
              <a:rPr lang="it-IT" b="1" dirty="0">
                <a:latin typeface="Garamond" panose="02020404030301010803" pitchFamily="18" charset="0"/>
              </a:rPr>
              <a:t>Tebe d’Egitto</a:t>
            </a:r>
            <a:r>
              <a:rPr lang="it-IT" dirty="0">
                <a:latin typeface="Garamond" panose="02020404030301010803" pitchFamily="18" charset="0"/>
              </a:rPr>
              <a:t> è a noi noto dal Papiro Brooklyn 47.218.3 (651 a.C.): </a:t>
            </a:r>
          </a:p>
          <a:p>
            <a:r>
              <a:rPr lang="it-IT" dirty="0">
                <a:latin typeface="Garamond" panose="02020404030301010803" pitchFamily="18" charset="0"/>
              </a:rPr>
              <a:t>navicella del dio e processione che la segue;</a:t>
            </a:r>
          </a:p>
          <a:p>
            <a:r>
              <a:rPr lang="it-IT" dirty="0">
                <a:latin typeface="Garamond" panose="02020404030301010803" pitchFamily="18" charset="0"/>
              </a:rPr>
              <a:t>a terra due </a:t>
            </a:r>
            <a:r>
              <a:rPr lang="it-IT" i="1" dirty="0" err="1">
                <a:latin typeface="Garamond" panose="02020404030301010803" pitchFamily="18" charset="0"/>
              </a:rPr>
              <a:t>ostraka</a:t>
            </a:r>
            <a:r>
              <a:rPr lang="it-IT" dirty="0">
                <a:latin typeface="Garamond" panose="02020404030301010803" pitchFamily="18" charset="0"/>
              </a:rPr>
              <a:t> recanti risposta positiva o negativa al quesito posto dal postulante al dio; </a:t>
            </a:r>
          </a:p>
          <a:p>
            <a:r>
              <a:rPr lang="it-IT" dirty="0">
                <a:latin typeface="Garamond" panose="02020404030301010803" pitchFamily="18" charset="0"/>
              </a:rPr>
              <a:t>i movimenti dei portatori della navicella vanno in direzione di uno dei due.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0" dirty="0">
                <a:latin typeface="Garamond" panose="02020404030301010803" pitchFamily="18" charset="0"/>
              </a:rPr>
              <a:t>Età di Alessandro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>
                <a:latin typeface="Garamond" panose="02020404030301010803" pitchFamily="18" charset="0"/>
              </a:rPr>
              <a:t>La tradizione contemporanea sulla consultazione oracolare non ha alcun punto di contatto con la cerimonia riportata nel papiro. Alessandro consulta in privato e nessuno vede/sente/è informato.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28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Garamond" panose="02020404030301010803" pitchFamily="18" charset="0"/>
              </a:rPr>
              <a:t>Possibile risposta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2800" dirty="0">
              <a:latin typeface="Garamond" panose="02020404030301010803" pitchFamily="18" charset="0"/>
            </a:endParaRPr>
          </a:p>
          <a:p>
            <a:r>
              <a:rPr lang="it-IT" sz="2800" dirty="0">
                <a:latin typeface="Garamond" panose="02020404030301010803" pitchFamily="18" charset="0"/>
              </a:rPr>
              <a:t>La tradizione successiva ricorda navicella e processione ma riporta anche uno scambio verbale di domande e risposte fra Alessandro e il sacerdote.</a:t>
            </a:r>
          </a:p>
          <a:p>
            <a:r>
              <a:rPr lang="it-IT" sz="2800" dirty="0">
                <a:latin typeface="Garamond" panose="02020404030301010803" pitchFamily="18" charset="0"/>
                <a:cs typeface="Arial" pitchFamily="34" charset="0"/>
              </a:rPr>
              <a:t>→</a:t>
            </a:r>
            <a:r>
              <a:rPr lang="it-IT" sz="2800" dirty="0">
                <a:latin typeface="Garamond" panose="02020404030301010803" pitchFamily="18" charset="0"/>
              </a:rPr>
              <a:t> Sembra il risultato di una combinazione fra il modo greco di consultare gli oracoli e la cerimonia egizia.</a:t>
            </a:r>
          </a:p>
          <a:p>
            <a:r>
              <a:rPr lang="it-IT" sz="2800" dirty="0">
                <a:latin typeface="Garamond" panose="02020404030301010803" pitchFamily="18" charset="0"/>
                <a:cs typeface="Arial" pitchFamily="34" charset="0"/>
              </a:rPr>
              <a:t>→ Il creatore più probabile del racconto è uno storico di Alessandro che risiedeva in Egitto e la cui opera ebbe poi molta diffusione fra gli autori che scrissero su Alessandro nei secoli successivi. Sono elementi che si adattano a </a:t>
            </a:r>
            <a:r>
              <a:rPr lang="it-IT" sz="2800" dirty="0" err="1">
                <a:latin typeface="Garamond" panose="02020404030301010803" pitchFamily="18" charset="0"/>
                <a:cs typeface="Arial" pitchFamily="34" charset="0"/>
              </a:rPr>
              <a:t>Clitarco</a:t>
            </a:r>
            <a:r>
              <a:rPr lang="it-IT" sz="2800" dirty="0">
                <a:latin typeface="Garamond" panose="02020404030301010803" pitchFamily="18" charset="0"/>
                <a:cs typeface="Arial" pitchFamily="34" charset="0"/>
              </a:rPr>
              <a:t> di Alessandria (IV/III sec. a. C.).</a:t>
            </a:r>
            <a:endParaRPr lang="it-IT" sz="2800" dirty="0">
              <a:latin typeface="Garamond" panose="02020404030301010803" pitchFamily="18" charset="0"/>
            </a:endParaRPr>
          </a:p>
          <a:p>
            <a:endParaRPr lang="it-IT" sz="2800" dirty="0">
              <a:latin typeface="Garamond" panose="020204040303010108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2206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Garamond" panose="02020404030301010803" pitchFamily="18" charset="0"/>
                <a:cs typeface="Arial" pitchFamily="34" charset="0"/>
              </a:rPr>
              <a:t>La testimonianza di Plutarco 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it-IT" sz="2000" dirty="0">
              <a:latin typeface="Garamond" panose="02020404030301010803" pitchFamily="18" charset="0"/>
              <a:cs typeface="Arial" pitchFamily="34" charset="0"/>
            </a:endParaRPr>
          </a:p>
          <a:p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Plutarco accosta fra loro elementi della tradizione contemporanea e di quella posteriore, insieme a notizie di altra provenienza. </a:t>
            </a:r>
          </a:p>
          <a:p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Realizza una mappa delle notizie reperibili, mostrando come il materiale fosse vario e non omogeneo.</a:t>
            </a:r>
          </a:p>
          <a:p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Nella </a:t>
            </a:r>
            <a:r>
              <a:rPr lang="it-IT" sz="2400" i="1" dirty="0">
                <a:latin typeface="Garamond" panose="02020404030301010803" pitchFamily="18" charset="0"/>
                <a:cs typeface="Arial" pitchFamily="34" charset="0"/>
              </a:rPr>
              <a:t>Vita di Alessandro</a:t>
            </a:r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 applica questo metodo di lavoro nei casi di episodi controversi.</a:t>
            </a:r>
          </a:p>
          <a:p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Prende posizione privilegiando la testimonianza del protagonista, cioè le lettere.</a:t>
            </a:r>
          </a:p>
          <a:p>
            <a:pPr>
              <a:buNone/>
            </a:pPr>
            <a:endParaRPr lang="it-IT" sz="2000" dirty="0">
              <a:latin typeface="Garamond" panose="020204040303010108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27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it-IT" sz="3200" b="0" dirty="0" err="1">
                <a:latin typeface="Garamond" panose="02020404030301010803" pitchFamily="18" charset="0"/>
              </a:rPr>
              <a:t>Arriano</a:t>
            </a:r>
            <a:r>
              <a:rPr lang="it-IT" sz="3200" b="0" dirty="0">
                <a:latin typeface="Garamond" panose="02020404030301010803" pitchFamily="18" charset="0"/>
              </a:rPr>
              <a:t/>
            </a:r>
            <a:br>
              <a:rPr lang="it-IT" sz="3200" b="0" dirty="0">
                <a:latin typeface="Garamond" panose="02020404030301010803" pitchFamily="18" charset="0"/>
              </a:rPr>
            </a:br>
            <a:r>
              <a:rPr lang="it-IT" sz="2400" b="0" dirty="0">
                <a:latin typeface="Garamond" panose="02020404030301010803" pitchFamily="18" charset="0"/>
              </a:rPr>
              <a:t>(II sec. d. C.)</a:t>
            </a:r>
            <a:endParaRPr lang="it-IT" sz="2800" b="0" dirty="0">
              <a:latin typeface="Garamond" panose="02020404030301010803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>
              <a:latin typeface="Garamond" panose="02020404030301010803" pitchFamily="18" charset="0"/>
            </a:endParaRPr>
          </a:p>
          <a:p>
            <a:endParaRPr lang="it-IT" dirty="0">
              <a:latin typeface="Garamond" panose="02020404030301010803" pitchFamily="18" charset="0"/>
            </a:endParaRPr>
          </a:p>
          <a:p>
            <a:endParaRPr lang="it-IT" sz="2800" dirty="0">
              <a:latin typeface="Garamond" panose="02020404030301010803" pitchFamily="18" charset="0"/>
            </a:endParaRPr>
          </a:p>
          <a:p>
            <a:endParaRPr lang="it-IT" sz="2800" dirty="0">
              <a:latin typeface="Garamond" panose="02020404030301010803" pitchFamily="18" charset="0"/>
            </a:endParaRPr>
          </a:p>
          <a:p>
            <a:r>
              <a:rPr lang="it-IT" sz="2800" dirty="0">
                <a:latin typeface="Garamond" panose="02020404030301010803" pitchFamily="18" charset="0"/>
              </a:rPr>
              <a:t>«Su Alessandro esistono tradizioni diverse; e non vi è personaggio sul quale si sia scritto di più e in modo più discorde.»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sz="2000" i="1" dirty="0">
              <a:latin typeface="Garamond" panose="02020404030301010803" pitchFamily="18" charset="0"/>
            </a:endParaRPr>
          </a:p>
          <a:p>
            <a:endParaRPr lang="it-IT" sz="2400" i="1">
              <a:latin typeface="Garamond" panose="02020404030301010803" pitchFamily="18" charset="0"/>
            </a:endParaRPr>
          </a:p>
          <a:p>
            <a:r>
              <a:rPr lang="it-IT" sz="2400" i="1">
                <a:latin typeface="Garamond" panose="02020404030301010803" pitchFamily="18" charset="0"/>
              </a:rPr>
              <a:t>Anabasi </a:t>
            </a:r>
            <a:r>
              <a:rPr lang="it-IT" sz="2400" i="1" dirty="0">
                <a:latin typeface="Garamond" panose="02020404030301010803" pitchFamily="18" charset="0"/>
              </a:rPr>
              <a:t>di Alessandro </a:t>
            </a:r>
          </a:p>
          <a:p>
            <a:r>
              <a:rPr lang="it-IT" sz="2400" dirty="0">
                <a:latin typeface="Garamond" panose="02020404030301010803" pitchFamily="18" charset="0"/>
              </a:rPr>
              <a:t>I 1.2</a:t>
            </a:r>
            <a:endParaRPr lang="it-IT" sz="2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53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Garamond" panose="02020404030301010803" pitchFamily="18" charset="0"/>
              </a:rPr>
              <a:t>Un episodio emblematico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2800" dirty="0">
                <a:latin typeface="Garamond" panose="02020404030301010803" pitchFamily="18" charset="0"/>
              </a:rPr>
              <a:t>Nell’inverno del 332/31, Alessandro prende il controllo dell’Egitto; quindi si reca in pellegrinaggio all’oasi di </a:t>
            </a:r>
            <a:r>
              <a:rPr lang="it-IT" sz="2800" b="1" dirty="0" err="1">
                <a:latin typeface="Garamond" panose="02020404030301010803" pitchFamily="18" charset="0"/>
              </a:rPr>
              <a:t>Siwah</a:t>
            </a:r>
            <a:r>
              <a:rPr lang="it-IT" sz="2800" dirty="0">
                <a:latin typeface="Garamond" panose="02020404030301010803" pitchFamily="18" charset="0"/>
              </a:rPr>
              <a:t> in Libia; lì aveva sede un santuario oracolare del dio Ammone, già noto anche ai Greci e identificato con Zeus. </a:t>
            </a:r>
          </a:p>
          <a:p>
            <a:pPr marL="0" indent="0">
              <a:buNone/>
            </a:pPr>
            <a:r>
              <a:rPr lang="it-IT" sz="2800" dirty="0">
                <a:latin typeface="Garamond" panose="02020404030301010803" pitchFamily="18" charset="0"/>
              </a:rPr>
              <a:t>Molti autori che hanno scritto su Alessandro raccontano questo momento della spedizione.</a:t>
            </a:r>
          </a:p>
          <a:p>
            <a:pPr marL="0" indent="0">
              <a:buNone/>
            </a:pPr>
            <a:endParaRPr lang="it-IT" sz="2800" dirty="0">
              <a:latin typeface="Garamond" panose="02020404030301010803" pitchFamily="18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endParaRPr lang="it-IT" sz="2400" dirty="0">
              <a:latin typeface="Garamond" panose="02020404030301010803" pitchFamily="18" charset="0"/>
            </a:endParaRPr>
          </a:p>
          <a:p>
            <a:r>
              <a:rPr lang="it-IT" sz="2400" dirty="0">
                <a:latin typeface="Garamond" panose="02020404030301010803" pitchFamily="18" charset="0"/>
              </a:rPr>
              <a:t>La testimonianza di </a:t>
            </a:r>
            <a:r>
              <a:rPr lang="it-IT" sz="2400" b="1" dirty="0">
                <a:latin typeface="Garamond" panose="02020404030301010803" pitchFamily="18" charset="0"/>
              </a:rPr>
              <a:t>Plutarco</a:t>
            </a:r>
            <a:r>
              <a:rPr lang="it-IT" sz="2400" dirty="0">
                <a:latin typeface="Garamond" panose="02020404030301010803" pitchFamily="18" charset="0"/>
              </a:rPr>
              <a:t> costituisce, all’interno della tradizione antica su </a:t>
            </a:r>
            <a:r>
              <a:rPr lang="it-IT" sz="2400" dirty="0" err="1">
                <a:latin typeface="Garamond" panose="02020404030301010803" pitchFamily="18" charset="0"/>
              </a:rPr>
              <a:t>Siwah</a:t>
            </a:r>
            <a:r>
              <a:rPr lang="it-IT" sz="2400" dirty="0">
                <a:latin typeface="Garamond" panose="02020404030301010803" pitchFamily="18" charset="0"/>
              </a:rPr>
              <a:t>, una vera e propria lezione di metodo storico.</a:t>
            </a:r>
          </a:p>
        </p:txBody>
      </p:sp>
    </p:spTree>
    <p:extLst>
      <p:ext uri="{BB962C8B-B14F-4D97-AF65-F5344CB8AC3E}">
        <p14:creationId xmlns:p14="http://schemas.microsoft.com/office/powerpoint/2010/main" val="254643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r>
              <a:rPr lang="it-IT" sz="2700" dirty="0">
                <a:latin typeface="Garamond" panose="02020404030301010803" pitchFamily="18" charset="0"/>
                <a:cs typeface="Arial" charset="0"/>
              </a:rPr>
              <a:t> Mappa della marcia di Alessandro</a:t>
            </a:r>
            <a:br>
              <a:rPr lang="it-IT" sz="2700" dirty="0">
                <a:latin typeface="Garamond" panose="02020404030301010803" pitchFamily="18" charset="0"/>
                <a:cs typeface="Arial" charset="0"/>
              </a:rPr>
            </a:br>
            <a:r>
              <a:rPr lang="it-IT" sz="2700" dirty="0">
                <a:latin typeface="Garamond" panose="02020404030301010803" pitchFamily="18" charset="0"/>
                <a:cs typeface="Arial" charset="0"/>
              </a:rPr>
              <a:t>(335 – 323 B. C.)</a:t>
            </a:r>
            <a:r>
              <a:rPr lang="it-IT" sz="2200" dirty="0">
                <a:latin typeface="Garamond" panose="02020404030301010803" pitchFamily="18" charset="0"/>
                <a:cs typeface="Arial" charset="0"/>
              </a:rPr>
              <a:t/>
            </a:r>
            <a:br>
              <a:rPr lang="it-IT" sz="2200" dirty="0">
                <a:latin typeface="Garamond" panose="02020404030301010803" pitchFamily="18" charset="0"/>
                <a:cs typeface="Arial" charset="0"/>
              </a:rPr>
            </a:br>
            <a:r>
              <a:rPr lang="it-IT" sz="2400" dirty="0">
                <a:latin typeface="Arial" charset="0"/>
                <a:cs typeface="Arial" charset="0"/>
              </a:rPr>
              <a:t/>
            </a:r>
            <a:br>
              <a:rPr lang="it-IT" sz="2400" dirty="0">
                <a:latin typeface="Arial" charset="0"/>
                <a:cs typeface="Arial" charset="0"/>
              </a:rPr>
            </a:br>
            <a:endParaRPr lang="it-IT" sz="2400" dirty="0">
              <a:latin typeface="Arial" charset="0"/>
              <a:cs typeface="Arial" charset="0"/>
            </a:endParaRPr>
          </a:p>
        </p:txBody>
      </p:sp>
      <p:pic>
        <p:nvPicPr>
          <p:cNvPr id="3075" name="Picture 2" descr="D:\VR\Lezioni\Mappe\alessandro_magno_impero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628775"/>
            <a:ext cx="8377237" cy="4679950"/>
          </a:xfrm>
          <a:noFill/>
        </p:spPr>
      </p:pic>
    </p:spTree>
    <p:extLst>
      <p:ext uri="{BB962C8B-B14F-4D97-AF65-F5344CB8AC3E}">
        <p14:creationId xmlns:p14="http://schemas.microsoft.com/office/powerpoint/2010/main" val="248537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i="1" dirty="0"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it-IT" sz="2000" i="1" dirty="0"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it-IT" sz="3600" dirty="0">
                <a:latin typeface="Garamond" panose="02020404030301010803" pitchFamily="18" charset="0"/>
                <a:ea typeface="Times New Roman"/>
                <a:cs typeface="Arial" pitchFamily="34" charset="0"/>
              </a:rPr>
              <a:t>Fasi della tradizione sul pellegrinaggio a Siwah</a:t>
            </a:r>
            <a:br>
              <a:rPr lang="it-IT" sz="3600" dirty="0">
                <a:latin typeface="Garamond" panose="02020404030301010803" pitchFamily="18" charset="0"/>
                <a:ea typeface="Times New Roman"/>
                <a:cs typeface="Arial" pitchFamily="34" charset="0"/>
              </a:rPr>
            </a:br>
            <a:endParaRPr lang="it-IT" sz="2000" dirty="0">
              <a:latin typeface="Garamond" panose="02020404030301010803" pitchFamily="18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lnSpc>
                <a:spcPct val="120000"/>
              </a:lnSpc>
              <a:buNone/>
            </a:pPr>
            <a:endParaRPr lang="it-IT" sz="1800" dirty="0">
              <a:latin typeface="Arial" pitchFamily="34" charset="0"/>
              <a:cs typeface="Arial" pitchFamily="34" charset="0"/>
            </a:endParaRPr>
          </a:p>
          <a:p>
            <a:pPr indent="0">
              <a:lnSpc>
                <a:spcPct val="120000"/>
              </a:lnSpc>
              <a:buNone/>
            </a:pPr>
            <a:r>
              <a:rPr lang="it-IT" sz="2400" b="1" dirty="0">
                <a:latin typeface="Garamond" panose="02020404030301010803" pitchFamily="18" charset="0"/>
                <a:cs typeface="Arial" pitchFamily="34" charset="0"/>
              </a:rPr>
              <a:t>A-Fase  contemporanea</a:t>
            </a:r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  (IV- III sec. a. C.):</a:t>
            </a:r>
          </a:p>
          <a:p>
            <a:pPr indent="0">
              <a:lnSpc>
                <a:spcPct val="120000"/>
              </a:lnSpc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Testimonianze di partecipanti alla spedizione, che scrissero o “in tempo reale” o a qualche distanza dai fatti, citate da autori successivi. </a:t>
            </a:r>
          </a:p>
          <a:p>
            <a:pPr indent="0">
              <a:lnSpc>
                <a:spcPct val="120000"/>
              </a:lnSpc>
              <a:buNone/>
            </a:pPr>
            <a:r>
              <a:rPr lang="it-IT" sz="2200" b="1" dirty="0">
                <a:latin typeface="Garamond" panose="02020404030301010803" pitchFamily="18" charset="0"/>
                <a:cs typeface="Arial" pitchFamily="34" charset="0"/>
              </a:rPr>
              <a:t>→</a:t>
            </a: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 Accenni brevi e scarsi di particolari.</a:t>
            </a:r>
          </a:p>
          <a:p>
            <a:pPr indent="0">
              <a:lnSpc>
                <a:spcPct val="120000"/>
              </a:lnSpc>
              <a:buNone/>
            </a:pPr>
            <a:r>
              <a:rPr lang="it-IT" sz="2400" b="1" dirty="0">
                <a:latin typeface="Garamond" panose="02020404030301010803" pitchFamily="18" charset="0"/>
                <a:cs typeface="Arial" pitchFamily="34" charset="0"/>
              </a:rPr>
              <a:t>B-Fase posteriore</a:t>
            </a:r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  (I sec. a. C. – II sec. d. C.):</a:t>
            </a:r>
          </a:p>
          <a:p>
            <a:pPr indent="0">
              <a:lnSpc>
                <a:spcPct val="120000"/>
              </a:lnSpc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Autori che scrivono a distanza di secoli, dipendendo da scrittori precedenti ma senza farne i nomi.</a:t>
            </a:r>
          </a:p>
          <a:p>
            <a:pPr indent="0">
              <a:lnSpc>
                <a:spcPct val="120000"/>
              </a:lnSpc>
              <a:buNone/>
            </a:pP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→</a:t>
            </a:r>
            <a:r>
              <a:rPr lang="it-IT" sz="2200" b="1" dirty="0"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it-IT" sz="2200" dirty="0">
                <a:latin typeface="Garamond" panose="02020404030301010803" pitchFamily="18" charset="0"/>
                <a:cs typeface="Arial" pitchFamily="34" charset="0"/>
              </a:rPr>
              <a:t>Racconti più estesi e ricchi di particolari.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9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  <a:t/>
            </a:r>
            <a:br>
              <a:rPr lang="it-IT" sz="29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</a:br>
            <a:r>
              <a:rPr lang="it-IT" sz="29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  <a:t/>
            </a:r>
            <a:br>
              <a:rPr lang="it-IT" sz="29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</a:br>
            <a:r>
              <a:rPr lang="it-IT" sz="36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  <a:t>A-La tradizione contemporanea</a:t>
            </a:r>
            <a:br>
              <a:rPr lang="it-IT" sz="36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</a:br>
            <a:r>
              <a:rPr lang="it-IT" sz="31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Autori partecipanti alla spedizione di Alessandro</a:t>
            </a:r>
            <a:br>
              <a:rPr lang="it-IT" sz="31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</a:t>
            </a:r>
          </a:p>
          <a:p>
            <a:pPr marL="0" indent="0">
              <a:buNone/>
            </a:pPr>
            <a:r>
              <a:rPr lang="it-IT" sz="2800" dirty="0">
                <a:latin typeface="Garamond" panose="02020404030301010803" pitchFamily="18" charset="0"/>
              </a:rPr>
              <a:t>               </a:t>
            </a:r>
            <a:r>
              <a:rPr lang="it-IT" sz="3300" dirty="0" err="1">
                <a:latin typeface="Garamond" panose="02020404030301010803" pitchFamily="18" charset="0"/>
              </a:rPr>
              <a:t>Callistene</a:t>
            </a:r>
            <a:r>
              <a:rPr lang="it-IT" sz="3300" dirty="0">
                <a:latin typeface="Garamond" panose="02020404030301010803" pitchFamily="18" charset="0"/>
              </a:rPr>
              <a:t>                      </a:t>
            </a:r>
            <a:r>
              <a:rPr lang="it-IT" sz="3300" dirty="0" err="1">
                <a:latin typeface="Garamond" panose="02020404030301010803" pitchFamily="18" charset="0"/>
              </a:rPr>
              <a:t>Tolemeo</a:t>
            </a:r>
            <a:r>
              <a:rPr lang="it-IT" sz="3300" dirty="0">
                <a:latin typeface="Garamond" panose="02020404030301010803" pitchFamily="18" charset="0"/>
              </a:rPr>
              <a:t> e </a:t>
            </a:r>
            <a:r>
              <a:rPr lang="it-IT" sz="3300" dirty="0" err="1">
                <a:latin typeface="Garamond" panose="02020404030301010803" pitchFamily="18" charset="0"/>
              </a:rPr>
              <a:t>Aristobulo</a:t>
            </a:r>
            <a:endParaRPr lang="it-IT" sz="33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2000" i="1" dirty="0">
                <a:latin typeface="Garamond" panose="02020404030301010803" pitchFamily="18" charset="0"/>
              </a:rPr>
              <a:t>                    </a:t>
            </a:r>
            <a:r>
              <a:rPr lang="it-IT" sz="2400" i="1" dirty="0">
                <a:latin typeface="Garamond" panose="02020404030301010803" pitchFamily="18" charset="0"/>
              </a:rPr>
              <a:t>citato da </a:t>
            </a:r>
            <a:r>
              <a:rPr lang="it-IT" sz="2400" i="1" dirty="0" err="1">
                <a:latin typeface="Garamond" panose="02020404030301010803" pitchFamily="18" charset="0"/>
              </a:rPr>
              <a:t>Strabone</a:t>
            </a:r>
            <a:r>
              <a:rPr lang="it-IT" sz="2400" i="1" dirty="0">
                <a:latin typeface="Garamond" panose="02020404030301010803" pitchFamily="18" charset="0"/>
              </a:rPr>
              <a:t>                                         citati da </a:t>
            </a:r>
            <a:r>
              <a:rPr lang="it-IT" sz="2400" i="1" dirty="0" err="1">
                <a:latin typeface="Garamond" panose="02020404030301010803" pitchFamily="18" charset="0"/>
              </a:rPr>
              <a:t>Arriano</a:t>
            </a:r>
            <a:endParaRPr lang="it-IT" sz="2400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Garamond" panose="02020404030301010803" pitchFamily="18" charset="0"/>
              </a:rPr>
              <a:t>                    (I sec. a. C.)                                             (II sec. d. C.)</a:t>
            </a:r>
          </a:p>
          <a:p>
            <a:endParaRPr lang="it-IT" sz="2000" i="1" dirty="0">
              <a:latin typeface="Garamond" panose="02020404030301010803" pitchFamily="18" charset="0"/>
            </a:endParaRPr>
          </a:p>
          <a:p>
            <a:endParaRPr lang="it-IT" sz="2000" i="1" dirty="0">
              <a:latin typeface="Garamond" panose="02020404030301010803" pitchFamily="18" charset="0"/>
            </a:endParaRPr>
          </a:p>
          <a:p>
            <a:pPr marL="347472" indent="0">
              <a:lnSpc>
                <a:spcPct val="120000"/>
              </a:lnSpc>
              <a:spcBef>
                <a:spcPts val="480"/>
              </a:spcBef>
              <a:buNone/>
            </a:pPr>
            <a:r>
              <a:rPr lang="it-IT" sz="2400" dirty="0">
                <a:solidFill>
                  <a:srgbClr val="000000"/>
                </a:solidFill>
                <a:latin typeface="Garamond"/>
                <a:cs typeface="Arial"/>
              </a:rPr>
              <a:t>                      </a:t>
            </a:r>
            <a:r>
              <a:rPr lang="it-IT" sz="2800" dirty="0">
                <a:solidFill>
                  <a:srgbClr val="000000"/>
                </a:solidFill>
                <a:latin typeface="Garamond"/>
                <a:cs typeface="Arial"/>
              </a:rPr>
              <a:t> →  Alessandro imita Eracle e Perseo</a:t>
            </a:r>
            <a:r>
              <a:rPr lang="it-IT" sz="2400" dirty="0"/>
              <a:t> </a:t>
            </a:r>
          </a:p>
          <a:p>
            <a:pPr marL="347472" indent="0">
              <a:lnSpc>
                <a:spcPct val="120000"/>
              </a:lnSpc>
              <a:spcBef>
                <a:spcPts val="480"/>
              </a:spcBef>
              <a:buNone/>
            </a:pPr>
            <a:r>
              <a:rPr lang="it-IT" sz="2800" dirty="0">
                <a:solidFill>
                  <a:srgbClr val="000000"/>
                </a:solidFill>
                <a:latin typeface="Garamond"/>
                <a:cs typeface="Arial"/>
              </a:rPr>
              <a:t>           → viaggio avventuroso all’oasi  (sabbia, piogge, corvi)</a:t>
            </a:r>
            <a:endParaRPr lang="it-IT" sz="2400" dirty="0"/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>
                <a:solidFill>
                  <a:srgbClr val="000000"/>
                </a:solidFill>
                <a:latin typeface="Garamond"/>
                <a:cs typeface="Arial"/>
              </a:rPr>
              <a:t>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>
                <a:solidFill>
                  <a:srgbClr val="000000"/>
                </a:solidFill>
                <a:latin typeface="Garamond"/>
                <a:cs typeface="Arial"/>
              </a:rPr>
              <a:t>    </a:t>
            </a:r>
          </a:p>
          <a:p>
            <a:pPr marL="0" lvl="0" indent="0" fontAlgn="t">
              <a:spcBef>
                <a:spcPts val="0"/>
              </a:spcBef>
              <a:buNone/>
            </a:pPr>
            <a:r>
              <a:rPr lang="it-IT" sz="2800" dirty="0">
                <a:solidFill>
                  <a:srgbClr val="000000"/>
                </a:solidFill>
                <a:latin typeface="Garamond"/>
                <a:cs typeface="Arial"/>
              </a:rPr>
              <a:t>→ Alessandro figlio di Zeus      → Alessandro sentì quel che voleva</a:t>
            </a:r>
            <a:endParaRPr lang="it-IT" sz="24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</a:pPr>
            <a:endParaRPr lang="it-IT" sz="2000" dirty="0"/>
          </a:p>
          <a:p>
            <a:pPr marL="0" indent="0" fontAlgn="t">
              <a:spcBef>
                <a:spcPts val="0"/>
              </a:spcBef>
              <a:buNone/>
            </a:pPr>
            <a:r>
              <a:rPr lang="it-IT" sz="2400" dirty="0">
                <a:solidFill>
                  <a:srgbClr val="000000"/>
                </a:solidFill>
                <a:latin typeface="Garamond"/>
                <a:cs typeface="Arial"/>
              </a:rPr>
              <a:t>                                              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541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prstClr val="black"/>
                </a:solidFill>
                <a:latin typeface="Garamond" panose="02020404030301010803" pitchFamily="18" charset="0"/>
                <a:ea typeface="Times New Roman"/>
                <a:cs typeface="Arial" pitchFamily="34" charset="0"/>
              </a:rPr>
              <a:t>B-La tradizione posteriore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Fra il I sec. a. C. e il I sec. d. C.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Diodoro Siculo, </a:t>
            </a:r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Pompeo </a:t>
            </a:r>
            <a:r>
              <a:rPr lang="it-IT" sz="2400" dirty="0" err="1">
                <a:latin typeface="Garamond" panose="02020404030301010803" pitchFamily="18" charset="0"/>
                <a:cs typeface="Arial" pitchFamily="34" charset="0"/>
              </a:rPr>
              <a:t>Trogo</a:t>
            </a:r>
            <a:r>
              <a:rPr lang="it-IT" sz="2400" dirty="0">
                <a:latin typeface="Garamond" panose="02020404030301010803" pitchFamily="18" charset="0"/>
                <a:cs typeface="Arial" pitchFamily="34" charset="0"/>
              </a:rPr>
              <a:t>/Giustino e</a:t>
            </a: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 Curzio Rufo conservano racconti più estesi e particolareggiati</a:t>
            </a:r>
          </a:p>
          <a:p>
            <a:pPr lvl="0" indent="0"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                        </a:t>
            </a:r>
          </a:p>
          <a:p>
            <a:pPr lvl="0" indent="0"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                         → viaggio verso l’oasi  </a:t>
            </a:r>
          </a:p>
          <a:p>
            <a:pPr lvl="0" indent="0">
              <a:buNone/>
              <a:defRPr/>
            </a:pPr>
            <a:endParaRPr lang="it-IT" sz="2400" dirty="0">
              <a:solidFill>
                <a:prstClr val="black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 lvl="0" indent="0"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                         → consultazione dell’oracolo, </a:t>
            </a:r>
          </a:p>
          <a:p>
            <a:pPr lvl="0" indent="0"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                              con domande e risposte</a:t>
            </a:r>
          </a:p>
          <a:p>
            <a:pPr>
              <a:lnSpc>
                <a:spcPct val="150000"/>
              </a:lnSpc>
            </a:pPr>
            <a:endParaRPr lang="it-IT" sz="2400" dirty="0">
              <a:latin typeface="Garamond" panose="02020404030301010803" pitchFamily="18" charset="0"/>
              <a:cs typeface="Arial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518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Garamond" panose="02020404030301010803" pitchFamily="18" charset="0"/>
                <a:cs typeface="Arial" pitchFamily="34" charset="0"/>
              </a:rPr>
              <a:t>B1-Il viaggio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0">
              <a:lnSpc>
                <a:spcPct val="120000"/>
              </a:lnSpc>
              <a:buNone/>
              <a:defRPr/>
            </a:pPr>
            <a:endParaRPr lang="it-IT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0">
              <a:lnSpc>
                <a:spcPct val="150000"/>
              </a:lnSpc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effetti della marcia in mezzo alla sabbia; </a:t>
            </a:r>
          </a:p>
          <a:p>
            <a:pPr lvl="0" indent="0">
              <a:lnSpc>
                <a:spcPct val="150000"/>
              </a:lnSpc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provvidenzialità delle piogge; </a:t>
            </a:r>
          </a:p>
          <a:p>
            <a:pPr lvl="0" indent="0">
              <a:lnSpc>
                <a:spcPct val="150000"/>
              </a:lnSpc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presenza dei corvi; </a:t>
            </a:r>
          </a:p>
          <a:p>
            <a:pPr lvl="0" indent="0">
              <a:lnSpc>
                <a:spcPct val="150000"/>
              </a:lnSpc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aspetto rigoglioso dell’oasi;</a:t>
            </a:r>
          </a:p>
          <a:p>
            <a:pPr lvl="0" indent="0">
              <a:lnSpc>
                <a:spcPct val="150000"/>
              </a:lnSpc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zona fortificata e destinazione degli edifici; </a:t>
            </a:r>
          </a:p>
          <a:p>
            <a:pPr lvl="0" indent="0">
              <a:lnSpc>
                <a:spcPct val="150000"/>
              </a:lnSpc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sorgente a temperatura variabile.</a:t>
            </a:r>
          </a:p>
          <a:p>
            <a:endParaRPr lang="it-IT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Garamond" panose="02020404030301010803" pitchFamily="18" charset="0"/>
                <a:cs typeface="Arial" pitchFamily="34" charset="0"/>
              </a:rPr>
              <a:t>B2a-La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1700" dirty="0">
              <a:latin typeface="Arial"/>
              <a:ea typeface="Times New Roman"/>
            </a:endParaRPr>
          </a:p>
          <a:p>
            <a:pPr>
              <a:buNone/>
            </a:pPr>
            <a:r>
              <a:rPr lang="it-IT" sz="2400" b="1" dirty="0">
                <a:latin typeface="Garamond" panose="02020404030301010803" pitchFamily="18" charset="0"/>
                <a:ea typeface="Times New Roman"/>
              </a:rPr>
              <a:t>Il rito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:</a:t>
            </a:r>
          </a:p>
          <a:p>
            <a:pPr>
              <a:lnSpc>
                <a:spcPct val="150000"/>
              </a:lnSpc>
              <a:buNone/>
            </a:pPr>
            <a:endParaRPr lang="it-IT" sz="2400" dirty="0">
              <a:solidFill>
                <a:prstClr val="black"/>
              </a:solidFill>
              <a:latin typeface="Garamond" panose="02020404030301010803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simulacro del dio all’interno di una navicella aurea decorata, portata dai sacerdoti </a:t>
            </a:r>
          </a:p>
          <a:p>
            <a:pPr>
              <a:lnSpc>
                <a:spcPct val="150000"/>
              </a:lnSpc>
              <a:buNone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la processione effettua dei movimenti orientati dal dio stesso </a:t>
            </a:r>
          </a:p>
          <a:p>
            <a:pPr>
              <a:lnSpc>
                <a:spcPct val="150000"/>
              </a:lnSpc>
              <a:buNone/>
            </a:pPr>
            <a:r>
              <a:rPr lang="it-IT" sz="24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sz="2400" dirty="0">
                <a:latin typeface="Garamond" panose="02020404030301010803" pitchFamily="18" charset="0"/>
                <a:ea typeface="Times New Roman"/>
              </a:rPr>
              <a:t>corteo di donne inneggianti</a:t>
            </a:r>
          </a:p>
          <a:p>
            <a:pPr>
              <a:lnSpc>
                <a:spcPct val="150000"/>
              </a:lnSpc>
              <a:buNone/>
            </a:pPr>
            <a:endParaRPr lang="it-IT" sz="2600" b="1" dirty="0">
              <a:latin typeface="Garamond" panose="02020404030301010803" pitchFamily="18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it-IT" sz="1900" dirty="0">
              <a:latin typeface="Garamond" panose="02020404030301010803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B2b-La consultazione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it-IT" b="1" dirty="0">
                <a:latin typeface="Garamond" panose="02020404030301010803" pitchFamily="18" charset="0"/>
                <a:cs typeface="Arial" pitchFamily="34" charset="0"/>
              </a:rPr>
              <a:t>I responsi</a:t>
            </a: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it-IT" sz="28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il re viene salutato dal sacerdote come figlio di Zeus </a:t>
            </a:r>
          </a:p>
          <a:p>
            <a:pPr>
              <a:lnSpc>
                <a:spcPct val="150000"/>
              </a:lnSpc>
              <a:buNone/>
            </a:pPr>
            <a:r>
              <a:rPr lang="it-IT" sz="28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Alessandro chiede se ha vendicato pienamente l’uccisione del padre (Filippo) </a:t>
            </a:r>
          </a:p>
          <a:p>
            <a:pPr>
              <a:lnSpc>
                <a:spcPct val="150000"/>
              </a:lnSpc>
              <a:buNone/>
            </a:pPr>
            <a:r>
              <a:rPr lang="it-IT" sz="28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Il sacerdote lo rimprovera - il suo vero padre non è mortale – ma risponde di sì</a:t>
            </a:r>
          </a:p>
          <a:p>
            <a:pPr>
              <a:lnSpc>
                <a:spcPct val="150000"/>
              </a:lnSpc>
              <a:buNone/>
            </a:pPr>
            <a:r>
              <a:rPr lang="it-IT" sz="2800" dirty="0">
                <a:solidFill>
                  <a:prstClr val="black"/>
                </a:solidFill>
                <a:latin typeface="Garamond" panose="02020404030301010803" pitchFamily="18" charset="0"/>
                <a:cs typeface="Arial" pitchFamily="34" charset="0"/>
              </a:rPr>
              <a:t>→ </a:t>
            </a: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Alessandro chiede se avrà il dominio del mondo e ottiene risposta affermativa.</a:t>
            </a:r>
          </a:p>
          <a:p>
            <a:pPr>
              <a:lnSpc>
                <a:spcPct val="150000"/>
              </a:lnSpc>
              <a:buNone/>
            </a:pP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    viene definito </a:t>
            </a:r>
            <a:r>
              <a:rPr lang="it-IT" i="1" dirty="0" err="1">
                <a:latin typeface="Garamond" panose="02020404030301010803" pitchFamily="18" charset="0"/>
                <a:cs typeface="Arial" pitchFamily="34" charset="0"/>
              </a:rPr>
              <a:t>aniketos</a:t>
            </a:r>
            <a:r>
              <a:rPr lang="it-IT" i="1" dirty="0">
                <a:latin typeface="Garamond" panose="02020404030301010803" pitchFamily="18" charset="0"/>
                <a:cs typeface="Arial" pitchFamily="34" charset="0"/>
              </a:rPr>
              <a:t> </a:t>
            </a:r>
            <a:r>
              <a:rPr lang="it-IT" dirty="0">
                <a:latin typeface="Garamond" panose="02020404030301010803" pitchFamily="18" charset="0"/>
                <a:cs typeface="Arial" pitchFamily="34" charset="0"/>
              </a:rPr>
              <a:t>(invincibile)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1916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</TotalTime>
  <Words>844</Words>
  <Application>Microsoft Office PowerPoint</Application>
  <PresentationFormat>Presentazione su schermo (4:3)</PresentationFormat>
  <Paragraphs>119</Paragraphs>
  <Slides>15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Times New Roman</vt:lpstr>
      <vt:lpstr>Tema di Office</vt:lpstr>
      <vt:lpstr>   Mappa della marcia di Alessandro (335 – 323 B. C.)  </vt:lpstr>
      <vt:lpstr>Un episodio emblematico</vt:lpstr>
      <vt:lpstr>   Mappa della marcia di Alessandro (335 – 323 B. C.)  </vt:lpstr>
      <vt:lpstr> Fasi della tradizione sul pellegrinaggio a Siwah </vt:lpstr>
      <vt:lpstr>  A-La tradizione contemporanea Autori partecipanti alla spedizione di Alessandro </vt:lpstr>
      <vt:lpstr>B-La tradizione posteriore</vt:lpstr>
      <vt:lpstr>B1-Il viaggio</vt:lpstr>
      <vt:lpstr>B2a-La consultazione</vt:lpstr>
      <vt:lpstr>B2b-La consultazione</vt:lpstr>
      <vt:lpstr>La testimonianza di Plutarco (1)</vt:lpstr>
      <vt:lpstr>Punti fermi</vt:lpstr>
      <vt:lpstr>Come si è formato il racconto della consultazione?</vt:lpstr>
      <vt:lpstr>Possibile risposta</vt:lpstr>
      <vt:lpstr>La testimonianza di Plutarco (2)</vt:lpstr>
      <vt:lpstr>Arriano (II sec. d. C.)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filiazione divina di Alessandro</dc:title>
  <dc:creator>Luisa</dc:creator>
  <cp:lastModifiedBy>Luisa Prandi</cp:lastModifiedBy>
  <cp:revision>85</cp:revision>
  <dcterms:created xsi:type="dcterms:W3CDTF">2012-04-07T16:12:51Z</dcterms:created>
  <dcterms:modified xsi:type="dcterms:W3CDTF">2022-05-24T13:37:57Z</dcterms:modified>
</cp:coreProperties>
</file>