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5ACECF-5E4A-46DC-BF2D-47C10FE0B9E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id="{44DE7EEF-D113-4651-B032-E50275FD2D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EA1812D-B301-47AA-B5DC-D042EE6ECC42}"/>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5" name="Segnaposto piè di pagina 4">
            <a:extLst>
              <a:ext uri="{FF2B5EF4-FFF2-40B4-BE49-F238E27FC236}">
                <a16:creationId xmlns:a16="http://schemas.microsoft.com/office/drawing/2014/main" id="{5B651BBC-9CB9-4E5F-A8CA-C30084619E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076FC32-B7B2-41DC-8447-2DEC49485958}"/>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1714806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2D8775-529A-4E03-B46E-6A910604CD6C}"/>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683B4971-AFF3-4882-B8FD-C9372D1E116B}"/>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A09EA24-D756-4E81-9B26-1E9D53D93158}"/>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5" name="Segnaposto piè di pagina 4">
            <a:extLst>
              <a:ext uri="{FF2B5EF4-FFF2-40B4-BE49-F238E27FC236}">
                <a16:creationId xmlns:a16="http://schemas.microsoft.com/office/drawing/2014/main" id="{38390C05-00D6-4652-BFE1-4320F80C31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F52914-2349-4979-A2A0-8A7D1AC73274}"/>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204923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645C2C2-7FD4-4A08-8F7E-140AB31A1DF3}"/>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56F9251A-DD56-4739-A2D2-1DAA0451F0FF}"/>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0B7C95-F543-4900-ADD5-6646B0806621}"/>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5" name="Segnaposto piè di pagina 4">
            <a:extLst>
              <a:ext uri="{FF2B5EF4-FFF2-40B4-BE49-F238E27FC236}">
                <a16:creationId xmlns:a16="http://schemas.microsoft.com/office/drawing/2014/main" id="{69238AC2-3C3B-4FCA-A1AA-436AAC0EC04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5D795E-5742-48CA-AFF5-4A06A3A49302}"/>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391593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51A91D-63C1-410C-BD3C-0AF0C7215984}"/>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CA5F3593-F986-4150-91FF-6D4E996BE7D8}"/>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BB7CFE7-BB96-4258-BB9D-D7D760A5A2AA}"/>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5" name="Segnaposto piè di pagina 4">
            <a:extLst>
              <a:ext uri="{FF2B5EF4-FFF2-40B4-BE49-F238E27FC236}">
                <a16:creationId xmlns:a16="http://schemas.microsoft.com/office/drawing/2014/main" id="{A219E29B-6F34-4556-8245-D0EB194172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A1734D-4537-4721-BF8B-9E1EC418896E}"/>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1167845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39DFC5-5333-4ADB-864C-43EBE08277B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id="{5DD36405-DE80-44BC-8566-A897F34693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AB056A06-4682-4476-A09C-FA50A81670C5}"/>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5" name="Segnaposto piè di pagina 4">
            <a:extLst>
              <a:ext uri="{FF2B5EF4-FFF2-40B4-BE49-F238E27FC236}">
                <a16:creationId xmlns:a16="http://schemas.microsoft.com/office/drawing/2014/main" id="{8D079B71-6358-44EE-BBD2-B669670CBC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E0E756-B53E-40F0-BB72-F77795EFAE4A}"/>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158170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B6704C-9AE3-4E65-B6E0-AAF97E86C82D}"/>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081C8B62-F58C-4437-95F5-D5DBFDE67F13}"/>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1DB2B89-B120-442D-98C3-B7E3889BFFA1}"/>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E46D0FC-358E-4231-A785-672DADB2840D}"/>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6" name="Segnaposto piè di pagina 5">
            <a:extLst>
              <a:ext uri="{FF2B5EF4-FFF2-40B4-BE49-F238E27FC236}">
                <a16:creationId xmlns:a16="http://schemas.microsoft.com/office/drawing/2014/main" id="{1C423EE3-57B0-49A2-B2AB-8450EECD9D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6FF5032-548E-429B-B823-2A9A9AE7E881}"/>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664199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7F9A42-5851-4AD8-8435-FB7042F9A3BD}"/>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3E3A1A89-72D0-44B6-8410-67ADC59719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24A5341-DE56-4CAC-A702-93489AB298E2}"/>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35A9F1E-7513-4F88-9340-FA30A88729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436C0099-8190-45DB-A617-46B094CE9F12}"/>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7329C78-A9C9-4100-9EE3-3125AFF90563}"/>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8" name="Segnaposto piè di pagina 7">
            <a:extLst>
              <a:ext uri="{FF2B5EF4-FFF2-40B4-BE49-F238E27FC236}">
                <a16:creationId xmlns:a16="http://schemas.microsoft.com/office/drawing/2014/main" id="{877CD0A0-FAD2-48AD-8581-A13E4C83A36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5C42E70-9B4A-49AF-AC98-5D163775AB85}"/>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89488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1A9586-E796-49E2-A7B1-485D566C152B}"/>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DCDBF13D-E64C-435F-825F-3DD6707AE7BD}"/>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4" name="Segnaposto piè di pagina 3">
            <a:extLst>
              <a:ext uri="{FF2B5EF4-FFF2-40B4-BE49-F238E27FC236}">
                <a16:creationId xmlns:a16="http://schemas.microsoft.com/office/drawing/2014/main" id="{DA7AE94B-93E7-4DA4-893B-2BE066665FD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B678998-48C0-4EF4-880F-93B10FAB58F2}"/>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193855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F98A7C5-9EA7-42B7-8C5F-22214D90EFFB}"/>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3" name="Segnaposto piè di pagina 2">
            <a:extLst>
              <a:ext uri="{FF2B5EF4-FFF2-40B4-BE49-F238E27FC236}">
                <a16:creationId xmlns:a16="http://schemas.microsoft.com/office/drawing/2014/main" id="{AADC87AF-0E64-48DF-BEA3-D0631B3B5E6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9B73524-6547-4BBE-B79A-54914E8DCE10}"/>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2001423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2755A7-28F0-4C93-9EE0-9CE985694D8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id="{8FBDDA3B-DF9F-4F7A-954D-3438C208DC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FC9E1B8-2540-4200-B5B1-AE1DAB908C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8EED37C8-8597-4F3D-BCD1-5C1B5E63857F}"/>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6" name="Segnaposto piè di pagina 5">
            <a:extLst>
              <a:ext uri="{FF2B5EF4-FFF2-40B4-BE49-F238E27FC236}">
                <a16:creationId xmlns:a16="http://schemas.microsoft.com/office/drawing/2014/main" id="{806A27A7-6A50-47C3-9001-ECA08791288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3A85FDC-F19E-4418-89C5-49871EA2BAB7}"/>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371486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5D5FB5-680C-4710-A7CB-71C97221B71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id="{49EA592E-3CE1-4017-B94E-EFCE166AD6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6E2601D-9879-48CF-8DE1-49BC50ECA6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3F3D518-8B47-469B-A69B-CDF149CA3E1A}"/>
              </a:ext>
            </a:extLst>
          </p:cNvPr>
          <p:cNvSpPr>
            <a:spLocks noGrp="1"/>
          </p:cNvSpPr>
          <p:nvPr>
            <p:ph type="dt" sz="half" idx="10"/>
          </p:nvPr>
        </p:nvSpPr>
        <p:spPr/>
        <p:txBody>
          <a:bodyPr/>
          <a:lstStyle/>
          <a:p>
            <a:fld id="{6AED9D7B-A08B-4572-8330-1E8D86D83370}" type="datetimeFigureOut">
              <a:rPr lang="it-IT" smtClean="0"/>
              <a:t>15/01/2018</a:t>
            </a:fld>
            <a:endParaRPr lang="it-IT"/>
          </a:p>
        </p:txBody>
      </p:sp>
      <p:sp>
        <p:nvSpPr>
          <p:cNvPr id="6" name="Segnaposto piè di pagina 5">
            <a:extLst>
              <a:ext uri="{FF2B5EF4-FFF2-40B4-BE49-F238E27FC236}">
                <a16:creationId xmlns:a16="http://schemas.microsoft.com/office/drawing/2014/main" id="{493A989F-A5EF-4F46-9EE0-7E41DBB6CC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E83AEE3-9480-4880-90E6-C5D142248408}"/>
              </a:ext>
            </a:extLst>
          </p:cNvPr>
          <p:cNvSpPr>
            <a:spLocks noGrp="1"/>
          </p:cNvSpPr>
          <p:nvPr>
            <p:ph type="sldNum" sz="quarter" idx="12"/>
          </p:nvPr>
        </p:nvSpPr>
        <p:spPr/>
        <p:txBody>
          <a:bodyPr/>
          <a:lstStyle/>
          <a:p>
            <a:fld id="{5712ECC2-8FBE-47B8-B549-1B34AE6386BD}" type="slidenum">
              <a:rPr lang="it-IT" smtClean="0"/>
              <a:t>‹N›</a:t>
            </a:fld>
            <a:endParaRPr lang="it-IT"/>
          </a:p>
        </p:txBody>
      </p:sp>
    </p:spTree>
    <p:extLst>
      <p:ext uri="{BB962C8B-B14F-4D97-AF65-F5344CB8AC3E}">
        <p14:creationId xmlns:p14="http://schemas.microsoft.com/office/powerpoint/2010/main" val="420251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EE989AE-052A-448E-8031-10DE62295C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B2484CAC-7C49-46E8-B98A-E9BBEBC36A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23368B5-647E-45EA-8AE0-299C322609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D9D7B-A08B-4572-8330-1E8D86D83370}" type="datetimeFigureOut">
              <a:rPr lang="it-IT" smtClean="0"/>
              <a:t>15/01/2018</a:t>
            </a:fld>
            <a:endParaRPr lang="it-IT"/>
          </a:p>
        </p:txBody>
      </p:sp>
      <p:sp>
        <p:nvSpPr>
          <p:cNvPr id="5" name="Segnaposto piè di pagina 4">
            <a:extLst>
              <a:ext uri="{FF2B5EF4-FFF2-40B4-BE49-F238E27FC236}">
                <a16:creationId xmlns:a16="http://schemas.microsoft.com/office/drawing/2014/main" id="{A7E3DD7C-6A86-4082-9BDE-D0CA71636F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46C3FEF-B691-462A-BAB2-4CB4BEE6EB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2ECC2-8FBE-47B8-B549-1B34AE6386BD}" type="slidenum">
              <a:rPr lang="it-IT" smtClean="0"/>
              <a:t>‹N›</a:t>
            </a:fld>
            <a:endParaRPr lang="it-IT"/>
          </a:p>
        </p:txBody>
      </p:sp>
    </p:spTree>
    <p:extLst>
      <p:ext uri="{BB962C8B-B14F-4D97-AF65-F5344CB8AC3E}">
        <p14:creationId xmlns:p14="http://schemas.microsoft.com/office/powerpoint/2010/main" val="2412391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robertdarnton.or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3000">
              <a:schemeClr val="accent2">
                <a:lumMod val="0"/>
                <a:lumOff val="100000"/>
              </a:schemeClr>
            </a:gs>
            <a:gs pos="0">
              <a:schemeClr val="accent2">
                <a:lumMod val="0"/>
                <a:lumOff val="100000"/>
              </a:schemeClr>
            </a:gs>
            <a:gs pos="99000">
              <a:schemeClr val="accent2">
                <a:lumMod val="1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B4EED0-63F4-4B08-9329-CA144BD4B9D3}"/>
              </a:ext>
            </a:extLst>
          </p:cNvPr>
          <p:cNvSpPr>
            <a:spLocks noGrp="1"/>
          </p:cNvSpPr>
          <p:nvPr>
            <p:ph type="ctrTitle"/>
          </p:nvPr>
        </p:nvSpPr>
        <p:spPr>
          <a:xfrm>
            <a:off x="1524000" y="225083"/>
            <a:ext cx="9144000" cy="942535"/>
          </a:xfrm>
        </p:spPr>
        <p:txBody>
          <a:bodyPr>
            <a:normAutofit/>
          </a:bodyPr>
          <a:lstStyle/>
          <a:p>
            <a:r>
              <a:rPr lang="it-IT" dirty="0">
                <a:latin typeface="Bodoni MT" panose="02070603080606020203" pitchFamily="18" charset="0"/>
              </a:rPr>
              <a:t>Robert </a:t>
            </a:r>
            <a:r>
              <a:rPr lang="it-IT" dirty="0" err="1">
                <a:latin typeface="Bodoni MT" panose="02070603080606020203" pitchFamily="18" charset="0"/>
              </a:rPr>
              <a:t>Darnton</a:t>
            </a:r>
            <a:endParaRPr lang="it-IT" dirty="0">
              <a:latin typeface="Bodoni MT" panose="02070603080606020203" pitchFamily="18" charset="0"/>
            </a:endParaRPr>
          </a:p>
        </p:txBody>
      </p:sp>
      <p:sp>
        <p:nvSpPr>
          <p:cNvPr id="3" name="Sottotitolo 2">
            <a:extLst>
              <a:ext uri="{FF2B5EF4-FFF2-40B4-BE49-F238E27FC236}">
                <a16:creationId xmlns:a16="http://schemas.microsoft.com/office/drawing/2014/main" id="{711E537A-9C4C-4F91-A683-B90900FC4FBD}"/>
              </a:ext>
            </a:extLst>
          </p:cNvPr>
          <p:cNvSpPr>
            <a:spLocks noGrp="1"/>
          </p:cNvSpPr>
          <p:nvPr>
            <p:ph type="subTitle" idx="1"/>
          </p:nvPr>
        </p:nvSpPr>
        <p:spPr>
          <a:xfrm>
            <a:off x="1524000" y="1041009"/>
            <a:ext cx="9144000" cy="2053883"/>
          </a:xfrm>
        </p:spPr>
        <p:txBody>
          <a:bodyPr>
            <a:normAutofit fontScale="92500" lnSpcReduction="20000"/>
          </a:bodyPr>
          <a:lstStyle/>
          <a:p>
            <a:r>
              <a:rPr lang="it-IT" sz="3000" i="1" dirty="0">
                <a:latin typeface="Bodoni MT" panose="02070603080606020203" pitchFamily="18" charset="0"/>
              </a:rPr>
              <a:t>1939 –	</a:t>
            </a:r>
          </a:p>
          <a:p>
            <a:r>
              <a:rPr lang="it-IT" i="1" dirty="0">
                <a:latin typeface="Bodoni MT" panose="02070603080606020203" pitchFamily="18" charset="0"/>
              </a:rPr>
              <a:t>Carl H. </a:t>
            </a:r>
            <a:r>
              <a:rPr lang="it-IT" i="1" dirty="0" err="1">
                <a:latin typeface="Bodoni MT" panose="02070603080606020203" pitchFamily="18" charset="0"/>
              </a:rPr>
              <a:t>Pforzheimer</a:t>
            </a:r>
            <a:r>
              <a:rPr lang="it-IT" i="1" dirty="0">
                <a:latin typeface="Bodoni MT" panose="02070603080606020203" pitchFamily="18" charset="0"/>
              </a:rPr>
              <a:t> </a:t>
            </a:r>
            <a:r>
              <a:rPr lang="it-IT" i="1" dirty="0" err="1">
                <a:latin typeface="Bodoni MT" panose="02070603080606020203" pitchFamily="18" charset="0"/>
              </a:rPr>
              <a:t>University</a:t>
            </a:r>
            <a:r>
              <a:rPr lang="it-IT" i="1" dirty="0">
                <a:latin typeface="Bodoni MT" panose="02070603080606020203" pitchFamily="18" charset="0"/>
              </a:rPr>
              <a:t> Professor, </a:t>
            </a:r>
            <a:r>
              <a:rPr lang="it-IT" i="1" dirty="0" err="1">
                <a:latin typeface="Bodoni MT" panose="02070603080606020203" pitchFamily="18" charset="0"/>
              </a:rPr>
              <a:t>Emeritus</a:t>
            </a:r>
            <a:r>
              <a:rPr lang="it-IT" i="1" dirty="0">
                <a:latin typeface="Bodoni MT" panose="02070603080606020203" pitchFamily="18" charset="0"/>
              </a:rPr>
              <a:t> </a:t>
            </a:r>
            <a:r>
              <a:rPr lang="it-IT" dirty="0">
                <a:latin typeface="Bodoni MT" panose="02070603080606020203" pitchFamily="18" charset="0"/>
              </a:rPr>
              <a:t>presso il </a:t>
            </a:r>
            <a:r>
              <a:rPr lang="it-IT" i="1" dirty="0" err="1">
                <a:latin typeface="Bodoni MT" panose="02070603080606020203" pitchFamily="18" charset="0"/>
              </a:rPr>
              <a:t>Department</a:t>
            </a:r>
            <a:r>
              <a:rPr lang="it-IT" i="1" dirty="0">
                <a:latin typeface="Bodoni MT" panose="02070603080606020203" pitchFamily="18" charset="0"/>
              </a:rPr>
              <a:t> of History </a:t>
            </a:r>
            <a:r>
              <a:rPr lang="it-IT" dirty="0">
                <a:latin typeface="Bodoni MT" panose="02070603080606020203" pitchFamily="18" charset="0"/>
              </a:rPr>
              <a:t>alla </a:t>
            </a:r>
            <a:r>
              <a:rPr lang="it-IT" i="1" dirty="0">
                <a:latin typeface="Bodoni MT" panose="02070603080606020203" pitchFamily="18" charset="0"/>
              </a:rPr>
              <a:t>Harvard </a:t>
            </a:r>
            <a:r>
              <a:rPr lang="it-IT" i="1" dirty="0" err="1">
                <a:latin typeface="Bodoni MT" panose="02070603080606020203" pitchFamily="18" charset="0"/>
              </a:rPr>
              <a:t>University</a:t>
            </a:r>
            <a:endParaRPr lang="it-IT" i="1" dirty="0">
              <a:latin typeface="Bodoni MT" panose="02070603080606020203" pitchFamily="18" charset="0"/>
            </a:endParaRPr>
          </a:p>
          <a:p>
            <a:r>
              <a:rPr lang="it-IT" i="1" dirty="0">
                <a:latin typeface="Bodoni MT" panose="02070603080606020203" pitchFamily="18" charset="0"/>
              </a:rPr>
              <a:t>-</a:t>
            </a:r>
          </a:p>
          <a:p>
            <a:r>
              <a:rPr lang="it-IT" i="1" dirty="0" err="1">
                <a:latin typeface="Bodoni MT" panose="02070603080606020203" pitchFamily="18" charset="0"/>
              </a:rPr>
              <a:t>Shelby</a:t>
            </a:r>
            <a:r>
              <a:rPr lang="it-IT" i="1" dirty="0">
                <a:latin typeface="Bodoni MT" panose="02070603080606020203" pitchFamily="18" charset="0"/>
              </a:rPr>
              <a:t> </a:t>
            </a:r>
            <a:r>
              <a:rPr lang="it-IT" i="1" dirty="0" err="1">
                <a:latin typeface="Bodoni MT" panose="02070603080606020203" pitchFamily="18" charset="0"/>
              </a:rPr>
              <a:t>Cullom</a:t>
            </a:r>
            <a:r>
              <a:rPr lang="it-IT" i="1" dirty="0">
                <a:latin typeface="Bodoni MT" panose="02070603080606020203" pitchFamily="18" charset="0"/>
              </a:rPr>
              <a:t> Davis '30 Professor of </a:t>
            </a:r>
            <a:r>
              <a:rPr lang="it-IT" i="1" dirty="0" err="1">
                <a:latin typeface="Bodoni MT" panose="02070603080606020203" pitchFamily="18" charset="0"/>
              </a:rPr>
              <a:t>European</a:t>
            </a:r>
            <a:r>
              <a:rPr lang="it-IT" i="1" dirty="0">
                <a:latin typeface="Bodoni MT" panose="02070603080606020203" pitchFamily="18" charset="0"/>
              </a:rPr>
              <a:t> History, </a:t>
            </a:r>
            <a:r>
              <a:rPr lang="it-IT" i="1" dirty="0" err="1">
                <a:latin typeface="Bodoni MT" panose="02070603080606020203" pitchFamily="18" charset="0"/>
              </a:rPr>
              <a:t>Emeritus</a:t>
            </a:r>
            <a:r>
              <a:rPr lang="it-IT" i="1" dirty="0">
                <a:latin typeface="Bodoni MT" panose="02070603080606020203" pitchFamily="18" charset="0"/>
              </a:rPr>
              <a:t> </a:t>
            </a:r>
            <a:r>
              <a:rPr lang="it-IT" dirty="0">
                <a:latin typeface="Bodoni MT" panose="02070603080606020203" pitchFamily="18" charset="0"/>
              </a:rPr>
              <a:t>presso il </a:t>
            </a:r>
            <a:r>
              <a:rPr lang="it-IT" i="1" dirty="0" err="1">
                <a:latin typeface="Bodoni MT" panose="02070603080606020203" pitchFamily="18" charset="0"/>
              </a:rPr>
              <a:t>Department</a:t>
            </a:r>
            <a:r>
              <a:rPr lang="it-IT" i="1" dirty="0">
                <a:latin typeface="Bodoni MT" panose="02070603080606020203" pitchFamily="18" charset="0"/>
              </a:rPr>
              <a:t> of History</a:t>
            </a:r>
            <a:r>
              <a:rPr lang="it-IT" dirty="0">
                <a:latin typeface="Bodoni MT" panose="02070603080606020203" pitchFamily="18" charset="0"/>
              </a:rPr>
              <a:t> alla </a:t>
            </a:r>
            <a:r>
              <a:rPr lang="it-IT" i="1" dirty="0">
                <a:latin typeface="Bodoni MT" panose="02070603080606020203" pitchFamily="18" charset="0"/>
              </a:rPr>
              <a:t>Princeton </a:t>
            </a:r>
            <a:r>
              <a:rPr lang="it-IT" i="1" dirty="0" err="1">
                <a:latin typeface="Bodoni MT" panose="02070603080606020203" pitchFamily="18" charset="0"/>
              </a:rPr>
              <a:t>University</a:t>
            </a:r>
            <a:endParaRPr lang="it-IT" i="1" dirty="0">
              <a:latin typeface="Bodoni MT" panose="02070603080606020203" pitchFamily="18" charset="0"/>
            </a:endParaRPr>
          </a:p>
          <a:p>
            <a:endParaRPr lang="it-IT" dirty="0"/>
          </a:p>
        </p:txBody>
      </p:sp>
      <p:pic>
        <p:nvPicPr>
          <p:cNvPr id="5" name="Immagine 4">
            <a:extLst>
              <a:ext uri="{FF2B5EF4-FFF2-40B4-BE49-F238E27FC236}">
                <a16:creationId xmlns:a16="http://schemas.microsoft.com/office/drawing/2014/main" id="{7FB7E002-7DFB-475C-B106-7AF075A2C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6003" y="3169034"/>
            <a:ext cx="6339994" cy="2799281"/>
          </a:xfrm>
          <a:prstGeom prst="rect">
            <a:avLst/>
          </a:prstGeom>
        </p:spPr>
      </p:pic>
      <p:sp>
        <p:nvSpPr>
          <p:cNvPr id="6" name="CasellaDiTesto 5">
            <a:extLst>
              <a:ext uri="{FF2B5EF4-FFF2-40B4-BE49-F238E27FC236}">
                <a16:creationId xmlns:a16="http://schemas.microsoft.com/office/drawing/2014/main" id="{772A0C80-3F84-4277-A13F-35E351106CCA}"/>
              </a:ext>
            </a:extLst>
          </p:cNvPr>
          <p:cNvSpPr txBox="1"/>
          <p:nvPr/>
        </p:nvSpPr>
        <p:spPr>
          <a:xfrm>
            <a:off x="3676357" y="6174836"/>
            <a:ext cx="4839286" cy="461665"/>
          </a:xfrm>
          <a:prstGeom prst="rect">
            <a:avLst/>
          </a:prstGeom>
          <a:noFill/>
        </p:spPr>
        <p:txBody>
          <a:bodyPr wrap="square" rtlCol="0">
            <a:spAutoFit/>
          </a:bodyPr>
          <a:lstStyle/>
          <a:p>
            <a:pPr algn="ctr"/>
            <a:r>
              <a:rPr lang="it-IT" sz="2400" i="1" dirty="0">
                <a:latin typeface="Bodoni MT" panose="02070603080606020203" pitchFamily="18" charset="0"/>
                <a:hlinkClick r:id="rId3"/>
              </a:rPr>
              <a:t>http://robertdarnton.org</a:t>
            </a:r>
            <a:endParaRPr lang="it-IT" sz="2400" i="1" dirty="0">
              <a:latin typeface="Bodoni MT" panose="02070603080606020203" pitchFamily="18" charset="0"/>
            </a:endParaRPr>
          </a:p>
        </p:txBody>
      </p:sp>
    </p:spTree>
    <p:extLst>
      <p:ext uri="{BB962C8B-B14F-4D97-AF65-F5344CB8AC3E}">
        <p14:creationId xmlns:p14="http://schemas.microsoft.com/office/powerpoint/2010/main" val="1111834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B3451682-5EBE-4C2E-BA7B-4FCC0AD3BF8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6171" t="13960" r="8257" b="9605"/>
          <a:stretch/>
        </p:blipFill>
        <p:spPr>
          <a:xfrm>
            <a:off x="838200" y="1110108"/>
            <a:ext cx="10515600" cy="5134812"/>
          </a:xfrm>
        </p:spPr>
      </p:pic>
      <p:sp>
        <p:nvSpPr>
          <p:cNvPr id="6" name="Titolo 1">
            <a:extLst>
              <a:ext uri="{FF2B5EF4-FFF2-40B4-BE49-F238E27FC236}">
                <a16:creationId xmlns:a16="http://schemas.microsoft.com/office/drawing/2014/main" id="{8C9936FB-5649-4BD3-8053-9A3371E32A98}"/>
              </a:ext>
            </a:extLst>
          </p:cNvPr>
          <p:cNvSpPr>
            <a:spLocks noGrp="1"/>
          </p:cNvSpPr>
          <p:nvPr>
            <p:ph type="title"/>
          </p:nvPr>
        </p:nvSpPr>
        <p:spPr>
          <a:xfrm>
            <a:off x="838200" y="365125"/>
            <a:ext cx="10515600" cy="732155"/>
          </a:xfrm>
          <a:gradFill flip="none" rotWithShape="1">
            <a:gsLst>
              <a:gs pos="50000">
                <a:schemeClr val="accent1">
                  <a:tint val="66000"/>
                  <a:satMod val="160000"/>
                </a:schemeClr>
              </a:gs>
              <a:gs pos="54000">
                <a:schemeClr val="accent1">
                  <a:tint val="44500"/>
                  <a:satMod val="160000"/>
                </a:schemeClr>
              </a:gs>
              <a:gs pos="77000">
                <a:schemeClr val="accent1">
                  <a:tint val="23500"/>
                  <a:satMod val="160000"/>
                </a:schemeClr>
              </a:gs>
            </a:gsLst>
            <a:lin ang="0" scaled="1"/>
            <a:tileRect/>
          </a:gradFill>
        </p:spPr>
        <p:txBody>
          <a:bodyPr/>
          <a:lstStyle/>
          <a:p>
            <a:r>
              <a:rPr lang="it-IT" dirty="0"/>
              <a:t>Il circuito della comunicazione</a:t>
            </a:r>
          </a:p>
        </p:txBody>
      </p:sp>
    </p:spTree>
    <p:extLst>
      <p:ext uri="{BB962C8B-B14F-4D97-AF65-F5344CB8AC3E}">
        <p14:creationId xmlns:p14="http://schemas.microsoft.com/office/powerpoint/2010/main" val="869475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0A0095-4100-4D9C-A4C8-EA0F3EE6DEFF}"/>
              </a:ext>
            </a:extLst>
          </p:cNvPr>
          <p:cNvSpPr>
            <a:spLocks noGrp="1"/>
          </p:cNvSpPr>
          <p:nvPr>
            <p:ph type="title"/>
          </p:nvPr>
        </p:nvSpPr>
        <p:spPr>
          <a:xfrm>
            <a:off x="838200" y="365126"/>
            <a:ext cx="10515600" cy="697555"/>
          </a:xfrm>
          <a:gradFill flip="none" rotWithShape="1">
            <a:gsLst>
              <a:gs pos="50000">
                <a:schemeClr val="accent1">
                  <a:tint val="66000"/>
                  <a:satMod val="160000"/>
                </a:schemeClr>
              </a:gs>
              <a:gs pos="62000">
                <a:schemeClr val="accent1">
                  <a:tint val="44500"/>
                  <a:satMod val="160000"/>
                </a:schemeClr>
              </a:gs>
              <a:gs pos="75000">
                <a:schemeClr val="accent1">
                  <a:tint val="23500"/>
                  <a:satMod val="160000"/>
                </a:schemeClr>
              </a:gs>
            </a:gsLst>
            <a:lin ang="0" scaled="1"/>
            <a:tileRect/>
          </a:gradFill>
        </p:spPr>
        <p:txBody>
          <a:bodyPr>
            <a:normAutofit/>
          </a:bodyPr>
          <a:lstStyle/>
          <a:p>
            <a:r>
              <a:rPr lang="it-IT" sz="4000" dirty="0"/>
              <a:t>5 Libri, 5 </a:t>
            </a:r>
            <a:r>
              <a:rPr lang="it-IT" sz="4000" i="1" dirty="0" err="1"/>
              <a:t>thick</a:t>
            </a:r>
            <a:r>
              <a:rPr lang="it-IT" sz="4000" i="1" dirty="0"/>
              <a:t> </a:t>
            </a:r>
            <a:r>
              <a:rPr lang="it-IT" sz="4000" i="1" dirty="0" err="1"/>
              <a:t>description</a:t>
            </a:r>
            <a:endParaRPr lang="it-IT" sz="4000" dirty="0"/>
          </a:p>
        </p:txBody>
      </p:sp>
      <p:sp>
        <p:nvSpPr>
          <p:cNvPr id="3" name="Segnaposto contenuto 2">
            <a:extLst>
              <a:ext uri="{FF2B5EF4-FFF2-40B4-BE49-F238E27FC236}">
                <a16:creationId xmlns:a16="http://schemas.microsoft.com/office/drawing/2014/main" id="{F46DFB36-2523-432B-9DA8-CA4452618A1D}"/>
              </a:ext>
            </a:extLst>
          </p:cNvPr>
          <p:cNvSpPr>
            <a:spLocks noGrp="1"/>
          </p:cNvSpPr>
          <p:nvPr>
            <p:ph idx="1"/>
          </p:nvPr>
        </p:nvSpPr>
        <p:spPr>
          <a:xfrm>
            <a:off x="838200" y="1062681"/>
            <a:ext cx="10515600" cy="4465922"/>
          </a:xfrm>
        </p:spPr>
        <p:txBody>
          <a:bodyPr>
            <a:normAutofit lnSpcReduction="10000"/>
          </a:bodyPr>
          <a:lstStyle/>
          <a:p>
            <a:pPr algn="just"/>
            <a:r>
              <a:rPr lang="it-IT" b="1" i="1" dirty="0" err="1"/>
              <a:t>Thérèse</a:t>
            </a:r>
            <a:r>
              <a:rPr lang="it-IT" b="1" i="1" dirty="0"/>
              <a:t> </a:t>
            </a:r>
            <a:r>
              <a:rPr lang="it-IT" b="1" i="1" dirty="0" err="1"/>
              <a:t>philosophe</a:t>
            </a:r>
            <a:r>
              <a:rPr lang="it-IT" dirty="0"/>
              <a:t>, d’Arles de </a:t>
            </a:r>
            <a:r>
              <a:rPr lang="it-IT" dirty="0" err="1"/>
              <a:t>Montigny</a:t>
            </a:r>
            <a:r>
              <a:rPr lang="it-IT" dirty="0"/>
              <a:t> (?) o d’</a:t>
            </a:r>
            <a:r>
              <a:rPr lang="it-IT" dirty="0" err="1"/>
              <a:t>Argens</a:t>
            </a:r>
            <a:r>
              <a:rPr lang="it-IT" dirty="0"/>
              <a:t> (?): pornografia filosofica, </a:t>
            </a:r>
            <a:r>
              <a:rPr lang="it-IT" b="1" dirty="0"/>
              <a:t>15°</a:t>
            </a:r>
            <a:r>
              <a:rPr lang="it-IT" dirty="0"/>
              <a:t> nella classifica dei </a:t>
            </a:r>
            <a:r>
              <a:rPr lang="it-IT" i="1" dirty="0"/>
              <a:t>best-seller </a:t>
            </a:r>
            <a:r>
              <a:rPr lang="it-IT" dirty="0"/>
              <a:t>(cap. 3 di</a:t>
            </a:r>
            <a:r>
              <a:rPr lang="it-IT" i="1" dirty="0"/>
              <a:t> Libri proibiti</a:t>
            </a:r>
            <a:r>
              <a:rPr lang="it-IT" dirty="0"/>
              <a:t>)</a:t>
            </a:r>
          </a:p>
          <a:p>
            <a:pPr algn="just"/>
            <a:r>
              <a:rPr lang="it-IT" b="1" i="1" dirty="0" err="1"/>
              <a:t>L’An</a:t>
            </a:r>
            <a:r>
              <a:rPr lang="it-IT" b="1" i="1" dirty="0"/>
              <a:t> 2440</a:t>
            </a:r>
            <a:r>
              <a:rPr lang="it-IT" dirty="0"/>
              <a:t>, Louis-</a:t>
            </a:r>
            <a:r>
              <a:rPr lang="it-IT" dirty="0" err="1"/>
              <a:t>Sebastién</a:t>
            </a:r>
            <a:r>
              <a:rPr lang="it-IT" dirty="0"/>
              <a:t> Mercier: utopia politica, </a:t>
            </a:r>
            <a:r>
              <a:rPr lang="it-IT" b="1" dirty="0"/>
              <a:t>1°</a:t>
            </a:r>
            <a:r>
              <a:rPr lang="it-IT" dirty="0"/>
              <a:t> nella classifica dei </a:t>
            </a:r>
            <a:r>
              <a:rPr lang="it-IT" i="1" dirty="0"/>
              <a:t>best-seller </a:t>
            </a:r>
            <a:r>
              <a:rPr lang="it-IT" dirty="0"/>
              <a:t>(cap. 4 di </a:t>
            </a:r>
            <a:r>
              <a:rPr lang="it-IT" i="1" dirty="0"/>
              <a:t>Libri proibiti</a:t>
            </a:r>
            <a:r>
              <a:rPr lang="it-IT" dirty="0"/>
              <a:t>)</a:t>
            </a:r>
          </a:p>
          <a:p>
            <a:pPr algn="just"/>
            <a:r>
              <a:rPr lang="it-IT" b="1" i="1" dirty="0" err="1"/>
              <a:t>Anecdotes</a:t>
            </a:r>
            <a:r>
              <a:rPr lang="it-IT" b="1" i="1" dirty="0"/>
              <a:t> </a:t>
            </a:r>
            <a:r>
              <a:rPr lang="it-IT" b="1" i="1" dirty="0" err="1"/>
              <a:t>sur</a:t>
            </a:r>
            <a:r>
              <a:rPr lang="it-IT" b="1" i="1" dirty="0"/>
              <a:t> </a:t>
            </a:r>
            <a:r>
              <a:rPr lang="it-IT" b="1" i="1" dirty="0" err="1"/>
              <a:t>Mme</a:t>
            </a:r>
            <a:r>
              <a:rPr lang="it-IT" b="1" i="1" dirty="0"/>
              <a:t> la </a:t>
            </a:r>
            <a:r>
              <a:rPr lang="it-IT" b="1" i="1" dirty="0" err="1"/>
              <a:t>comtesse</a:t>
            </a:r>
            <a:r>
              <a:rPr lang="it-IT" b="1" i="1" dirty="0"/>
              <a:t> </a:t>
            </a:r>
            <a:r>
              <a:rPr lang="it-IT" b="1" i="1" dirty="0" err="1"/>
              <a:t>du</a:t>
            </a:r>
            <a:r>
              <a:rPr lang="it-IT" b="1" i="1" dirty="0"/>
              <a:t> Barry</a:t>
            </a:r>
            <a:r>
              <a:rPr lang="it-IT" dirty="0"/>
              <a:t>, </a:t>
            </a:r>
            <a:r>
              <a:rPr lang="it-IT" dirty="0" err="1"/>
              <a:t>Pidansat</a:t>
            </a:r>
            <a:r>
              <a:rPr lang="it-IT" dirty="0"/>
              <a:t> de </a:t>
            </a:r>
            <a:r>
              <a:rPr lang="it-IT" dirty="0" err="1"/>
              <a:t>Mairobert</a:t>
            </a:r>
            <a:r>
              <a:rPr lang="it-IT" dirty="0"/>
              <a:t> (?): satira politica, </a:t>
            </a:r>
            <a:r>
              <a:rPr lang="it-IT" b="1" dirty="0"/>
              <a:t>2°</a:t>
            </a:r>
            <a:r>
              <a:rPr lang="it-IT" dirty="0"/>
              <a:t> nella classifica dei </a:t>
            </a:r>
            <a:r>
              <a:rPr lang="it-IT" i="1" dirty="0"/>
              <a:t>best-seller</a:t>
            </a:r>
            <a:r>
              <a:rPr lang="it-IT" dirty="0"/>
              <a:t> (cap. 5 di </a:t>
            </a:r>
            <a:r>
              <a:rPr lang="it-IT" i="1" dirty="0"/>
              <a:t>Libri proibiti)</a:t>
            </a:r>
          </a:p>
          <a:p>
            <a:pPr algn="just"/>
            <a:r>
              <a:rPr lang="fr-FR" b="1" i="1" dirty="0"/>
              <a:t>Julie ou la Nouvelle Héloïse</a:t>
            </a:r>
            <a:r>
              <a:rPr lang="fr-FR" dirty="0"/>
              <a:t>, Jean-Jacques Rousseau, </a:t>
            </a:r>
            <a:r>
              <a:rPr lang="fr-FR" dirty="0" err="1"/>
              <a:t>nella</a:t>
            </a:r>
            <a:r>
              <a:rPr lang="fr-FR" dirty="0"/>
              <a:t> </a:t>
            </a:r>
            <a:r>
              <a:rPr lang="fr-FR" dirty="0" err="1"/>
              <a:t>lettura</a:t>
            </a:r>
            <a:r>
              <a:rPr lang="fr-FR" dirty="0"/>
              <a:t> di Jean Ranson (cap. 6 di </a:t>
            </a:r>
            <a:r>
              <a:rPr lang="fr-FR" i="1" dirty="0"/>
              <a:t>Il grande </a:t>
            </a:r>
            <a:r>
              <a:rPr lang="fr-FR" i="1" dirty="0" err="1"/>
              <a:t>massacro</a:t>
            </a:r>
            <a:r>
              <a:rPr lang="fr-FR" i="1" dirty="0"/>
              <a:t> dei </a:t>
            </a:r>
            <a:r>
              <a:rPr lang="fr-FR" i="1" dirty="0" err="1"/>
              <a:t>gatti</a:t>
            </a:r>
            <a:r>
              <a:rPr lang="fr-FR" dirty="0"/>
              <a:t>)</a:t>
            </a:r>
          </a:p>
          <a:p>
            <a:pPr algn="just"/>
            <a:r>
              <a:rPr lang="fr-FR" dirty="0"/>
              <a:t> </a:t>
            </a:r>
            <a:r>
              <a:rPr lang="fr-FR" b="1" i="1" dirty="0"/>
              <a:t>Contes de ma mère l’Oye</a:t>
            </a:r>
            <a:r>
              <a:rPr lang="fr-FR" dirty="0"/>
              <a:t>, Charles Perrault, </a:t>
            </a:r>
            <a:r>
              <a:rPr lang="fr-FR" dirty="0" err="1"/>
              <a:t>confrontato</a:t>
            </a:r>
            <a:r>
              <a:rPr lang="fr-FR" dirty="0"/>
              <a:t> con i </a:t>
            </a:r>
            <a:r>
              <a:rPr lang="fr-FR" dirty="0" err="1"/>
              <a:t>racconti</a:t>
            </a:r>
            <a:r>
              <a:rPr lang="fr-FR" dirty="0"/>
              <a:t> </a:t>
            </a:r>
            <a:r>
              <a:rPr lang="fr-FR" dirty="0" err="1"/>
              <a:t>popolari</a:t>
            </a:r>
            <a:r>
              <a:rPr lang="fr-FR" dirty="0"/>
              <a:t> alla base </a:t>
            </a:r>
            <a:r>
              <a:rPr lang="fr-FR" dirty="0" err="1"/>
              <a:t>del</a:t>
            </a:r>
            <a:r>
              <a:rPr lang="fr-FR" dirty="0"/>
              <a:t> </a:t>
            </a:r>
            <a:r>
              <a:rPr lang="fr-FR" dirty="0" err="1"/>
              <a:t>testo</a:t>
            </a:r>
            <a:r>
              <a:rPr lang="fr-FR" dirty="0"/>
              <a:t> (cap. 1 di </a:t>
            </a:r>
            <a:r>
              <a:rPr lang="fr-FR" i="1" dirty="0"/>
              <a:t>Il grande </a:t>
            </a:r>
            <a:r>
              <a:rPr lang="fr-FR" i="1" dirty="0" err="1"/>
              <a:t>massacro</a:t>
            </a:r>
            <a:r>
              <a:rPr lang="fr-FR" i="1" dirty="0"/>
              <a:t> dei </a:t>
            </a:r>
            <a:r>
              <a:rPr lang="fr-FR" i="1" dirty="0" err="1"/>
              <a:t>gatti</a:t>
            </a:r>
            <a:r>
              <a:rPr lang="fr-FR" dirty="0"/>
              <a:t>)</a:t>
            </a:r>
            <a:endParaRPr lang="it-IT" b="1" dirty="0"/>
          </a:p>
        </p:txBody>
      </p:sp>
      <p:sp>
        <p:nvSpPr>
          <p:cNvPr id="4" name="CasellaDiTesto 3">
            <a:extLst>
              <a:ext uri="{FF2B5EF4-FFF2-40B4-BE49-F238E27FC236}">
                <a16:creationId xmlns:a16="http://schemas.microsoft.com/office/drawing/2014/main" id="{B449A44B-89B4-4D1B-ADBC-58054D9BC01C}"/>
              </a:ext>
            </a:extLst>
          </p:cNvPr>
          <p:cNvSpPr txBox="1"/>
          <p:nvPr/>
        </p:nvSpPr>
        <p:spPr>
          <a:xfrm>
            <a:off x="532228" y="5542671"/>
            <a:ext cx="11127543" cy="923330"/>
          </a:xfrm>
          <a:prstGeom prst="rect">
            <a:avLst/>
          </a:prstGeom>
          <a:noFill/>
        </p:spPr>
        <p:txBody>
          <a:bodyPr wrap="square" rtlCol="0">
            <a:spAutoFit/>
          </a:bodyPr>
          <a:lstStyle/>
          <a:p>
            <a:pPr algn="just"/>
            <a:r>
              <a:rPr lang="it-IT" dirty="0"/>
              <a:t>Nella classifica dei </a:t>
            </a:r>
            <a:r>
              <a:rPr lang="it-IT" i="1" dirty="0"/>
              <a:t>best-seller</a:t>
            </a:r>
            <a:r>
              <a:rPr lang="it-IT" dirty="0"/>
              <a:t> (ordinati da </a:t>
            </a:r>
            <a:r>
              <a:rPr lang="it-IT" dirty="0" err="1"/>
              <a:t>Darnton</a:t>
            </a:r>
            <a:r>
              <a:rPr lang="it-IT" dirty="0"/>
              <a:t> per </a:t>
            </a:r>
            <a:r>
              <a:rPr lang="it-IT" i="1" dirty="0"/>
              <a:t>numero di ordinazioni</a:t>
            </a:r>
            <a:r>
              <a:rPr lang="it-IT" dirty="0"/>
              <a:t>; vedi pag. 70-71) il primo </a:t>
            </a:r>
            <a:r>
              <a:rPr lang="it-IT" i="1" dirty="0" err="1"/>
              <a:t>philosophe</a:t>
            </a:r>
            <a:r>
              <a:rPr lang="it-IT" i="1" dirty="0"/>
              <a:t> </a:t>
            </a:r>
            <a:r>
              <a:rPr lang="it-IT" dirty="0"/>
              <a:t>è d’</a:t>
            </a:r>
            <a:r>
              <a:rPr lang="it-IT" dirty="0" err="1"/>
              <a:t>Holbach</a:t>
            </a:r>
            <a:r>
              <a:rPr lang="it-IT" dirty="0"/>
              <a:t>, al 3° posto con il </a:t>
            </a:r>
            <a:r>
              <a:rPr lang="it-IT" i="1" dirty="0" err="1"/>
              <a:t>Systéme</a:t>
            </a:r>
            <a:r>
              <a:rPr lang="it-IT" i="1" dirty="0"/>
              <a:t> de la nature</a:t>
            </a:r>
            <a:r>
              <a:rPr lang="it-IT" dirty="0"/>
              <a:t>. Voltaire (che però è 1° per </a:t>
            </a:r>
            <a:r>
              <a:rPr lang="it-IT" i="1" dirty="0"/>
              <a:t>numero di copie ordinate</a:t>
            </a:r>
            <a:r>
              <a:rPr lang="it-IT" dirty="0"/>
              <a:t>) è 10° con la </a:t>
            </a:r>
            <a:r>
              <a:rPr lang="it-IT" i="1" dirty="0" err="1"/>
              <a:t>Pucelle</a:t>
            </a:r>
            <a:r>
              <a:rPr lang="it-IT" i="1" dirty="0"/>
              <a:t> d’Orléans</a:t>
            </a:r>
            <a:r>
              <a:rPr lang="it-IT" dirty="0"/>
              <a:t> e 11° con le </a:t>
            </a:r>
            <a:r>
              <a:rPr lang="it-IT" i="1" dirty="0" err="1"/>
              <a:t>Questions</a:t>
            </a:r>
            <a:r>
              <a:rPr lang="it-IT" i="1" dirty="0"/>
              <a:t> su l’</a:t>
            </a:r>
            <a:r>
              <a:rPr lang="it-IT" i="1" dirty="0" err="1"/>
              <a:t>Encyclopédie</a:t>
            </a:r>
            <a:r>
              <a:rPr lang="it-IT" dirty="0"/>
              <a:t>. Rousseau è 23° con l’edizione complessiva delle sue opere.</a:t>
            </a:r>
          </a:p>
        </p:txBody>
      </p:sp>
    </p:spTree>
    <p:extLst>
      <p:ext uri="{BB962C8B-B14F-4D97-AF65-F5344CB8AC3E}">
        <p14:creationId xmlns:p14="http://schemas.microsoft.com/office/powerpoint/2010/main" val="1204855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E5E269-E613-464D-939B-61A571A4B586}"/>
              </a:ext>
            </a:extLst>
          </p:cNvPr>
          <p:cNvSpPr>
            <a:spLocks noGrp="1"/>
          </p:cNvSpPr>
          <p:nvPr>
            <p:ph type="title"/>
          </p:nvPr>
        </p:nvSpPr>
        <p:spPr>
          <a:xfrm>
            <a:off x="838200" y="365126"/>
            <a:ext cx="10515600" cy="760290"/>
          </a:xfrm>
          <a:gradFill flip="none" rotWithShape="1">
            <a:gsLst>
              <a:gs pos="47000">
                <a:schemeClr val="accent1">
                  <a:tint val="66000"/>
                  <a:satMod val="160000"/>
                </a:schemeClr>
              </a:gs>
              <a:gs pos="61000">
                <a:schemeClr val="accent1">
                  <a:tint val="44500"/>
                  <a:satMod val="160000"/>
                </a:schemeClr>
              </a:gs>
              <a:gs pos="74000">
                <a:schemeClr val="accent1">
                  <a:tint val="23500"/>
                  <a:satMod val="160000"/>
                </a:schemeClr>
              </a:gs>
            </a:gsLst>
            <a:lin ang="0" scaled="1"/>
            <a:tileRect/>
          </a:gradFill>
        </p:spPr>
        <p:txBody>
          <a:bodyPr>
            <a:normAutofit/>
          </a:bodyPr>
          <a:lstStyle/>
          <a:p>
            <a:r>
              <a:rPr lang="it-IT" sz="4000" dirty="0"/>
              <a:t>I libri provocano le rivoluzioni?</a:t>
            </a:r>
          </a:p>
        </p:txBody>
      </p:sp>
      <p:sp>
        <p:nvSpPr>
          <p:cNvPr id="3" name="Segnaposto contenuto 2">
            <a:extLst>
              <a:ext uri="{FF2B5EF4-FFF2-40B4-BE49-F238E27FC236}">
                <a16:creationId xmlns:a16="http://schemas.microsoft.com/office/drawing/2014/main" id="{14DAE400-58D1-4ED0-B714-93271D543902}"/>
              </a:ext>
            </a:extLst>
          </p:cNvPr>
          <p:cNvSpPr>
            <a:spLocks noGrp="1"/>
          </p:cNvSpPr>
          <p:nvPr>
            <p:ph idx="1"/>
          </p:nvPr>
        </p:nvSpPr>
        <p:spPr>
          <a:xfrm>
            <a:off x="838200" y="1125416"/>
            <a:ext cx="10515600" cy="5373858"/>
          </a:xfrm>
        </p:spPr>
        <p:txBody>
          <a:bodyPr>
            <a:normAutofit fontScale="92500"/>
          </a:bodyPr>
          <a:lstStyle/>
          <a:p>
            <a:pPr marL="0" indent="0" algn="just">
              <a:buNone/>
            </a:pPr>
            <a:r>
              <a:rPr lang="it-IT" b="1" i="1" dirty="0"/>
              <a:t>I libri non provocano rivoluzioni politiche</a:t>
            </a:r>
            <a:r>
              <a:rPr lang="it-IT" dirty="0"/>
              <a:t>, probabilmente. Al più rivoluzioni di tipo culturale (</a:t>
            </a:r>
            <a:r>
              <a:rPr lang="it-IT" i="1" dirty="0" err="1"/>
              <a:t>Leserevolution</a:t>
            </a:r>
            <a:r>
              <a:rPr lang="it-IT" dirty="0"/>
              <a:t>).</a:t>
            </a:r>
          </a:p>
          <a:p>
            <a:pPr marL="0" indent="0" algn="ctr">
              <a:buNone/>
            </a:pPr>
            <a:r>
              <a:rPr lang="it-IT" b="1" i="1" dirty="0"/>
              <a:t>Ma:</a:t>
            </a:r>
          </a:p>
          <a:p>
            <a:pPr marL="0" indent="0" algn="just">
              <a:buNone/>
            </a:pPr>
            <a:r>
              <a:rPr lang="it-IT" dirty="0"/>
              <a:t>«La morale della favola è chiara: […] Cenerentola è una puttana e il Principe un vecchio depravato: </a:t>
            </a:r>
            <a:r>
              <a:rPr lang="it-IT" i="1" dirty="0"/>
              <a:t>la monarchia francese è ormai degenerata</a:t>
            </a:r>
            <a:r>
              <a:rPr lang="it-IT" dirty="0"/>
              <a:t> nella più bassa forma di dispotismo ministeriale» [</a:t>
            </a:r>
            <a:r>
              <a:rPr lang="it-IT" i="1" dirty="0"/>
              <a:t>Libri proibiti</a:t>
            </a:r>
            <a:r>
              <a:rPr lang="it-IT" dirty="0"/>
              <a:t>, p.156]</a:t>
            </a:r>
          </a:p>
          <a:p>
            <a:pPr marL="0" indent="0" algn="just">
              <a:buNone/>
            </a:pPr>
            <a:r>
              <a:rPr lang="it-IT" dirty="0"/>
              <a:t>I libri proibiti «hanno intaccato i fondamenti della legittimità della monarchia borbonica» [p. 165]</a:t>
            </a:r>
          </a:p>
          <a:p>
            <a:pPr marL="0" indent="0" algn="just">
              <a:buNone/>
            </a:pPr>
            <a:r>
              <a:rPr lang="it-IT" dirty="0"/>
              <a:t>«Lo scettro non sembra più solido del pene del re, il quale è ormai solo uno zimbello per lazzi osceni, un vecchio depravato impotente e cornuto» [p. 167]</a:t>
            </a:r>
          </a:p>
          <a:p>
            <a:pPr marL="0" indent="0" algn="just">
              <a:buNone/>
            </a:pPr>
            <a:r>
              <a:rPr lang="it-IT" dirty="0"/>
              <a:t>Altroché re taumaturghi: la sacralità del corpo regio finisce ben prima della ghigliottina, in una cultura violenta e sboccata che è tutta </a:t>
            </a:r>
            <a:r>
              <a:rPr lang="it-IT" i="1" dirty="0"/>
              <a:t>ancien </a:t>
            </a:r>
            <a:r>
              <a:rPr lang="it-IT" i="1" dirty="0" err="1"/>
              <a:t>régime</a:t>
            </a:r>
            <a:r>
              <a:rPr lang="it-IT" dirty="0"/>
              <a:t>.</a:t>
            </a:r>
          </a:p>
        </p:txBody>
      </p:sp>
    </p:spTree>
    <p:extLst>
      <p:ext uri="{BB962C8B-B14F-4D97-AF65-F5344CB8AC3E}">
        <p14:creationId xmlns:p14="http://schemas.microsoft.com/office/powerpoint/2010/main" val="620851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D54671-D401-493A-B566-913BE179276C}"/>
              </a:ext>
            </a:extLst>
          </p:cNvPr>
          <p:cNvSpPr>
            <a:spLocks noGrp="1"/>
          </p:cNvSpPr>
          <p:nvPr>
            <p:ph type="title"/>
          </p:nvPr>
        </p:nvSpPr>
        <p:spPr>
          <a:xfrm>
            <a:off x="838200" y="365126"/>
            <a:ext cx="10515600" cy="689952"/>
          </a:xfrm>
          <a:gradFill flip="none" rotWithShape="1">
            <a:gsLst>
              <a:gs pos="35000">
                <a:schemeClr val="accent1">
                  <a:tint val="66000"/>
                  <a:satMod val="160000"/>
                </a:schemeClr>
              </a:gs>
              <a:gs pos="50000">
                <a:schemeClr val="accent1">
                  <a:tint val="44500"/>
                  <a:satMod val="160000"/>
                </a:schemeClr>
              </a:gs>
              <a:gs pos="61000">
                <a:schemeClr val="accent1">
                  <a:tint val="23500"/>
                  <a:satMod val="160000"/>
                </a:schemeClr>
              </a:gs>
            </a:gsLst>
            <a:lin ang="0" scaled="1"/>
            <a:tileRect/>
          </a:gradFill>
        </p:spPr>
        <p:txBody>
          <a:bodyPr>
            <a:normAutofit/>
          </a:bodyPr>
          <a:lstStyle/>
          <a:p>
            <a:r>
              <a:rPr lang="it-IT" sz="4000" dirty="0"/>
              <a:t>La presa della Bastiglia…</a:t>
            </a:r>
          </a:p>
        </p:txBody>
      </p:sp>
      <p:sp>
        <p:nvSpPr>
          <p:cNvPr id="3" name="Segnaposto contenuto 2">
            <a:extLst>
              <a:ext uri="{FF2B5EF4-FFF2-40B4-BE49-F238E27FC236}">
                <a16:creationId xmlns:a16="http://schemas.microsoft.com/office/drawing/2014/main" id="{BEFDCCC7-EF9F-4C6D-BA9A-459BC3D09BFE}"/>
              </a:ext>
            </a:extLst>
          </p:cNvPr>
          <p:cNvSpPr>
            <a:spLocks noGrp="1"/>
          </p:cNvSpPr>
          <p:nvPr>
            <p:ph idx="1"/>
          </p:nvPr>
        </p:nvSpPr>
        <p:spPr>
          <a:xfrm>
            <a:off x="838200" y="1055078"/>
            <a:ext cx="10515600" cy="5121885"/>
          </a:xfrm>
        </p:spPr>
        <p:txBody>
          <a:bodyPr>
            <a:noAutofit/>
          </a:bodyPr>
          <a:lstStyle/>
          <a:p>
            <a:pPr marL="0" indent="0" algn="just">
              <a:buNone/>
            </a:pPr>
            <a:r>
              <a:rPr lang="it-IT" sz="1900" dirty="0"/>
              <a:t>«Tutti abbiamo delle fantasie. Le mie sono sogni storici ad occhi aperti […] Mi lascio sprofondare nella mia poltrona, tra le mani un grosso tomo che si fa via via più pesante, e mi addormento di botto. Poco dopo mi sveglio a Parigi, al tempo della Rivoluzione, ridestato da un bacio. A volte è il bacio della morte, a volte è il bacio dell’amore […] Il bacio del primo tipo nasce da un incubo. </a:t>
            </a:r>
            <a:r>
              <a:rPr lang="it-IT" sz="1900" dirty="0" err="1"/>
              <a:t>Foullon</a:t>
            </a:r>
            <a:r>
              <a:rPr lang="it-IT" sz="1900" dirty="0"/>
              <a:t> de </a:t>
            </a:r>
            <a:r>
              <a:rPr lang="it-IT" sz="1900" dirty="0" err="1"/>
              <a:t>Doué</a:t>
            </a:r>
            <a:r>
              <a:rPr lang="it-IT" sz="1900" dirty="0"/>
              <a:t>, un funzionario del ministero della Guerra, è stato catturato dalla folla. La Bastiglia è appena caduta, e per le strade si inseguono voci su cospirazioni tese ad affamare il popolo e a reprimerne l’insurrezione. Si dice che </a:t>
            </a:r>
            <a:r>
              <a:rPr lang="it-IT" sz="1900" dirty="0" err="1"/>
              <a:t>Foullon</a:t>
            </a:r>
            <a:r>
              <a:rPr lang="it-IT" sz="1900" dirty="0"/>
              <a:t> sia coinvolto in uno di questi complotti. I rivoltosi lo atterrano, lo trascinano fino a un lampione nei pressi dell’</a:t>
            </a:r>
            <a:r>
              <a:rPr lang="it-IT" sz="1900" dirty="0" err="1"/>
              <a:t>Hôtel</a:t>
            </a:r>
            <a:r>
              <a:rPr lang="it-IT" sz="1900" dirty="0"/>
              <a:t> de Ville e lo impiccano a quella forca improvvisata. Per un attimo resta sospeso a mezz’aria, poi la corda si rompe. Lo appendono di nuovo. Di nuovo la corda si spezza. Al terzo tentativo, finalmente, muore soffocato. Una mano agguanta brutalmente il cadavere, stacca la testa dal collo, apre le mandibole e riempie la bocca di paglia. «Che mangino fieno», si vuole abbia esclamato </a:t>
            </a:r>
            <a:r>
              <a:rPr lang="it-IT" sz="1900" dirty="0" err="1"/>
              <a:t>Foullon</a:t>
            </a:r>
            <a:r>
              <a:rPr lang="it-IT" sz="1900" dirty="0"/>
              <a:t>, riecheggiando il famoso «Mangino brioches» attribuito alla regina. Lo ha veramente detto? Non importa. Ora la sua testa, portata in trionfo per le strade in cima a una picca, urla ai quattro venti quel messaggio.</a:t>
            </a:r>
          </a:p>
          <a:p>
            <a:pPr marL="0" indent="0" algn="just">
              <a:buNone/>
            </a:pPr>
            <a:r>
              <a:rPr lang="it-IT" sz="1900" dirty="0"/>
              <a:t>Poco dopo un’altra folla, non meno furiosa della prima, cattura il genero di </a:t>
            </a:r>
            <a:r>
              <a:rPr lang="it-IT" sz="1900" dirty="0" err="1"/>
              <a:t>Foullon</a:t>
            </a:r>
            <a:r>
              <a:rPr lang="it-IT" sz="1900" dirty="0"/>
              <a:t>, </a:t>
            </a:r>
            <a:r>
              <a:rPr lang="it-IT" sz="1900" dirty="0" err="1"/>
              <a:t>Bertier</a:t>
            </a:r>
            <a:r>
              <a:rPr lang="it-IT" sz="1900" dirty="0"/>
              <a:t> de </a:t>
            </a:r>
            <a:r>
              <a:rPr lang="it-IT" sz="1900" dirty="0" err="1"/>
              <a:t>Sauvigny</a:t>
            </a:r>
            <a:r>
              <a:rPr lang="it-IT" sz="1900" dirty="0"/>
              <a:t>, l’intendente di Parigi […] I rivoltosi trascinano </a:t>
            </a:r>
            <a:r>
              <a:rPr lang="it-IT" sz="1900" dirty="0" err="1"/>
              <a:t>Bertier</a:t>
            </a:r>
            <a:r>
              <a:rPr lang="it-IT" sz="1900" dirty="0"/>
              <a:t> nella sua carrozza verso la piazza della morte, dove sarà ucciso e squartato. Mentre avanzano ruggendo per le strade, incontrano il primo gruppo che porta in trionfo la testa di </a:t>
            </a:r>
            <a:r>
              <a:rPr lang="it-IT" sz="1900" dirty="0" err="1"/>
              <a:t>Foullon</a:t>
            </a:r>
            <a:r>
              <a:rPr lang="it-IT" sz="1900" dirty="0"/>
              <a:t>. Le due masse si fondono in un’unica ondata di violenza che trascina sulla cresta </a:t>
            </a:r>
            <a:r>
              <a:rPr lang="it-IT" sz="1900" dirty="0" err="1"/>
              <a:t>Bertier</a:t>
            </a:r>
            <a:r>
              <a:rPr lang="it-IT" sz="1900" dirty="0"/>
              <a:t>. Gli occhi sbarrati per l’orrore, egli guarda attraverso le picche e vede la testa del suocero che gli si fa sempre più vicina, finché gliela sbattono in faccia: «Bacia papà! Bacia papà!» intona la folla»</a:t>
            </a:r>
          </a:p>
        </p:txBody>
      </p:sp>
    </p:spTree>
    <p:extLst>
      <p:ext uri="{BB962C8B-B14F-4D97-AF65-F5344CB8AC3E}">
        <p14:creationId xmlns:p14="http://schemas.microsoft.com/office/powerpoint/2010/main" val="36866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EE0B8B-561F-4153-A9CE-31F92E60F17A}"/>
              </a:ext>
            </a:extLst>
          </p:cNvPr>
          <p:cNvSpPr>
            <a:spLocks noGrp="1"/>
          </p:cNvSpPr>
          <p:nvPr>
            <p:ph type="title"/>
          </p:nvPr>
        </p:nvSpPr>
        <p:spPr>
          <a:xfrm>
            <a:off x="838200" y="365126"/>
            <a:ext cx="10515600" cy="689952"/>
          </a:xfrm>
          <a:gradFill flip="none" rotWithShape="1">
            <a:gsLst>
              <a:gs pos="0">
                <a:schemeClr val="accent1">
                  <a:tint val="66000"/>
                  <a:satMod val="160000"/>
                </a:schemeClr>
              </a:gs>
              <a:gs pos="29000">
                <a:schemeClr val="accent1">
                  <a:tint val="44500"/>
                  <a:satMod val="160000"/>
                </a:schemeClr>
              </a:gs>
              <a:gs pos="44000">
                <a:schemeClr val="accent1">
                  <a:tint val="23500"/>
                  <a:satMod val="160000"/>
                </a:schemeClr>
              </a:gs>
            </a:gsLst>
            <a:lin ang="0" scaled="1"/>
            <a:tileRect/>
          </a:gradFill>
        </p:spPr>
        <p:txBody>
          <a:bodyPr>
            <a:normAutofit fontScale="90000"/>
          </a:bodyPr>
          <a:lstStyle/>
          <a:p>
            <a:r>
              <a:rPr lang="it-IT" dirty="0"/>
              <a:t>Biografia</a:t>
            </a:r>
          </a:p>
        </p:txBody>
      </p:sp>
      <p:sp>
        <p:nvSpPr>
          <p:cNvPr id="3" name="Segnaposto contenuto 2">
            <a:extLst>
              <a:ext uri="{FF2B5EF4-FFF2-40B4-BE49-F238E27FC236}">
                <a16:creationId xmlns:a16="http://schemas.microsoft.com/office/drawing/2014/main" id="{E865A1C5-2BF6-410E-9AA8-6AB9AEB02375}"/>
              </a:ext>
            </a:extLst>
          </p:cNvPr>
          <p:cNvSpPr>
            <a:spLocks noGrp="1"/>
          </p:cNvSpPr>
          <p:nvPr>
            <p:ph idx="1"/>
          </p:nvPr>
        </p:nvSpPr>
        <p:spPr>
          <a:xfrm>
            <a:off x="838200" y="1055078"/>
            <a:ext cx="10515600" cy="1691800"/>
          </a:xfrm>
        </p:spPr>
        <p:txBody>
          <a:bodyPr>
            <a:normAutofit fontScale="92500" lnSpcReduction="20000"/>
          </a:bodyPr>
          <a:lstStyle/>
          <a:p>
            <a:pPr marL="0" indent="0" algn="just">
              <a:buNone/>
            </a:pPr>
            <a:r>
              <a:rPr lang="it-IT" sz="2600" dirty="0"/>
              <a:t>Nato nel 1939, figlio di reporter del </a:t>
            </a:r>
            <a:r>
              <a:rPr lang="it-IT" sz="2600" i="1" dirty="0"/>
              <a:t>New York Times</a:t>
            </a:r>
            <a:r>
              <a:rPr lang="it-IT" sz="2600" dirty="0"/>
              <a:t>, suo padre muore in guerra. Si laurea ad Harvard (su Woodrow Wilson) e si addottora a Oxford (sui pamphlet settecenteschi, 1964, basandosi sugli archivi di polizia); dopo due anni come </a:t>
            </a:r>
            <a:r>
              <a:rPr lang="it-IT" sz="2600" i="1" dirty="0"/>
              <a:t>reporter </a:t>
            </a:r>
            <a:r>
              <a:rPr lang="it-IT" sz="2600" dirty="0"/>
              <a:t>giornalistico comincia ad insegnare a Princeton (dal 1968 al 2007); dal 2007 diventa professore e direttore della biblioteca all’Università di Harvard. Adesso è professore </a:t>
            </a:r>
            <a:r>
              <a:rPr lang="it-IT" sz="2600" i="1" dirty="0" err="1"/>
              <a:t>emeritus</a:t>
            </a:r>
            <a:r>
              <a:rPr lang="it-IT" sz="2600" dirty="0"/>
              <a:t> a Princeton e Harvard.</a:t>
            </a:r>
          </a:p>
        </p:txBody>
      </p:sp>
      <p:sp>
        <p:nvSpPr>
          <p:cNvPr id="4" name="Titolo 1">
            <a:extLst>
              <a:ext uri="{FF2B5EF4-FFF2-40B4-BE49-F238E27FC236}">
                <a16:creationId xmlns:a16="http://schemas.microsoft.com/office/drawing/2014/main" id="{392CD59A-E4D1-4A07-93F4-065D02AA1BC6}"/>
              </a:ext>
            </a:extLst>
          </p:cNvPr>
          <p:cNvSpPr txBox="1">
            <a:spLocks/>
          </p:cNvSpPr>
          <p:nvPr/>
        </p:nvSpPr>
        <p:spPr>
          <a:xfrm>
            <a:off x="838200" y="2787805"/>
            <a:ext cx="10515600" cy="689952"/>
          </a:xfrm>
          <a:prstGeom prst="rect">
            <a:avLst/>
          </a:prstGeom>
          <a:gradFill flip="none" rotWithShape="1">
            <a:gsLst>
              <a:gs pos="28000">
                <a:schemeClr val="accent1">
                  <a:tint val="66000"/>
                  <a:satMod val="160000"/>
                </a:schemeClr>
              </a:gs>
              <a:gs pos="50000">
                <a:schemeClr val="accent1">
                  <a:tint val="44500"/>
                  <a:satMod val="160000"/>
                </a:schemeClr>
              </a:gs>
              <a:gs pos="74000">
                <a:schemeClr val="accent1">
                  <a:tint val="23500"/>
                  <a:satMod val="160000"/>
                </a:schemeClr>
              </a:gs>
            </a:gsLst>
            <a:lin ang="0" scaled="1"/>
            <a:tileRect/>
          </a:gra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000" dirty="0"/>
              <a:t>Opere principali</a:t>
            </a:r>
          </a:p>
        </p:txBody>
      </p:sp>
      <p:sp>
        <p:nvSpPr>
          <p:cNvPr id="5" name="Segnaposto contenuto 2">
            <a:extLst>
              <a:ext uri="{FF2B5EF4-FFF2-40B4-BE49-F238E27FC236}">
                <a16:creationId xmlns:a16="http://schemas.microsoft.com/office/drawing/2014/main" id="{1FD0D968-839E-45E7-972B-3DB57CB85F16}"/>
              </a:ext>
            </a:extLst>
          </p:cNvPr>
          <p:cNvSpPr txBox="1">
            <a:spLocks/>
          </p:cNvSpPr>
          <p:nvPr/>
        </p:nvSpPr>
        <p:spPr>
          <a:xfrm>
            <a:off x="838200" y="3518684"/>
            <a:ext cx="10515600" cy="305268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600" i="1" dirty="0"/>
              <a:t>The Business of Enlightenment: A Publishing History of the </a:t>
            </a:r>
            <a:r>
              <a:rPr lang="en-US" sz="2600" i="1" dirty="0" err="1"/>
              <a:t>Encyclopédie</a:t>
            </a:r>
            <a:r>
              <a:rPr lang="en-US" sz="2600" dirty="0"/>
              <a:t> (1979)</a:t>
            </a:r>
          </a:p>
          <a:p>
            <a:pPr algn="just"/>
            <a:r>
              <a:rPr lang="en-US" sz="2600" i="1" dirty="0"/>
              <a:t>The Great Cat Massacre and Other Episodes in French Cultural History</a:t>
            </a:r>
            <a:r>
              <a:rPr lang="en-US" sz="2600" dirty="0"/>
              <a:t> (1984)</a:t>
            </a:r>
          </a:p>
          <a:p>
            <a:pPr algn="just"/>
            <a:r>
              <a:rPr lang="en-US" sz="2600" i="1" dirty="0"/>
              <a:t>The Kiss of </a:t>
            </a:r>
            <a:r>
              <a:rPr lang="en-US" sz="2600" i="1" dirty="0" err="1"/>
              <a:t>Lamourette</a:t>
            </a:r>
            <a:r>
              <a:rPr lang="en-US" sz="2600" i="1" dirty="0"/>
              <a:t> </a:t>
            </a:r>
            <a:r>
              <a:rPr lang="en-US" sz="2600" dirty="0"/>
              <a:t>(1990)</a:t>
            </a:r>
          </a:p>
          <a:p>
            <a:pPr algn="just"/>
            <a:r>
              <a:rPr lang="en-US" sz="2600" i="1" dirty="0"/>
              <a:t>Berlin Journal, 1989-1990</a:t>
            </a:r>
            <a:r>
              <a:rPr lang="en-US" sz="2600" dirty="0"/>
              <a:t> (1991)</a:t>
            </a:r>
          </a:p>
          <a:p>
            <a:pPr algn="just"/>
            <a:r>
              <a:rPr lang="en-US" sz="2600" i="1" dirty="0"/>
              <a:t>The Forbidden Best-Sellers of Prerevolutionary France</a:t>
            </a:r>
            <a:r>
              <a:rPr lang="en-US" sz="2600" dirty="0"/>
              <a:t> (1995)</a:t>
            </a:r>
          </a:p>
          <a:p>
            <a:pPr algn="just"/>
            <a:r>
              <a:rPr lang="it-IT" sz="2600" i="1" dirty="0"/>
              <a:t>George </a:t>
            </a:r>
            <a:r>
              <a:rPr lang="it-IT" sz="2600" i="1" dirty="0" err="1"/>
              <a:t>Washington’s</a:t>
            </a:r>
            <a:r>
              <a:rPr lang="it-IT" sz="2600" i="1" dirty="0"/>
              <a:t> False </a:t>
            </a:r>
            <a:r>
              <a:rPr lang="it-IT" sz="2600" i="1" dirty="0" err="1"/>
              <a:t>Teeth</a:t>
            </a:r>
            <a:r>
              <a:rPr lang="it-IT" sz="2600" i="1" dirty="0"/>
              <a:t>. An </a:t>
            </a:r>
            <a:r>
              <a:rPr lang="it-IT" sz="2600" i="1" dirty="0" err="1"/>
              <a:t>Unconventional</a:t>
            </a:r>
            <a:r>
              <a:rPr lang="it-IT" sz="2600" i="1" dirty="0"/>
              <a:t> Guide to the </a:t>
            </a:r>
            <a:r>
              <a:rPr lang="it-IT" sz="2600" i="1" dirty="0" err="1"/>
              <a:t>Eighteenth</a:t>
            </a:r>
            <a:r>
              <a:rPr lang="it-IT" sz="2600" i="1" dirty="0"/>
              <a:t> Century</a:t>
            </a:r>
            <a:r>
              <a:rPr lang="it-IT" sz="2600" dirty="0"/>
              <a:t> (2003)</a:t>
            </a:r>
          </a:p>
        </p:txBody>
      </p:sp>
    </p:spTree>
    <p:extLst>
      <p:ext uri="{BB962C8B-B14F-4D97-AF65-F5344CB8AC3E}">
        <p14:creationId xmlns:p14="http://schemas.microsoft.com/office/powerpoint/2010/main" val="1665369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5EC9EA-1020-487E-9BCD-86F64690170A}"/>
              </a:ext>
            </a:extLst>
          </p:cNvPr>
          <p:cNvSpPr>
            <a:spLocks noGrp="1"/>
          </p:cNvSpPr>
          <p:nvPr>
            <p:ph type="title"/>
          </p:nvPr>
        </p:nvSpPr>
        <p:spPr>
          <a:xfrm>
            <a:off x="838200" y="717452"/>
            <a:ext cx="10515600" cy="720017"/>
          </a:xfrm>
          <a:gradFill flip="none" rotWithShape="1">
            <a:gsLst>
              <a:gs pos="21000">
                <a:schemeClr val="accent1">
                  <a:tint val="66000"/>
                  <a:satMod val="160000"/>
                </a:schemeClr>
              </a:gs>
              <a:gs pos="38000">
                <a:schemeClr val="accent1">
                  <a:tint val="44500"/>
                  <a:satMod val="160000"/>
                </a:schemeClr>
              </a:gs>
              <a:gs pos="57000">
                <a:schemeClr val="accent1">
                  <a:tint val="23500"/>
                  <a:satMod val="160000"/>
                </a:schemeClr>
              </a:gs>
            </a:gsLst>
            <a:lin ang="0" scaled="1"/>
            <a:tileRect/>
          </a:gradFill>
        </p:spPr>
        <p:txBody>
          <a:bodyPr>
            <a:normAutofit/>
          </a:bodyPr>
          <a:lstStyle/>
          <a:p>
            <a:r>
              <a:rPr lang="it-IT" sz="4000" dirty="0" err="1"/>
              <a:t>Darnton</a:t>
            </a:r>
            <a:r>
              <a:rPr lang="it-IT" sz="4000" dirty="0"/>
              <a:t> giornalista</a:t>
            </a:r>
          </a:p>
        </p:txBody>
      </p:sp>
      <p:sp>
        <p:nvSpPr>
          <p:cNvPr id="3" name="Segnaposto contenuto 2">
            <a:extLst>
              <a:ext uri="{FF2B5EF4-FFF2-40B4-BE49-F238E27FC236}">
                <a16:creationId xmlns:a16="http://schemas.microsoft.com/office/drawing/2014/main" id="{4EFEDCE3-DE86-488F-9C61-5F7FB64CF24A}"/>
              </a:ext>
            </a:extLst>
          </p:cNvPr>
          <p:cNvSpPr>
            <a:spLocks noGrp="1"/>
          </p:cNvSpPr>
          <p:nvPr>
            <p:ph idx="1"/>
          </p:nvPr>
        </p:nvSpPr>
        <p:spPr>
          <a:xfrm>
            <a:off x="838200" y="1702191"/>
            <a:ext cx="10515600" cy="4474772"/>
          </a:xfrm>
        </p:spPr>
        <p:txBody>
          <a:bodyPr>
            <a:normAutofit/>
          </a:bodyPr>
          <a:lstStyle/>
          <a:p>
            <a:pPr marL="0" indent="0" algn="just">
              <a:buNone/>
            </a:pPr>
            <a:r>
              <a:rPr lang="it-IT" dirty="0"/>
              <a:t>«[I reporter] parlano di se stessi, non dei personaggi dei loro articoli – proprio come i professori di storia parlano di professori di storia, e non di Federico II» </a:t>
            </a:r>
            <a:r>
              <a:rPr lang="it-IT" sz="2400" dirty="0"/>
              <a:t>[</a:t>
            </a:r>
            <a:r>
              <a:rPr lang="it-IT" sz="2400" i="1" dirty="0"/>
              <a:t>Il bacio di </a:t>
            </a:r>
            <a:r>
              <a:rPr lang="it-IT" sz="2400" i="1" dirty="0" err="1"/>
              <a:t>Lamourette</a:t>
            </a:r>
            <a:r>
              <a:rPr lang="it-IT" sz="2400" dirty="0"/>
              <a:t>, p. 181]</a:t>
            </a:r>
          </a:p>
          <a:p>
            <a:pPr marL="0" indent="0" algn="just">
              <a:buNone/>
            </a:pPr>
            <a:endParaRPr lang="it-IT" dirty="0"/>
          </a:p>
          <a:p>
            <a:pPr marL="0" indent="0" algn="just">
              <a:buNone/>
            </a:pPr>
            <a:r>
              <a:rPr lang="it-IT" dirty="0"/>
              <a:t>«Molti anni dopo, mentre conducevo delle ricerche sulla cultura popolare della Francia e dell’Inghilterra agli albori dell’epoca moderna, mi imbattei in racconti che presentavano una sorprendente somiglianza con gli articoli che avevamo scritto dal comando di polizia di Newark […]. La nostra idea di fondo della “notizia” discendeva da modi antichi di raccontare le “storie”» </a:t>
            </a:r>
            <a:r>
              <a:rPr lang="it-IT" sz="2400" dirty="0"/>
              <a:t>[</a:t>
            </a:r>
            <a:r>
              <a:rPr lang="it-IT" sz="2400" i="1" dirty="0"/>
              <a:t>Il bacio di </a:t>
            </a:r>
            <a:r>
              <a:rPr lang="it-IT" sz="2400" i="1" dirty="0" err="1"/>
              <a:t>Lamourette</a:t>
            </a:r>
            <a:r>
              <a:rPr lang="it-IT" sz="2400" dirty="0"/>
              <a:t>, p. 190-192]</a:t>
            </a:r>
          </a:p>
        </p:txBody>
      </p:sp>
    </p:spTree>
    <p:extLst>
      <p:ext uri="{BB962C8B-B14F-4D97-AF65-F5344CB8AC3E}">
        <p14:creationId xmlns:p14="http://schemas.microsoft.com/office/powerpoint/2010/main" val="2932323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lemento grafico 4" descr="Macchina da scrivere">
            <a:extLst>
              <a:ext uri="{FF2B5EF4-FFF2-40B4-BE49-F238E27FC236}">
                <a16:creationId xmlns:a16="http://schemas.microsoft.com/office/drawing/2014/main" id="{718C78C1-BB28-41F1-AF57-E1B415A0DE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465079">
            <a:off x="9369702" y="3901322"/>
            <a:ext cx="2172594" cy="2172594"/>
          </a:xfrm>
          <a:prstGeom prst="rect">
            <a:avLst/>
          </a:prstGeom>
        </p:spPr>
      </p:pic>
      <p:pic>
        <p:nvPicPr>
          <p:cNvPr id="7" name="Elemento grafico 6" descr="Fotocamera">
            <a:extLst>
              <a:ext uri="{FF2B5EF4-FFF2-40B4-BE49-F238E27FC236}">
                <a16:creationId xmlns:a16="http://schemas.microsoft.com/office/drawing/2014/main" id="{A1EDB753-F8E3-4216-9E76-4AF3F30BE0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935706">
            <a:off x="678965" y="315404"/>
            <a:ext cx="2160518" cy="2160518"/>
          </a:xfrm>
          <a:prstGeom prst="rect">
            <a:avLst/>
          </a:prstGeom>
        </p:spPr>
      </p:pic>
      <p:sp>
        <p:nvSpPr>
          <p:cNvPr id="3" name="Segnaposto contenuto 2">
            <a:extLst>
              <a:ext uri="{FF2B5EF4-FFF2-40B4-BE49-F238E27FC236}">
                <a16:creationId xmlns:a16="http://schemas.microsoft.com/office/drawing/2014/main" id="{855DF425-1181-4931-86B9-0015450F3900}"/>
              </a:ext>
            </a:extLst>
          </p:cNvPr>
          <p:cNvSpPr>
            <a:spLocks noGrp="1"/>
          </p:cNvSpPr>
          <p:nvPr>
            <p:ph idx="1"/>
          </p:nvPr>
        </p:nvSpPr>
        <p:spPr>
          <a:xfrm>
            <a:off x="880403" y="770548"/>
            <a:ext cx="10515600" cy="5011274"/>
          </a:xfrm>
        </p:spPr>
        <p:txBody>
          <a:bodyPr>
            <a:normAutofit/>
          </a:bodyPr>
          <a:lstStyle/>
          <a:p>
            <a:pPr marL="0" indent="0" algn="just">
              <a:buNone/>
            </a:pPr>
            <a:r>
              <a:rPr lang="it-IT" dirty="0"/>
              <a:t>Come reporter di cronaca nera per il </a:t>
            </a:r>
            <a:r>
              <a:rPr lang="it-IT" i="1" dirty="0"/>
              <a:t>New York Times </a:t>
            </a:r>
            <a:r>
              <a:rPr lang="it-IT" dirty="0"/>
              <a:t>si occupa di argomenti macabri, fondamentalmente marginali e devianti. Questo sarà importante per la sua analisi delle </a:t>
            </a:r>
            <a:r>
              <a:rPr lang="it-IT" b="1" i="1" dirty="0"/>
              <a:t>zone di opacità</a:t>
            </a:r>
            <a:r>
              <a:rPr lang="it-IT" i="1" dirty="0"/>
              <a:t>.</a:t>
            </a:r>
          </a:p>
          <a:p>
            <a:pPr marL="0" indent="0" algn="just">
              <a:buNone/>
            </a:pPr>
            <a:endParaRPr lang="it-IT" dirty="0"/>
          </a:p>
          <a:p>
            <a:pPr marL="0" indent="0" algn="just">
              <a:buNone/>
            </a:pPr>
            <a:r>
              <a:rPr lang="it-IT" dirty="0"/>
              <a:t>Ma ha anche occasione di stare dentro ad un ambiente in cui </a:t>
            </a:r>
            <a:r>
              <a:rPr lang="it-IT" i="1" dirty="0"/>
              <a:t>si fa</a:t>
            </a:r>
            <a:r>
              <a:rPr lang="it-IT" dirty="0"/>
              <a:t> editoria: </a:t>
            </a:r>
            <a:r>
              <a:rPr lang="it-IT" i="1" dirty="0"/>
              <a:t>deadline</a:t>
            </a:r>
            <a:r>
              <a:rPr lang="it-IT" dirty="0"/>
              <a:t> di consegna, impaginazione e stampa al ciclostilo, rapporto con i propri superiori (che i reporter definiscono “quelli là”, come i manovali di rue Saint-</a:t>
            </a:r>
            <a:r>
              <a:rPr lang="it-IT" dirty="0" err="1"/>
              <a:t>Séverin</a:t>
            </a:r>
            <a:r>
              <a:rPr lang="it-IT" dirty="0"/>
              <a:t> definiscono i borghesi padroni delle tipografie in cui lavorano), rapporto con i propri pari e riflessione sul </a:t>
            </a:r>
            <a:r>
              <a:rPr lang="it-IT" i="1" dirty="0"/>
              <a:t>lettore ideale</a:t>
            </a:r>
            <a:r>
              <a:rPr lang="it-IT" dirty="0"/>
              <a:t>. Questo sarà importante da una parte per l’interesse verso il </a:t>
            </a:r>
            <a:r>
              <a:rPr lang="it-IT" b="1" dirty="0"/>
              <a:t>mondo editoriale</a:t>
            </a:r>
            <a:r>
              <a:rPr lang="it-IT" dirty="0"/>
              <a:t> in senso lato, dall’altra per l’</a:t>
            </a:r>
            <a:r>
              <a:rPr lang="it-IT" b="1" dirty="0"/>
              <a:t>autoriflessione</a:t>
            </a:r>
            <a:r>
              <a:rPr lang="it-IT" dirty="0"/>
              <a:t> sul ruolo di divulgatore accademico.</a:t>
            </a:r>
          </a:p>
          <a:p>
            <a:pPr marL="0" indent="0">
              <a:buNone/>
            </a:pPr>
            <a:endParaRPr lang="it-IT" dirty="0"/>
          </a:p>
        </p:txBody>
      </p:sp>
    </p:spTree>
    <p:extLst>
      <p:ext uri="{BB962C8B-B14F-4D97-AF65-F5344CB8AC3E}">
        <p14:creationId xmlns:p14="http://schemas.microsoft.com/office/powerpoint/2010/main" val="3711267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07227518-7B19-4D23-8DC0-FB0BC41968A9}"/>
              </a:ext>
            </a:extLst>
          </p:cNvPr>
          <p:cNvPicPr>
            <a:picLocks noChangeAspect="1"/>
          </p:cNvPicPr>
          <p:nvPr/>
        </p:nvPicPr>
        <p:blipFill rotWithShape="1">
          <a:blip r:embed="rId2">
            <a:extLst>
              <a:ext uri="{28A0092B-C50C-407E-A947-70E740481C1C}">
                <a14:useLocalDpi xmlns:a14="http://schemas.microsoft.com/office/drawing/2010/main" val="0"/>
              </a:ext>
            </a:extLst>
          </a:blip>
          <a:srcRect l="9082" t="-1" r="16235" b="-817"/>
          <a:stretch/>
        </p:blipFill>
        <p:spPr>
          <a:xfrm>
            <a:off x="351692" y="1322364"/>
            <a:ext cx="3882683" cy="5241445"/>
          </a:xfrm>
          <a:prstGeom prst="rect">
            <a:avLst/>
          </a:prstGeom>
          <a:effectLst>
            <a:softEdge rad="266700"/>
          </a:effectLst>
        </p:spPr>
      </p:pic>
      <p:sp>
        <p:nvSpPr>
          <p:cNvPr id="2" name="Titolo 1">
            <a:extLst>
              <a:ext uri="{FF2B5EF4-FFF2-40B4-BE49-F238E27FC236}">
                <a16:creationId xmlns:a16="http://schemas.microsoft.com/office/drawing/2014/main" id="{BA69D70E-5701-4E1E-A8D8-3144A1BEAE81}"/>
              </a:ext>
            </a:extLst>
          </p:cNvPr>
          <p:cNvSpPr>
            <a:spLocks noGrp="1"/>
          </p:cNvSpPr>
          <p:nvPr>
            <p:ph type="title"/>
          </p:nvPr>
        </p:nvSpPr>
        <p:spPr>
          <a:xfrm>
            <a:off x="838200" y="365125"/>
            <a:ext cx="10515600" cy="830629"/>
          </a:xfrm>
          <a:gradFill flip="none" rotWithShape="1">
            <a:gsLst>
              <a:gs pos="26000">
                <a:schemeClr val="accent1">
                  <a:tint val="66000"/>
                  <a:satMod val="160000"/>
                </a:schemeClr>
              </a:gs>
              <a:gs pos="41000">
                <a:schemeClr val="accent1">
                  <a:tint val="44500"/>
                  <a:satMod val="160000"/>
                </a:schemeClr>
              </a:gs>
              <a:gs pos="57000">
                <a:schemeClr val="accent1">
                  <a:tint val="23500"/>
                  <a:satMod val="160000"/>
                </a:schemeClr>
              </a:gs>
            </a:gsLst>
            <a:lin ang="0" scaled="1"/>
            <a:tileRect/>
          </a:gradFill>
        </p:spPr>
        <p:txBody>
          <a:bodyPr/>
          <a:lstStyle/>
          <a:p>
            <a:r>
              <a:rPr lang="it-IT" dirty="0" err="1"/>
              <a:t>Darnton</a:t>
            </a:r>
            <a:r>
              <a:rPr lang="it-IT" dirty="0"/>
              <a:t> e </a:t>
            </a:r>
            <a:r>
              <a:rPr lang="it-IT" dirty="0" err="1"/>
              <a:t>Geertz</a:t>
            </a:r>
            <a:endParaRPr lang="it-IT" dirty="0"/>
          </a:p>
        </p:txBody>
      </p:sp>
      <p:sp>
        <p:nvSpPr>
          <p:cNvPr id="3" name="Segnaposto contenuto 2">
            <a:extLst>
              <a:ext uri="{FF2B5EF4-FFF2-40B4-BE49-F238E27FC236}">
                <a16:creationId xmlns:a16="http://schemas.microsoft.com/office/drawing/2014/main" id="{FF7C1CBF-42A3-4839-A0FD-5D0948B174CE}"/>
              </a:ext>
            </a:extLst>
          </p:cNvPr>
          <p:cNvSpPr>
            <a:spLocks noGrp="1"/>
          </p:cNvSpPr>
          <p:nvPr>
            <p:ph idx="1"/>
          </p:nvPr>
        </p:nvSpPr>
        <p:spPr>
          <a:xfrm>
            <a:off x="3882682" y="1322364"/>
            <a:ext cx="7471118" cy="1547445"/>
          </a:xfrm>
        </p:spPr>
        <p:txBody>
          <a:bodyPr>
            <a:normAutofit lnSpcReduction="10000"/>
          </a:bodyPr>
          <a:lstStyle/>
          <a:p>
            <a:pPr marL="0" indent="0" algn="just">
              <a:buNone/>
            </a:pPr>
            <a:r>
              <a:rPr lang="it-IT" dirty="0"/>
              <a:t>Dal 1968 (!) insegna a Princeton, dove nel 1970 arriva </a:t>
            </a:r>
            <a:r>
              <a:rPr lang="it-IT" b="1" dirty="0"/>
              <a:t>Clifford </a:t>
            </a:r>
            <a:r>
              <a:rPr lang="it-IT" b="1" dirty="0" err="1"/>
              <a:t>Geertz</a:t>
            </a:r>
            <a:r>
              <a:rPr lang="it-IT" dirty="0"/>
              <a:t> (all’</a:t>
            </a:r>
            <a:r>
              <a:rPr lang="it-IT" i="1" dirty="0" err="1"/>
              <a:t>Institute</a:t>
            </a:r>
            <a:r>
              <a:rPr lang="it-IT" i="1" dirty="0"/>
              <a:t> for </a:t>
            </a:r>
            <a:r>
              <a:rPr lang="it-IT" i="1" dirty="0" err="1"/>
              <a:t>advanced</a:t>
            </a:r>
            <a:r>
              <a:rPr lang="it-IT" i="1" dirty="0"/>
              <a:t> </a:t>
            </a:r>
            <a:r>
              <a:rPr lang="it-IT" i="1" dirty="0" err="1"/>
              <a:t>study</a:t>
            </a:r>
            <a:r>
              <a:rPr lang="it-IT" dirty="0"/>
              <a:t>, non alla </a:t>
            </a:r>
            <a:r>
              <a:rPr lang="it-IT" i="1" dirty="0" err="1"/>
              <a:t>University</a:t>
            </a:r>
            <a:r>
              <a:rPr lang="it-IT" dirty="0"/>
              <a:t>). Nel 1973 </a:t>
            </a:r>
            <a:r>
              <a:rPr lang="it-IT" dirty="0" err="1"/>
              <a:t>Geertz</a:t>
            </a:r>
            <a:r>
              <a:rPr lang="it-IT" dirty="0"/>
              <a:t> pubblica </a:t>
            </a:r>
            <a:r>
              <a:rPr lang="it-IT" b="1" i="1" dirty="0"/>
              <a:t>The </a:t>
            </a:r>
            <a:r>
              <a:rPr lang="it-IT" b="1" i="1" dirty="0" err="1"/>
              <a:t>Interpretation</a:t>
            </a:r>
            <a:r>
              <a:rPr lang="it-IT" b="1" i="1" dirty="0"/>
              <a:t> of </a:t>
            </a:r>
            <a:r>
              <a:rPr lang="it-IT" b="1" i="1" dirty="0" err="1"/>
              <a:t>Cultures</a:t>
            </a:r>
            <a:r>
              <a:rPr lang="it-IT" dirty="0"/>
              <a:t>.</a:t>
            </a:r>
          </a:p>
        </p:txBody>
      </p:sp>
      <p:sp>
        <p:nvSpPr>
          <p:cNvPr id="6" name="CasellaDiTesto 5">
            <a:extLst>
              <a:ext uri="{FF2B5EF4-FFF2-40B4-BE49-F238E27FC236}">
                <a16:creationId xmlns:a16="http://schemas.microsoft.com/office/drawing/2014/main" id="{3377B08C-FDE9-43CB-9063-95E606B1ECB9}"/>
              </a:ext>
            </a:extLst>
          </p:cNvPr>
          <p:cNvSpPr txBox="1"/>
          <p:nvPr/>
        </p:nvSpPr>
        <p:spPr>
          <a:xfrm>
            <a:off x="3882682" y="3151163"/>
            <a:ext cx="7471118" cy="3693319"/>
          </a:xfrm>
          <a:prstGeom prst="rect">
            <a:avLst/>
          </a:prstGeom>
          <a:noFill/>
        </p:spPr>
        <p:txBody>
          <a:bodyPr wrap="square" rtlCol="0">
            <a:spAutoFit/>
          </a:bodyPr>
          <a:lstStyle/>
          <a:p>
            <a:pPr algn="just"/>
            <a:r>
              <a:rPr lang="it-IT" sz="2400" dirty="0"/>
              <a:t>«Questo libro è nato da un corso, History 406, da me tenuto presso la Princeton </a:t>
            </a:r>
            <a:r>
              <a:rPr lang="it-IT" sz="2400" dirty="0" err="1"/>
              <a:t>University</a:t>
            </a:r>
            <a:r>
              <a:rPr lang="it-IT" sz="2400" dirty="0"/>
              <a:t> a partire dal 1972. Concepito in origine come introduzione alla storia delle </a:t>
            </a:r>
            <a:r>
              <a:rPr lang="it-IT" sz="2400" i="1" dirty="0" err="1"/>
              <a:t>mentalités</a:t>
            </a:r>
            <a:r>
              <a:rPr lang="it-IT" sz="2400" dirty="0"/>
              <a:t>,</a:t>
            </a:r>
            <a:r>
              <a:rPr lang="it-IT" sz="2400" i="1" dirty="0"/>
              <a:t> </a:t>
            </a:r>
            <a:r>
              <a:rPr lang="it-IT" sz="2400" dirty="0"/>
              <a:t>il corso è divenuto un seminario di storia e antropologia grazie alla presenza di Clifford </a:t>
            </a:r>
            <a:r>
              <a:rPr lang="it-IT" sz="2400" dirty="0" err="1"/>
              <a:t>Geertz</a:t>
            </a:r>
            <a:r>
              <a:rPr lang="it-IT" sz="2400" dirty="0"/>
              <a:t>, che ha tenuto il corso con me negli ultimi sei anni insegnandomi così la maggior parte di quanto so in materia di antropologia» [</a:t>
            </a:r>
            <a:r>
              <a:rPr lang="it-IT" sz="2400" i="1" dirty="0"/>
              <a:t>Il grande massacro dei gatti e altri episodi della storia culturale francese</a:t>
            </a:r>
            <a:r>
              <a:rPr lang="it-IT" sz="2400" dirty="0"/>
              <a:t>, p. 11 (</a:t>
            </a:r>
            <a:r>
              <a:rPr lang="it-IT" sz="2400" i="1" dirty="0"/>
              <a:t>Ringraziamenti</a:t>
            </a:r>
            <a:r>
              <a:rPr lang="it-IT" sz="2400" dirty="0"/>
              <a:t>)]</a:t>
            </a:r>
          </a:p>
          <a:p>
            <a:endParaRPr lang="it-IT" dirty="0"/>
          </a:p>
        </p:txBody>
      </p:sp>
    </p:spTree>
    <p:extLst>
      <p:ext uri="{BB962C8B-B14F-4D97-AF65-F5344CB8AC3E}">
        <p14:creationId xmlns:p14="http://schemas.microsoft.com/office/powerpoint/2010/main" val="402493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lemento grafico 4" descr="Gallo">
            <a:extLst>
              <a:ext uri="{FF2B5EF4-FFF2-40B4-BE49-F238E27FC236}">
                <a16:creationId xmlns:a16="http://schemas.microsoft.com/office/drawing/2014/main" id="{6F3BCA1E-6F09-41BC-B80A-0C217BD180F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908685">
            <a:off x="9057722" y="4202630"/>
            <a:ext cx="2170532" cy="2170532"/>
          </a:xfrm>
          <a:prstGeom prst="rect">
            <a:avLst/>
          </a:prstGeom>
        </p:spPr>
      </p:pic>
      <p:sp>
        <p:nvSpPr>
          <p:cNvPr id="3" name="Segnaposto contenuto 2">
            <a:extLst>
              <a:ext uri="{FF2B5EF4-FFF2-40B4-BE49-F238E27FC236}">
                <a16:creationId xmlns:a16="http://schemas.microsoft.com/office/drawing/2014/main" id="{1CCD70C2-B2B2-42C0-ABDA-8340D28D3E9D}"/>
              </a:ext>
            </a:extLst>
          </p:cNvPr>
          <p:cNvSpPr>
            <a:spLocks noGrp="1"/>
          </p:cNvSpPr>
          <p:nvPr>
            <p:ph idx="1"/>
          </p:nvPr>
        </p:nvSpPr>
        <p:spPr>
          <a:xfrm>
            <a:off x="838200" y="803189"/>
            <a:ext cx="10515600" cy="5412260"/>
          </a:xfrm>
        </p:spPr>
        <p:txBody>
          <a:bodyPr>
            <a:noAutofit/>
          </a:bodyPr>
          <a:lstStyle/>
          <a:p>
            <a:pPr marL="0" indent="0" algn="just">
              <a:buNone/>
            </a:pPr>
            <a:r>
              <a:rPr lang="it-IT" sz="2200" dirty="0"/>
              <a:t>La scrittura etnografica per </a:t>
            </a:r>
            <a:r>
              <a:rPr lang="it-IT" sz="2200" dirty="0" err="1"/>
              <a:t>Geertz</a:t>
            </a:r>
            <a:r>
              <a:rPr lang="it-IT" sz="2200" dirty="0"/>
              <a:t> (</a:t>
            </a:r>
            <a:r>
              <a:rPr lang="it-IT" sz="2200" i="1" dirty="0"/>
              <a:t>Interpretazione di Culture</a:t>
            </a:r>
            <a:r>
              <a:rPr lang="it-IT" sz="2200" dirty="0"/>
              <a:t>) è:</a:t>
            </a:r>
          </a:p>
          <a:p>
            <a:pPr lvl="0" algn="just"/>
            <a:r>
              <a:rPr lang="it-IT" sz="2200" b="1" dirty="0"/>
              <a:t>Interpretativa</a:t>
            </a:r>
            <a:r>
              <a:rPr lang="it-IT" sz="2200" dirty="0"/>
              <a:t> (è una narrazione, una </a:t>
            </a:r>
            <a:r>
              <a:rPr lang="it-IT" sz="2200" dirty="0" err="1"/>
              <a:t>fictio</a:t>
            </a:r>
            <a:r>
              <a:rPr lang="it-IT" sz="2200" dirty="0"/>
              <a:t>)</a:t>
            </a:r>
          </a:p>
          <a:p>
            <a:pPr lvl="0" algn="just"/>
            <a:r>
              <a:rPr lang="it-IT" sz="2200" dirty="0"/>
              <a:t>Quello che interpreta è il </a:t>
            </a:r>
            <a:r>
              <a:rPr lang="it-IT" sz="2200" b="1" dirty="0"/>
              <a:t>flusso del discorso sociale</a:t>
            </a:r>
          </a:p>
          <a:p>
            <a:pPr lvl="0" algn="just"/>
            <a:r>
              <a:rPr lang="it-IT" sz="2200" dirty="0"/>
              <a:t>Quello che interpreta deve renderlo </a:t>
            </a:r>
            <a:r>
              <a:rPr lang="it-IT" sz="2200" b="1" dirty="0"/>
              <a:t>leggibile</a:t>
            </a:r>
            <a:r>
              <a:rPr lang="it-IT" sz="2200" dirty="0"/>
              <a:t>, interpretabile a sua volta da terzi</a:t>
            </a:r>
          </a:p>
          <a:p>
            <a:pPr lvl="0" algn="just"/>
            <a:r>
              <a:rPr lang="it-IT" sz="2200" dirty="0"/>
              <a:t>«Vi è inoltre una quarta caratteristica di questa descrizione, almeno come la pratico io: essa è </a:t>
            </a:r>
            <a:r>
              <a:rPr lang="it-IT" sz="2200" b="1" dirty="0"/>
              <a:t>microscopica</a:t>
            </a:r>
            <a:r>
              <a:rPr lang="it-IT" sz="2200" dirty="0"/>
              <a:t>» (p.59)</a:t>
            </a:r>
          </a:p>
          <a:p>
            <a:pPr marL="0" indent="0" algn="just">
              <a:buNone/>
            </a:pPr>
            <a:r>
              <a:rPr lang="it-IT" sz="2200" dirty="0"/>
              <a:t>Sul quarto punto</a:t>
            </a:r>
            <a:r>
              <a:rPr lang="it-IT" sz="2200" i="1" dirty="0"/>
              <a:t> </a:t>
            </a:r>
            <a:r>
              <a:rPr lang="it-IT" sz="2200" dirty="0" err="1"/>
              <a:t>Geertz</a:t>
            </a:r>
            <a:r>
              <a:rPr lang="it-IT" sz="2200" dirty="0"/>
              <a:t> avverte però che un villaggio non rappresenta un </a:t>
            </a:r>
            <a:r>
              <a:rPr lang="it-IT" sz="2200" i="1" dirty="0"/>
              <a:t>tipo</a:t>
            </a:r>
            <a:r>
              <a:rPr lang="it-IT" sz="2200" dirty="0"/>
              <a:t> da cui dedurre una legge generale e che gli antropologi non studiano </a:t>
            </a:r>
            <a:r>
              <a:rPr lang="it-IT" sz="2200" i="1" dirty="0"/>
              <a:t>i villaggi</a:t>
            </a:r>
            <a:r>
              <a:rPr lang="it-IT" sz="2200" dirty="0"/>
              <a:t> ma </a:t>
            </a:r>
            <a:r>
              <a:rPr lang="it-IT" sz="2200" b="1" dirty="0"/>
              <a:t>studiano </a:t>
            </a:r>
            <a:r>
              <a:rPr lang="it-IT" sz="2200" b="1" i="1" dirty="0"/>
              <a:t>nei villaggi</a:t>
            </a:r>
            <a:r>
              <a:rPr lang="it-IT" sz="2200" i="1" dirty="0"/>
              <a:t> </a:t>
            </a:r>
            <a:r>
              <a:rPr lang="it-IT" sz="2200" dirty="0"/>
              <a:t>(p. 61): cioè </a:t>
            </a:r>
            <a:r>
              <a:rPr lang="it-IT" sz="2200" i="1" dirty="0"/>
              <a:t>dentro</a:t>
            </a:r>
            <a:r>
              <a:rPr lang="it-IT" sz="2200" dirty="0"/>
              <a:t> alla fonte, e da </a:t>
            </a:r>
            <a:r>
              <a:rPr lang="it-IT" sz="2200" i="1" dirty="0"/>
              <a:t>dentro </a:t>
            </a:r>
            <a:r>
              <a:rPr lang="it-IT" sz="2200" dirty="0"/>
              <a:t>semmai guardano fuori.</a:t>
            </a:r>
          </a:p>
          <a:p>
            <a:pPr marL="0" indent="0" algn="just">
              <a:buNone/>
            </a:pPr>
            <a:r>
              <a:rPr lang="it-IT" sz="2200" b="1" dirty="0"/>
              <a:t>La riduzione di scala non è il fine, ma uno strumento per la ricerca</a:t>
            </a:r>
            <a:r>
              <a:rPr lang="it-IT" sz="2200" dirty="0"/>
              <a:t>.</a:t>
            </a:r>
          </a:p>
          <a:p>
            <a:pPr marL="0" indent="0" algn="just">
              <a:buNone/>
            </a:pPr>
            <a:r>
              <a:rPr lang="it-IT" sz="2200" dirty="0"/>
              <a:t>Studia i </a:t>
            </a:r>
            <a:r>
              <a:rPr lang="it-IT" sz="2200" b="1" dirty="0"/>
              <a:t>combattimenti tra galli di Bali e le scommesse</a:t>
            </a:r>
            <a:r>
              <a:rPr lang="it-IT" sz="2200" dirty="0"/>
              <a:t> che ruotano loro intorno per capire come i balinesi </a:t>
            </a:r>
            <a:r>
              <a:rPr lang="it-IT" sz="2200" i="1" dirty="0"/>
              <a:t>interpretano il flusso del discorso sociale</a:t>
            </a:r>
            <a:r>
              <a:rPr lang="it-IT" sz="2200" dirty="0"/>
              <a:t> in cui vivono. Il che ci permette di capire, pur tra i vari passaggi di interpretazioni (da cui d’altronde non si scappa, poiché tutto è interpretazione), qualcosa del </a:t>
            </a:r>
            <a:r>
              <a:rPr lang="it-IT" sz="2200" i="1" dirty="0"/>
              <a:t>flusso sociale dei balinesi in sé</a:t>
            </a:r>
            <a:r>
              <a:rPr lang="it-IT" sz="2200" dirty="0"/>
              <a:t>.</a:t>
            </a:r>
          </a:p>
        </p:txBody>
      </p:sp>
    </p:spTree>
    <p:extLst>
      <p:ext uri="{BB962C8B-B14F-4D97-AF65-F5344CB8AC3E}">
        <p14:creationId xmlns:p14="http://schemas.microsoft.com/office/powerpoint/2010/main" val="4047284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lemento grafico 3" descr="Microscopio">
            <a:extLst>
              <a:ext uri="{FF2B5EF4-FFF2-40B4-BE49-F238E27FC236}">
                <a16:creationId xmlns:a16="http://schemas.microsoft.com/office/drawing/2014/main" id="{74F4150B-32AB-4815-8240-6F9B747299B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438199">
            <a:off x="219325" y="-1417"/>
            <a:ext cx="2145378" cy="2145378"/>
          </a:xfrm>
          <a:prstGeom prst="rect">
            <a:avLst/>
          </a:prstGeom>
        </p:spPr>
      </p:pic>
      <p:sp>
        <p:nvSpPr>
          <p:cNvPr id="7" name="CasellaDiTesto 6">
            <a:extLst>
              <a:ext uri="{FF2B5EF4-FFF2-40B4-BE49-F238E27FC236}">
                <a16:creationId xmlns:a16="http://schemas.microsoft.com/office/drawing/2014/main" id="{4FDCDF44-E370-416D-9693-EC4A714FAED9}"/>
              </a:ext>
            </a:extLst>
          </p:cNvPr>
          <p:cNvSpPr txBox="1"/>
          <p:nvPr/>
        </p:nvSpPr>
        <p:spPr>
          <a:xfrm>
            <a:off x="393893" y="357615"/>
            <a:ext cx="11169749" cy="3508653"/>
          </a:xfrm>
          <a:prstGeom prst="rect">
            <a:avLst/>
          </a:prstGeom>
          <a:noFill/>
        </p:spPr>
        <p:txBody>
          <a:bodyPr wrap="square" rtlCol="0">
            <a:spAutoFit/>
          </a:bodyPr>
          <a:lstStyle/>
          <a:p>
            <a:pPr algn="just"/>
            <a:r>
              <a:rPr lang="it-IT" sz="2000" dirty="0"/>
              <a:t>3 critiche alla </a:t>
            </a:r>
            <a:r>
              <a:rPr lang="it-IT" sz="2000" b="1" i="1" dirty="0" err="1"/>
              <a:t>thick</a:t>
            </a:r>
            <a:r>
              <a:rPr lang="it-IT" sz="2000" b="1" i="1" dirty="0"/>
              <a:t> </a:t>
            </a:r>
            <a:r>
              <a:rPr lang="it-IT" sz="2000" b="1" i="1" dirty="0" err="1"/>
              <a:t>description</a:t>
            </a:r>
            <a:r>
              <a:rPr lang="it-IT" sz="2000" b="1" dirty="0"/>
              <a:t>, la descrizione densa:</a:t>
            </a:r>
          </a:p>
          <a:p>
            <a:pPr marL="457200" indent="-457200" algn="just">
              <a:buFont typeface="+mj-lt"/>
              <a:buAutoNum type="arabicPeriod"/>
            </a:pPr>
            <a:r>
              <a:rPr lang="it-IT" sz="2000" b="1" dirty="0"/>
              <a:t>Relativismo assoluto</a:t>
            </a:r>
            <a:r>
              <a:rPr lang="it-IT" sz="2000" dirty="0"/>
              <a:t>: dal momento che tutto è narrazione, nulla è veramente conoscibile (i microstorici accettano il relativismo culturale, ma non spingono il ragionamento al limite come fa </a:t>
            </a:r>
            <a:r>
              <a:rPr lang="it-IT" sz="2000" dirty="0" err="1"/>
              <a:t>Geertz</a:t>
            </a:r>
            <a:r>
              <a:rPr lang="it-IT" sz="2000" dirty="0"/>
              <a:t>);</a:t>
            </a:r>
          </a:p>
          <a:p>
            <a:pPr marL="457200" indent="-457200" algn="just">
              <a:buFont typeface="+mj-lt"/>
              <a:buAutoNum type="arabicPeriod"/>
            </a:pPr>
            <a:r>
              <a:rPr lang="it-IT" sz="2000" b="1" dirty="0" err="1"/>
              <a:t>Induttivismo</a:t>
            </a:r>
            <a:r>
              <a:rPr lang="it-IT" sz="2000" dirty="0"/>
              <a:t>: il particolare come specchio del generale (il problema in questo caso è mal posto, visto che oggetto di studio non è </a:t>
            </a:r>
            <a:r>
              <a:rPr lang="it-IT" sz="2000" i="1" dirty="0"/>
              <a:t>il particolare</a:t>
            </a:r>
            <a:r>
              <a:rPr lang="it-IT" sz="2000" dirty="0"/>
              <a:t>, ma la riduzione di scala è </a:t>
            </a:r>
            <a:r>
              <a:rPr lang="it-IT" sz="2000" i="1" dirty="0"/>
              <a:t>strumento di studio</a:t>
            </a:r>
            <a:r>
              <a:rPr lang="it-IT" sz="2000" dirty="0"/>
              <a:t>);</a:t>
            </a:r>
          </a:p>
          <a:p>
            <a:pPr marL="457200" indent="-457200" algn="just">
              <a:buFont typeface="+mj-lt"/>
              <a:buAutoNum type="arabicPeriod"/>
            </a:pPr>
            <a:r>
              <a:rPr lang="it-IT" sz="2000" b="1" dirty="0"/>
              <a:t>Perdersi in dettagli minimi</a:t>
            </a:r>
            <a:r>
              <a:rPr lang="it-IT" sz="2000" dirty="0"/>
              <a:t>. Franco Venturi: «Oggi v’è una sorta di grave impoverimento legato al gusto esclusivo per la storia locale, che coincide con un ritorno negativo al positivismo, del particolarismo fine a se stesso […] studiare – come pure è stato fatto – la storia di un esorcista vissuto alla fine del Seicento in un paesino italiano significa perdere tempo» (1989)</a:t>
            </a:r>
          </a:p>
          <a:p>
            <a:pPr marL="457200" indent="-457200" algn="just">
              <a:buFont typeface="+mj-lt"/>
              <a:buAutoNum type="arabicPeriod"/>
            </a:pPr>
            <a:endParaRPr lang="it-IT" sz="2200" dirty="0"/>
          </a:p>
        </p:txBody>
      </p:sp>
      <p:sp>
        <p:nvSpPr>
          <p:cNvPr id="5" name="CasellaDiTesto 4">
            <a:extLst>
              <a:ext uri="{FF2B5EF4-FFF2-40B4-BE49-F238E27FC236}">
                <a16:creationId xmlns:a16="http://schemas.microsoft.com/office/drawing/2014/main" id="{AD1FF6A7-93F7-4DF3-85C1-B02E99BABCCC}"/>
              </a:ext>
            </a:extLst>
          </p:cNvPr>
          <p:cNvSpPr txBox="1"/>
          <p:nvPr/>
        </p:nvSpPr>
        <p:spPr>
          <a:xfrm>
            <a:off x="506436" y="3434473"/>
            <a:ext cx="11057206" cy="3139321"/>
          </a:xfrm>
          <a:prstGeom prst="rect">
            <a:avLst/>
          </a:prstGeom>
          <a:noFill/>
        </p:spPr>
        <p:txBody>
          <a:bodyPr wrap="square" rtlCol="0">
            <a:spAutoFit/>
          </a:bodyPr>
          <a:lstStyle/>
          <a:p>
            <a:pPr algn="just"/>
            <a:r>
              <a:rPr lang="it-IT" sz="2200" dirty="0"/>
              <a:t>«è subito evidente che persino nelle relazioni minute di chi va a comprare il pane è incluso il sistema mondiale del mercato granario, e solo una paradossale e tuttavia significativa esasperazione della storia delle idee può suggerire che il mercato di un villaggio non abbia interesse perché il suo significato è solamente di scala locale […] Al di là di un’osservazione, peraltro banale, che la dimensione dell’oggetto di analisi non rappresenta per forza una caratteristica distintiva della dimensione dei problemi che si pongono […], </a:t>
            </a:r>
            <a:r>
              <a:rPr lang="it-IT" sz="2200" b="1" i="1" dirty="0"/>
              <a:t>la possibilità che un’osservazione microscopica ci mostri cose che prima non erano state osservate</a:t>
            </a:r>
            <a:r>
              <a:rPr lang="it-IT" sz="2200" dirty="0"/>
              <a:t> è il carattere unificante della ricerca microstorica. Una </a:t>
            </a:r>
            <a:r>
              <a:rPr lang="it-IT" sz="2200" b="1" i="1" dirty="0"/>
              <a:t>procedura intensiva</a:t>
            </a:r>
            <a:r>
              <a:rPr lang="it-IT" sz="2200" dirty="0"/>
              <a:t>.» [Giovanni Levi, </a:t>
            </a:r>
            <a:r>
              <a:rPr lang="it-IT" sz="2200" i="1" dirty="0"/>
              <a:t>A proposito di microstoria</a:t>
            </a:r>
            <a:r>
              <a:rPr lang="it-IT" sz="2200" dirty="0"/>
              <a:t>, p. 116]</a:t>
            </a:r>
          </a:p>
        </p:txBody>
      </p:sp>
    </p:spTree>
    <p:extLst>
      <p:ext uri="{BB962C8B-B14F-4D97-AF65-F5344CB8AC3E}">
        <p14:creationId xmlns:p14="http://schemas.microsoft.com/office/powerpoint/2010/main" val="392100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lemento grafico 4" descr="Gatto">
            <a:extLst>
              <a:ext uri="{FF2B5EF4-FFF2-40B4-BE49-F238E27FC236}">
                <a16:creationId xmlns:a16="http://schemas.microsoft.com/office/drawing/2014/main" id="{FF93F12F-BFF2-48E0-B424-AB127B94A0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22028" flipH="1">
            <a:off x="9467558" y="3965920"/>
            <a:ext cx="2491153" cy="2491153"/>
          </a:xfrm>
          <a:prstGeom prst="rect">
            <a:avLst/>
          </a:prstGeom>
        </p:spPr>
      </p:pic>
      <p:sp>
        <p:nvSpPr>
          <p:cNvPr id="3" name="Segnaposto contenuto 2">
            <a:extLst>
              <a:ext uri="{FF2B5EF4-FFF2-40B4-BE49-F238E27FC236}">
                <a16:creationId xmlns:a16="http://schemas.microsoft.com/office/drawing/2014/main" id="{0CD54D87-1A51-4283-B7E7-F457F34DCD67}"/>
              </a:ext>
            </a:extLst>
          </p:cNvPr>
          <p:cNvSpPr>
            <a:spLocks noGrp="1"/>
          </p:cNvSpPr>
          <p:nvPr>
            <p:ph idx="1"/>
          </p:nvPr>
        </p:nvSpPr>
        <p:spPr>
          <a:xfrm>
            <a:off x="908538" y="604910"/>
            <a:ext cx="10515600" cy="5613010"/>
          </a:xfrm>
        </p:spPr>
        <p:txBody>
          <a:bodyPr>
            <a:normAutofit fontScale="77500" lnSpcReduction="20000"/>
          </a:bodyPr>
          <a:lstStyle/>
          <a:p>
            <a:pPr marL="0" indent="0" algn="just">
              <a:lnSpc>
                <a:spcPct val="110000"/>
              </a:lnSpc>
              <a:buNone/>
            </a:pPr>
            <a:r>
              <a:rPr lang="it-IT" dirty="0" err="1"/>
              <a:t>Darnton</a:t>
            </a:r>
            <a:r>
              <a:rPr lang="it-IT" dirty="0"/>
              <a:t> studia il massacro rituale dei gatti di rue de Saint-</a:t>
            </a:r>
            <a:r>
              <a:rPr lang="it-IT" dirty="0" err="1"/>
              <a:t>Séverin</a:t>
            </a:r>
            <a:r>
              <a:rPr lang="it-IT" dirty="0"/>
              <a:t> attraverso il libro di memorie dell’apprendista Nicholas </a:t>
            </a:r>
            <a:r>
              <a:rPr lang="it-IT" dirty="0" err="1"/>
              <a:t>Contat</a:t>
            </a:r>
            <a:r>
              <a:rPr lang="it-IT" dirty="0"/>
              <a:t> per capire come il basso artigianato di una città della Francia settecentesca interpretava il </a:t>
            </a:r>
            <a:r>
              <a:rPr lang="it-IT" i="1" dirty="0"/>
              <a:t>flusso del discorso sociale</a:t>
            </a:r>
            <a:r>
              <a:rPr lang="it-IT" dirty="0"/>
              <a:t> in cui era immerso. Sperando con ciò di capire qualcosa del </a:t>
            </a:r>
            <a:r>
              <a:rPr lang="it-IT" i="1" dirty="0"/>
              <a:t>flusso sociale in sé</a:t>
            </a:r>
            <a:r>
              <a:rPr lang="it-IT" dirty="0"/>
              <a:t>. Quel che interessa non è </a:t>
            </a:r>
            <a:r>
              <a:rPr lang="it-IT" i="1" dirty="0"/>
              <a:t>il massacro dei gatti in sé</a:t>
            </a:r>
            <a:r>
              <a:rPr lang="it-IT" dirty="0"/>
              <a:t>, ma il suo significato nel contesto culturale in cui l’episodio è immerso.</a:t>
            </a:r>
          </a:p>
          <a:p>
            <a:pPr marL="0" indent="0" algn="just">
              <a:buNone/>
            </a:pPr>
            <a:endParaRPr lang="it-IT" dirty="0"/>
          </a:p>
          <a:p>
            <a:pPr marL="0" indent="0" algn="just">
              <a:lnSpc>
                <a:spcPct val="120000"/>
              </a:lnSpc>
              <a:buNone/>
            </a:pPr>
            <a:r>
              <a:rPr lang="it-IT" dirty="0"/>
              <a:t>In </a:t>
            </a:r>
            <a:r>
              <a:rPr lang="it-IT" i="1" dirty="0"/>
              <a:t>The Great </a:t>
            </a:r>
            <a:r>
              <a:rPr lang="it-IT" i="1" dirty="0" err="1"/>
              <a:t>Cat</a:t>
            </a:r>
            <a:r>
              <a:rPr lang="it-IT" i="1" dirty="0"/>
              <a:t> </a:t>
            </a:r>
            <a:r>
              <a:rPr lang="it-IT" i="1" dirty="0" err="1"/>
              <a:t>Massacre</a:t>
            </a:r>
            <a:r>
              <a:rPr lang="it-IT" dirty="0"/>
              <a:t> </a:t>
            </a:r>
            <a:r>
              <a:rPr lang="it-IT" dirty="0" err="1"/>
              <a:t>Darnton</a:t>
            </a:r>
            <a:r>
              <a:rPr lang="it-IT" dirty="0"/>
              <a:t> cerca di fare un’operazione del genere per sei soggetti di provenienza sociale diversa:</a:t>
            </a:r>
          </a:p>
          <a:p>
            <a:pPr algn="just"/>
            <a:r>
              <a:rPr lang="it-IT" i="1" dirty="0"/>
              <a:t>contadini</a:t>
            </a:r>
            <a:r>
              <a:rPr lang="it-IT" dirty="0"/>
              <a:t> attraverso t. d. di </a:t>
            </a:r>
            <a:r>
              <a:rPr lang="it-IT" b="1" dirty="0"/>
              <a:t>fiabe popolari</a:t>
            </a:r>
          </a:p>
          <a:p>
            <a:pPr algn="just"/>
            <a:r>
              <a:rPr lang="it-IT" i="1" dirty="0"/>
              <a:t>operai</a:t>
            </a:r>
            <a:r>
              <a:rPr lang="it-IT" dirty="0"/>
              <a:t> </a:t>
            </a:r>
            <a:r>
              <a:rPr lang="it-IT" i="1" dirty="0"/>
              <a:t>di</a:t>
            </a:r>
            <a:r>
              <a:rPr lang="it-IT" dirty="0"/>
              <a:t> </a:t>
            </a:r>
            <a:r>
              <a:rPr lang="it-IT" i="1" dirty="0"/>
              <a:t>tipografia</a:t>
            </a:r>
            <a:r>
              <a:rPr lang="it-IT" dirty="0"/>
              <a:t> attraverso t. d. del </a:t>
            </a:r>
            <a:r>
              <a:rPr lang="it-IT" b="1" dirty="0"/>
              <a:t>resoconto del massacro di gatti</a:t>
            </a:r>
          </a:p>
          <a:p>
            <a:pPr algn="just"/>
            <a:r>
              <a:rPr lang="it-IT" i="1" dirty="0"/>
              <a:t>piccolo</a:t>
            </a:r>
            <a:r>
              <a:rPr lang="it-IT" dirty="0"/>
              <a:t> </a:t>
            </a:r>
            <a:r>
              <a:rPr lang="it-IT" i="1" dirty="0"/>
              <a:t>borghese</a:t>
            </a:r>
            <a:r>
              <a:rPr lang="it-IT" dirty="0"/>
              <a:t> attraverso t. d. della </a:t>
            </a:r>
            <a:r>
              <a:rPr lang="it-IT" b="1" dirty="0"/>
              <a:t>descrizione</a:t>
            </a:r>
            <a:r>
              <a:rPr lang="it-IT" dirty="0"/>
              <a:t> virtuale che questi fa </a:t>
            </a:r>
            <a:r>
              <a:rPr lang="it-IT" b="1" dirty="0"/>
              <a:t>di una parata cittadina</a:t>
            </a:r>
          </a:p>
          <a:p>
            <a:pPr algn="just"/>
            <a:r>
              <a:rPr lang="it-IT" i="1" dirty="0"/>
              <a:t>un</a:t>
            </a:r>
            <a:r>
              <a:rPr lang="it-IT" dirty="0"/>
              <a:t> </a:t>
            </a:r>
            <a:r>
              <a:rPr lang="it-IT" i="1" dirty="0"/>
              <a:t>lettore</a:t>
            </a:r>
            <a:r>
              <a:rPr lang="it-IT" dirty="0"/>
              <a:t> </a:t>
            </a:r>
            <a:r>
              <a:rPr lang="it-IT" i="1" dirty="0"/>
              <a:t>borghese</a:t>
            </a:r>
            <a:r>
              <a:rPr lang="it-IT" dirty="0"/>
              <a:t> attraverso t. d. degli appunti e dei </a:t>
            </a:r>
            <a:r>
              <a:rPr lang="it-IT" b="1" dirty="0"/>
              <a:t>verbali di un ispettore di polizia</a:t>
            </a:r>
          </a:p>
          <a:p>
            <a:pPr algn="just"/>
            <a:r>
              <a:rPr lang="it-IT" i="1" dirty="0" err="1"/>
              <a:t>philosophes</a:t>
            </a:r>
            <a:r>
              <a:rPr lang="it-IT" dirty="0"/>
              <a:t> attraverso t. d. degli “</a:t>
            </a:r>
            <a:r>
              <a:rPr lang="it-IT" b="1" dirty="0"/>
              <a:t>alberi della conoscenza</a:t>
            </a:r>
            <a:r>
              <a:rPr lang="it-IT" dirty="0"/>
              <a:t>” nell’</a:t>
            </a:r>
            <a:r>
              <a:rPr lang="it-IT" dirty="0" err="1"/>
              <a:t>Encyclopédie</a:t>
            </a:r>
            <a:endParaRPr lang="it-IT" dirty="0"/>
          </a:p>
          <a:p>
            <a:pPr algn="just"/>
            <a:r>
              <a:rPr lang="it-IT" i="1" dirty="0"/>
              <a:t>mercante</a:t>
            </a:r>
            <a:r>
              <a:rPr lang="it-IT" dirty="0"/>
              <a:t> attraverso t. d. dei suoi </a:t>
            </a:r>
            <a:r>
              <a:rPr lang="it-IT" b="1" dirty="0"/>
              <a:t>rapporti epistolari con una società tipografica</a:t>
            </a:r>
          </a:p>
        </p:txBody>
      </p:sp>
    </p:spTree>
    <p:extLst>
      <p:ext uri="{BB962C8B-B14F-4D97-AF65-F5344CB8AC3E}">
        <p14:creationId xmlns:p14="http://schemas.microsoft.com/office/powerpoint/2010/main" val="200959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5A782F-3398-4CA8-AF27-65D14FC44E7F}"/>
              </a:ext>
            </a:extLst>
          </p:cNvPr>
          <p:cNvSpPr>
            <a:spLocks noGrp="1"/>
          </p:cNvSpPr>
          <p:nvPr>
            <p:ph type="title"/>
          </p:nvPr>
        </p:nvSpPr>
        <p:spPr>
          <a:xfrm>
            <a:off x="838200" y="365125"/>
            <a:ext cx="10515600" cy="732155"/>
          </a:xfrm>
          <a:gradFill flip="none" rotWithShape="1">
            <a:gsLst>
              <a:gs pos="32000">
                <a:schemeClr val="accent1">
                  <a:tint val="66000"/>
                  <a:satMod val="160000"/>
                </a:schemeClr>
              </a:gs>
              <a:gs pos="40000">
                <a:schemeClr val="accent1">
                  <a:tint val="44500"/>
                  <a:satMod val="160000"/>
                </a:schemeClr>
              </a:gs>
              <a:gs pos="61000">
                <a:schemeClr val="accent1">
                  <a:tint val="23500"/>
                  <a:satMod val="160000"/>
                </a:schemeClr>
              </a:gs>
            </a:gsLst>
            <a:lin ang="0" scaled="1"/>
            <a:tileRect/>
          </a:gradFill>
        </p:spPr>
        <p:txBody>
          <a:bodyPr/>
          <a:lstStyle/>
          <a:p>
            <a:r>
              <a:rPr lang="it-IT" dirty="0"/>
              <a:t>Libri e Rivoluzione</a:t>
            </a:r>
          </a:p>
        </p:txBody>
      </p:sp>
      <p:sp>
        <p:nvSpPr>
          <p:cNvPr id="6" name="CasellaDiTesto 5">
            <a:extLst>
              <a:ext uri="{FF2B5EF4-FFF2-40B4-BE49-F238E27FC236}">
                <a16:creationId xmlns:a16="http://schemas.microsoft.com/office/drawing/2014/main" id="{F9510833-28EE-45C5-82E1-B0AB2D7719D8}"/>
              </a:ext>
            </a:extLst>
          </p:cNvPr>
          <p:cNvSpPr txBox="1"/>
          <p:nvPr/>
        </p:nvSpPr>
        <p:spPr>
          <a:xfrm>
            <a:off x="838200" y="1098609"/>
            <a:ext cx="10515600" cy="1785104"/>
          </a:xfrm>
          <a:prstGeom prst="rect">
            <a:avLst/>
          </a:prstGeom>
          <a:noFill/>
        </p:spPr>
        <p:txBody>
          <a:bodyPr wrap="square" rtlCol="0">
            <a:spAutoFit/>
          </a:bodyPr>
          <a:lstStyle/>
          <a:p>
            <a:pPr algn="just"/>
            <a:r>
              <a:rPr lang="it-IT" sz="2200" dirty="0"/>
              <a:t>Applicando il concetto di </a:t>
            </a:r>
            <a:r>
              <a:rPr lang="it-IT" sz="2200" i="1" dirty="0" err="1"/>
              <a:t>thick</a:t>
            </a:r>
            <a:r>
              <a:rPr lang="it-IT" sz="2200" i="1" dirty="0"/>
              <a:t> </a:t>
            </a:r>
            <a:r>
              <a:rPr lang="it-IT" sz="2200" i="1" dirty="0" err="1"/>
              <a:t>description</a:t>
            </a:r>
            <a:r>
              <a:rPr lang="it-IT" sz="2200" i="1" dirty="0"/>
              <a:t> </a:t>
            </a:r>
            <a:r>
              <a:rPr lang="it-IT" sz="2200" dirty="0"/>
              <a:t>alle fonti di tipo letterario, ma anche e soprattutto ai modi del leggere (iconografia della lettura, rapporti con società tipografiche, scelte editoriali), e frugando nelle </a:t>
            </a:r>
            <a:r>
              <a:rPr lang="it-IT" sz="2200" i="1" dirty="0"/>
              <a:t>zone di opacità</a:t>
            </a:r>
            <a:r>
              <a:rPr lang="it-IT" sz="2200" dirty="0"/>
              <a:t>, </a:t>
            </a:r>
            <a:r>
              <a:rPr lang="it-IT" sz="2200" dirty="0" err="1"/>
              <a:t>Darnton</a:t>
            </a:r>
            <a:r>
              <a:rPr lang="it-IT" sz="2200" dirty="0"/>
              <a:t> fonda un nuovo indirizzo storiografico: </a:t>
            </a:r>
            <a:r>
              <a:rPr lang="it-IT" sz="2200" b="1" i="1" dirty="0"/>
              <a:t>la storia del libro e della lettura («storia sociale e culturale della comunicazione per mezzo della stampa»)</a:t>
            </a:r>
            <a:r>
              <a:rPr lang="it-IT" sz="2200" dirty="0"/>
              <a:t>.</a:t>
            </a:r>
          </a:p>
        </p:txBody>
      </p:sp>
      <p:sp>
        <p:nvSpPr>
          <p:cNvPr id="7" name="CasellaDiTesto 6">
            <a:extLst>
              <a:ext uri="{FF2B5EF4-FFF2-40B4-BE49-F238E27FC236}">
                <a16:creationId xmlns:a16="http://schemas.microsoft.com/office/drawing/2014/main" id="{165A5D44-D0B5-4947-8E87-4656707759B2}"/>
              </a:ext>
            </a:extLst>
          </p:cNvPr>
          <p:cNvSpPr txBox="1"/>
          <p:nvPr/>
        </p:nvSpPr>
        <p:spPr>
          <a:xfrm>
            <a:off x="838200" y="2966166"/>
            <a:ext cx="10515600" cy="3416320"/>
          </a:xfrm>
          <a:prstGeom prst="rect">
            <a:avLst/>
          </a:prstGeom>
          <a:noFill/>
        </p:spPr>
        <p:txBody>
          <a:bodyPr wrap="square" rtlCol="0">
            <a:spAutoFit/>
          </a:bodyPr>
          <a:lstStyle/>
          <a:p>
            <a:pPr algn="just"/>
            <a:r>
              <a:rPr lang="it-IT" sz="2400" dirty="0"/>
              <a:t>Questo grazie anche alla scoperta di un fondo eccezionale: quello della </a:t>
            </a:r>
            <a:r>
              <a:rPr lang="it-IT" sz="2400" b="1" i="1" dirty="0" err="1"/>
              <a:t>Société</a:t>
            </a:r>
            <a:r>
              <a:rPr lang="it-IT" sz="2400" b="1" i="1" dirty="0"/>
              <a:t> </a:t>
            </a:r>
            <a:r>
              <a:rPr lang="it-IT" sz="2400" b="1" i="1" dirty="0" err="1"/>
              <a:t>Typographique</a:t>
            </a:r>
            <a:r>
              <a:rPr lang="it-IT" sz="2400" b="1" i="1" dirty="0"/>
              <a:t> de Neuchâtel</a:t>
            </a:r>
            <a:r>
              <a:rPr lang="it-IT" sz="2400" dirty="0"/>
              <a:t> (STN), della quale è conservato l’archivio (bolle di consegna, ordini di stampa, rapporti epistolari con i clienti). A Neuchâtel, in Svizzera appena di là dal confine, a pochi chilometri da Besançon, si sviluppa una fiorente </a:t>
            </a:r>
            <a:r>
              <a:rPr lang="it-IT" sz="2400" b="1" dirty="0"/>
              <a:t>industria di libri clandestini</a:t>
            </a:r>
            <a:r>
              <a:rPr lang="it-IT" sz="2400" dirty="0"/>
              <a:t>. In Francia infatti la censura è molto stretta (basata sul sistema dei </a:t>
            </a:r>
            <a:r>
              <a:rPr lang="it-IT" sz="2400" b="1" i="1" dirty="0" err="1"/>
              <a:t>privilèges</a:t>
            </a:r>
            <a:r>
              <a:rPr lang="it-IT" sz="2400" dirty="0"/>
              <a:t>) ma la domanda di letteratura è altissima. Nei Paesi Bassi e in Svizzera i tipografi si moltiplicano, instaurando un circuito parallelo a quello ufficiale. In questo circuito (</a:t>
            </a:r>
            <a:r>
              <a:rPr lang="it-IT" sz="2400" b="1" i="1" dirty="0"/>
              <a:t>the </a:t>
            </a:r>
            <a:r>
              <a:rPr lang="it-IT" sz="2400" b="1" i="1" dirty="0" err="1"/>
              <a:t>circuit</a:t>
            </a:r>
            <a:r>
              <a:rPr lang="it-IT" sz="2400" b="1" i="1" dirty="0"/>
              <a:t> of </a:t>
            </a:r>
            <a:r>
              <a:rPr lang="it-IT" sz="2400" b="1" i="1" dirty="0" err="1"/>
              <a:t>communication</a:t>
            </a:r>
            <a:r>
              <a:rPr lang="it-IT" sz="2400" dirty="0"/>
              <a:t>) lavorano una serie di figure su cui </a:t>
            </a:r>
            <a:r>
              <a:rPr lang="it-IT" sz="2400" dirty="0" err="1"/>
              <a:t>Darnton</a:t>
            </a:r>
            <a:r>
              <a:rPr lang="it-IT" sz="2400" dirty="0"/>
              <a:t> si focalizza, cercando di studiare passo </a:t>
            </a:r>
            <a:r>
              <a:rPr lang="it-IT" sz="2400" dirty="0" err="1"/>
              <a:t>passo</a:t>
            </a:r>
            <a:r>
              <a:rPr lang="it-IT" sz="2400" dirty="0"/>
              <a:t> il loro lavoro.</a:t>
            </a:r>
          </a:p>
        </p:txBody>
      </p:sp>
      <p:cxnSp>
        <p:nvCxnSpPr>
          <p:cNvPr id="9" name="Connettore diritto 8">
            <a:extLst>
              <a:ext uri="{FF2B5EF4-FFF2-40B4-BE49-F238E27FC236}">
                <a16:creationId xmlns:a16="http://schemas.microsoft.com/office/drawing/2014/main" id="{8A5B9ACE-F558-4789-BF04-8A7CB3E217ED}"/>
              </a:ext>
            </a:extLst>
          </p:cNvPr>
          <p:cNvCxnSpPr>
            <a:cxnSpLocks/>
          </p:cNvCxnSpPr>
          <p:nvPr/>
        </p:nvCxnSpPr>
        <p:spPr>
          <a:xfrm>
            <a:off x="3632886" y="2915951"/>
            <a:ext cx="4386649"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0174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TotalTime>
  <Words>2113</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Bodoni MT</vt:lpstr>
      <vt:lpstr>Calibri</vt:lpstr>
      <vt:lpstr>Calibri Light</vt:lpstr>
      <vt:lpstr>Tema di Office</vt:lpstr>
      <vt:lpstr>Robert Darnton</vt:lpstr>
      <vt:lpstr>Biografia</vt:lpstr>
      <vt:lpstr>Darnton giornalista</vt:lpstr>
      <vt:lpstr>Presentazione standard di PowerPoint</vt:lpstr>
      <vt:lpstr>Darnton e Geertz</vt:lpstr>
      <vt:lpstr>Presentazione standard di PowerPoint</vt:lpstr>
      <vt:lpstr>Presentazione standard di PowerPoint</vt:lpstr>
      <vt:lpstr>Presentazione standard di PowerPoint</vt:lpstr>
      <vt:lpstr>Libri e Rivoluzione</vt:lpstr>
      <vt:lpstr>Il circuito della comunicazione</vt:lpstr>
      <vt:lpstr>5 Libri, 5 thick description</vt:lpstr>
      <vt:lpstr>I libri provocano le rivoluzioni?</vt:lpstr>
      <vt:lpstr>La presa della Bastiglia…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 Darnton</dc:title>
  <dc:creator>Andrea Tenca</dc:creator>
  <cp:lastModifiedBy>Andrea Tenca</cp:lastModifiedBy>
  <cp:revision>56</cp:revision>
  <dcterms:created xsi:type="dcterms:W3CDTF">2018-01-09T10:55:41Z</dcterms:created>
  <dcterms:modified xsi:type="dcterms:W3CDTF">2018-01-15T18:17:11Z</dcterms:modified>
</cp:coreProperties>
</file>