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8" r:id="rId3"/>
    <p:sldId id="259" r:id="rId4"/>
    <p:sldId id="262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298" y="-9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9FCB8-9645-4086-B2E1-13DC28DDB78D}" type="datetimeFigureOut">
              <a:rPr lang="it-IT" smtClean="0"/>
              <a:t>16/12/2014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D391D4-0F23-45B3-AB49-F605C136EC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5181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F389F5E0-348F-48EF-9E13-B35E6F43B321}" type="slidenum">
              <a:rPr lang="it-IT" altLang="it-IT">
                <a:latin typeface="Arial" charset="0"/>
              </a:rPr>
              <a:pPr eaLnBrk="1" hangingPunct="1"/>
              <a:t>6</a:t>
            </a:fld>
            <a:endParaRPr lang="it-IT" altLang="it-IT">
              <a:latin typeface="Arial" charset="0"/>
            </a:endParaRPr>
          </a:p>
        </p:txBody>
      </p:sp>
      <p:sp>
        <p:nvSpPr>
          <p:cNvPr id="133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B1B2C25-9535-493E-AB7A-2C18E012F86C}" type="slidenum">
              <a:rPr lang="it-IT" altLang="it-IT">
                <a:latin typeface="Arial" charset="0"/>
              </a:rPr>
              <a:pPr eaLnBrk="1" hangingPunct="1"/>
              <a:t>7</a:t>
            </a:fld>
            <a:endParaRPr lang="it-IT" altLang="it-IT">
              <a:latin typeface="Arial" charset="0"/>
            </a:endParaRPr>
          </a:p>
        </p:txBody>
      </p:sp>
      <p:sp>
        <p:nvSpPr>
          <p:cNvPr id="134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734A6FE8-BBF3-4DD2-AB18-B82C6A93BD9F}" type="slidenum">
              <a:rPr lang="it-IT" altLang="it-IT">
                <a:latin typeface="Arial" charset="0"/>
              </a:rPr>
              <a:pPr eaLnBrk="1" hangingPunct="1"/>
              <a:t>8</a:t>
            </a:fld>
            <a:endParaRPr lang="it-IT" altLang="it-IT">
              <a:latin typeface="Arial" charset="0"/>
            </a:endParaRPr>
          </a:p>
        </p:txBody>
      </p:sp>
      <p:sp>
        <p:nvSpPr>
          <p:cNvPr id="135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D9120C99-F8BF-4F67-ABAA-22CC04BBC6ED}" type="slidenum">
              <a:rPr lang="it-IT" altLang="it-IT">
                <a:latin typeface="Arial" charset="0"/>
              </a:rPr>
              <a:pPr eaLnBrk="1" hangingPunct="1"/>
              <a:t>9</a:t>
            </a:fld>
            <a:endParaRPr lang="it-IT" altLang="it-IT">
              <a:latin typeface="Arial" charset="0"/>
            </a:endParaRPr>
          </a:p>
        </p:txBody>
      </p:sp>
      <p:sp>
        <p:nvSpPr>
          <p:cNvPr id="136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F259774-F850-43B6-90BA-A9C1581EF633}" type="slidenum">
              <a:rPr lang="it-IT" altLang="it-IT">
                <a:latin typeface="Arial" charset="0"/>
              </a:rPr>
              <a:pPr eaLnBrk="1" hangingPunct="1"/>
              <a:t>10</a:t>
            </a:fld>
            <a:endParaRPr lang="it-IT" altLang="it-IT">
              <a:latin typeface="Arial" charset="0"/>
            </a:endParaRPr>
          </a:p>
        </p:txBody>
      </p:sp>
      <p:sp>
        <p:nvSpPr>
          <p:cNvPr id="137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F6AAA0A6-F654-446F-8B2B-B7F098EB89B0}" type="slidenum">
              <a:rPr lang="it-IT" altLang="it-IT">
                <a:latin typeface="Arial" charset="0"/>
              </a:rPr>
              <a:pPr eaLnBrk="1" hangingPunct="1"/>
              <a:t>11</a:t>
            </a:fld>
            <a:endParaRPr lang="it-IT" altLang="it-IT">
              <a:latin typeface="Arial" charset="0"/>
            </a:endParaRPr>
          </a:p>
        </p:txBody>
      </p:sp>
      <p:sp>
        <p:nvSpPr>
          <p:cNvPr id="138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869753BB-20F2-4F79-A26B-99EAEB138FA1}" type="slidenum">
              <a:rPr lang="it-IT" altLang="it-IT">
                <a:latin typeface="Arial" charset="0"/>
              </a:rPr>
              <a:pPr eaLnBrk="1" hangingPunct="1"/>
              <a:t>12</a:t>
            </a:fld>
            <a:endParaRPr lang="it-IT" altLang="it-IT">
              <a:latin typeface="Arial" charset="0"/>
            </a:endParaRPr>
          </a:p>
        </p:txBody>
      </p:sp>
      <p:sp>
        <p:nvSpPr>
          <p:cNvPr id="139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72E32A2F-B979-4FD2-9ED5-BC9F9D86C02C}" type="slidenum">
              <a:rPr lang="it-IT" altLang="it-IT">
                <a:latin typeface="Arial" charset="0"/>
              </a:rPr>
              <a:pPr eaLnBrk="1" hangingPunct="1"/>
              <a:t>13</a:t>
            </a:fld>
            <a:endParaRPr lang="it-IT" altLang="it-IT">
              <a:latin typeface="Arial" charset="0"/>
            </a:endParaRPr>
          </a:p>
        </p:txBody>
      </p:sp>
      <p:sp>
        <p:nvSpPr>
          <p:cNvPr id="140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AB0BE3B0-2AD9-43DB-A2C9-FDF4C91252D8}" type="slidenum">
              <a:rPr lang="it-IT" altLang="it-IT">
                <a:latin typeface="Arial" charset="0"/>
              </a:rPr>
              <a:pPr eaLnBrk="1" hangingPunct="1"/>
              <a:t>14</a:t>
            </a:fld>
            <a:endParaRPr lang="it-IT" altLang="it-IT">
              <a:latin typeface="Arial" charset="0"/>
            </a:endParaRPr>
          </a:p>
        </p:txBody>
      </p:sp>
      <p:sp>
        <p:nvSpPr>
          <p:cNvPr id="141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16/12/2014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16/12/2014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16/12/2014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16/12/2014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16/12/2014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16/12/2014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16/12/2014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16/12/2014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16/12/2014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16/12/2014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16/12/2014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16/12/2014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Percorsi tedeschi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Storiografia, politica e identità tedesca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59765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altLang="it-IT"/>
              <a:t>La sociologia come scienza sociale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it-IT" altLang="it-IT" smtClean="0"/>
              <a:t>  </a:t>
            </a:r>
          </a:p>
          <a:p>
            <a:pPr>
              <a:buFont typeface="Wingdings" pitchFamily="2" charset="2"/>
              <a:buNone/>
            </a:pPr>
            <a:r>
              <a:rPr lang="it-IT" altLang="it-IT" smtClean="0"/>
              <a:t>   In polemica con gli storici ed i filosofi tedeschi a lui contemporanei (Droysen, Mommsen, Windelband, Dilthey) che criticavano la pretesa della sociologia positivistica francese e inglese (Comte, Spencer) di spiegare le dinamiche umane sulla base di </a:t>
            </a:r>
            <a:r>
              <a:rPr lang="it-IT" altLang="it-IT" b="1" smtClean="0"/>
              <a:t>leggi generali…</a:t>
            </a:r>
          </a:p>
        </p:txBody>
      </p:sp>
    </p:spTree>
    <p:extLst>
      <p:ext uri="{BB962C8B-B14F-4D97-AF65-F5344CB8AC3E}">
        <p14:creationId xmlns:p14="http://schemas.microsoft.com/office/powerpoint/2010/main" val="354483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altLang="it-IT"/>
              <a:t>Weber afferma che: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t-IT" altLang="it-IT" smtClean="0"/>
              <a:t>Lo studio dei </a:t>
            </a:r>
            <a:r>
              <a:rPr lang="it-IT" altLang="it-IT" u="sng" smtClean="0"/>
              <a:t>fenomeni sociali</a:t>
            </a:r>
            <a:r>
              <a:rPr lang="it-IT" altLang="it-IT" smtClean="0"/>
              <a:t> non si differenzia, sul piano del metodo, da quello dei fenomeni naturali;</a:t>
            </a:r>
          </a:p>
          <a:p>
            <a:pPr>
              <a:lnSpc>
                <a:spcPct val="90000"/>
              </a:lnSpc>
            </a:pPr>
            <a:r>
              <a:rPr lang="it-IT" altLang="it-IT" smtClean="0"/>
              <a:t>L’</a:t>
            </a:r>
            <a:r>
              <a:rPr lang="it-IT" altLang="it-IT" u="sng" smtClean="0"/>
              <a:t>astrazione</a:t>
            </a:r>
            <a:r>
              <a:rPr lang="it-IT" altLang="it-IT" smtClean="0"/>
              <a:t>, la generalizzazione e la tipizzazione sono necessarie a qualsiasi conoscenza che non voglia essere pura descrizione di fatti;</a:t>
            </a:r>
          </a:p>
          <a:p>
            <a:pPr>
              <a:lnSpc>
                <a:spcPct val="90000"/>
              </a:lnSpc>
            </a:pPr>
            <a:r>
              <a:rPr lang="it-IT" altLang="it-IT" smtClean="0"/>
              <a:t>Gli storici usano </a:t>
            </a:r>
            <a:r>
              <a:rPr lang="it-IT" altLang="it-IT" u="sng" smtClean="0"/>
              <a:t>modelli impliciti</a:t>
            </a:r>
            <a:r>
              <a:rPr lang="it-IT" altLang="it-IT" smtClean="0"/>
              <a:t> non dichiarati e fanno uso di giudizi morali (non scientifici) sottesi.</a:t>
            </a:r>
          </a:p>
        </p:txBody>
      </p:sp>
    </p:spTree>
    <p:extLst>
      <p:ext uri="{BB962C8B-B14F-4D97-AF65-F5344CB8AC3E}">
        <p14:creationId xmlns:p14="http://schemas.microsoft.com/office/powerpoint/2010/main" val="80037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altLang="it-IT"/>
              <a:t>Comprensione e spiegazione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it-IT" altLang="it-IT" sz="3200" dirty="0" smtClean="0"/>
              <a:t>Mentre la </a:t>
            </a:r>
            <a:r>
              <a:rPr lang="it-IT" altLang="it-IT" sz="3200" b="1" dirty="0" smtClean="0">
                <a:solidFill>
                  <a:srgbClr val="FF0000"/>
                </a:solidFill>
              </a:rPr>
              <a:t>storia</a:t>
            </a:r>
            <a:r>
              <a:rPr lang="it-IT" altLang="it-IT" sz="3200" dirty="0" smtClean="0"/>
              <a:t> è volta allo studio (=</a:t>
            </a:r>
            <a:r>
              <a:rPr lang="it-IT" altLang="it-IT" sz="3200" b="1" i="1" dirty="0" smtClean="0"/>
              <a:t>comprensione</a:t>
            </a:r>
            <a:r>
              <a:rPr lang="it-IT" altLang="it-IT" sz="3200" dirty="0" smtClean="0"/>
              <a:t>) di singoli fenomeni, la </a:t>
            </a:r>
            <a:r>
              <a:rPr lang="it-IT" altLang="it-IT" sz="3200" b="1" dirty="0" smtClean="0">
                <a:solidFill>
                  <a:srgbClr val="FF0000"/>
                </a:solidFill>
              </a:rPr>
              <a:t>sociologia</a:t>
            </a:r>
            <a:r>
              <a:rPr lang="it-IT" altLang="it-IT" sz="3200" dirty="0" smtClean="0"/>
              <a:t> è volta allo studio (=</a:t>
            </a:r>
            <a:r>
              <a:rPr lang="it-IT" altLang="it-IT" sz="3200" b="1" i="1" dirty="0" smtClean="0"/>
              <a:t>spiegazione</a:t>
            </a:r>
            <a:r>
              <a:rPr lang="it-IT" altLang="it-IT" sz="3200" dirty="0" smtClean="0"/>
              <a:t>) delle uniformità di comportamento e alle connessioni causali. </a:t>
            </a:r>
          </a:p>
          <a:p>
            <a:pPr>
              <a:lnSpc>
                <a:spcPct val="80000"/>
              </a:lnSpc>
            </a:pPr>
            <a:r>
              <a:rPr lang="it-IT" altLang="it-IT" sz="3200" dirty="0" smtClean="0"/>
              <a:t>La sociologia mira a ricostruire le </a:t>
            </a:r>
            <a:r>
              <a:rPr lang="it-IT" altLang="it-IT" sz="3200" b="1" dirty="0" smtClean="0"/>
              <a:t>motivazioni</a:t>
            </a:r>
            <a:r>
              <a:rPr lang="it-IT" altLang="it-IT" sz="3200" dirty="0" smtClean="0"/>
              <a:t> che spingono gli attori sociali a comportarsi in un determinato modo sulla base di aspettative condivise relative al comportamento altrui (determinante è il rapporto individuo/gruppo). </a:t>
            </a:r>
          </a:p>
          <a:p>
            <a:pPr>
              <a:lnSpc>
                <a:spcPct val="80000"/>
              </a:lnSpc>
            </a:pPr>
            <a:endParaRPr lang="it-IT" altLang="it-IT" sz="3200" dirty="0" smtClean="0"/>
          </a:p>
        </p:txBody>
      </p:sp>
    </p:spTree>
    <p:extLst>
      <p:ext uri="{BB962C8B-B14F-4D97-AF65-F5344CB8AC3E}">
        <p14:creationId xmlns:p14="http://schemas.microsoft.com/office/powerpoint/2010/main" val="189755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altLang="it-IT"/>
              <a:t>Sociologia e storia in Max Weber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it-IT" altLang="it-IT" smtClean="0"/>
              <a:t>Oggetto della sociologia è quindi lo studio dei "</a:t>
            </a:r>
            <a:r>
              <a:rPr lang="it-IT" altLang="it-IT" b="1" smtClean="0"/>
              <a:t>tipi di agire sociale",</a:t>
            </a:r>
            <a:r>
              <a:rPr lang="it-IT" altLang="it-IT" smtClean="0"/>
              <a:t> ossia lo studio delle origini e delle conseguenze delle uniformità di comportamento socialmente determinate, derivanti da motivazioni simili. Tuttavia Weber afferma anche che le scienze sociali non hanno l'obiettivo di formulare leggi generali, ma di spiegare - mediante modelli - fenomeni storici considerati nella loro individualità. </a:t>
            </a:r>
          </a:p>
          <a:p>
            <a:pPr>
              <a:lnSpc>
                <a:spcPct val="80000"/>
              </a:lnSpc>
            </a:pPr>
            <a:r>
              <a:rPr lang="it-IT" altLang="it-IT" b="1" smtClean="0"/>
              <a:t>I tipi ideali</a:t>
            </a:r>
            <a:r>
              <a:rPr lang="it-IT" altLang="it-IT" smtClean="0"/>
              <a:t> sono quindi costruzioni analitiche selettive ricavate dalla realtà empirica, ma che non si identificano mai completamente con essa.</a:t>
            </a:r>
          </a:p>
          <a:p>
            <a:pPr>
              <a:lnSpc>
                <a:spcPct val="80000"/>
              </a:lnSpc>
            </a:pPr>
            <a:r>
              <a:rPr lang="it-IT" altLang="it-IT" smtClean="0"/>
              <a:t>La sociologia non è in contrapposizione alla storia, ma serve a renderla intelleggibile. Gli storici sono utili portatori d'acqua per i sociologi e W. stesso fa abbondante uso di fonti storiche.</a:t>
            </a:r>
          </a:p>
        </p:txBody>
      </p:sp>
    </p:spTree>
    <p:extLst>
      <p:ext uri="{BB962C8B-B14F-4D97-AF65-F5344CB8AC3E}">
        <p14:creationId xmlns:p14="http://schemas.microsoft.com/office/powerpoint/2010/main" val="428200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altLang="it-IT"/>
              <a:t>Weber e Marx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it-IT" altLang="it-IT" smtClean="0"/>
              <a:t>Weber rifiuta la concezione materialistica della storia di Marx in quanto "economicistica" e in quanto "filosofia generale della storia" e non criterio di indagine. </a:t>
            </a:r>
          </a:p>
          <a:p>
            <a:pPr>
              <a:lnSpc>
                <a:spcPct val="80000"/>
              </a:lnSpc>
            </a:pPr>
            <a:r>
              <a:rPr lang="it-IT" altLang="it-IT" smtClean="0"/>
              <a:t>Tuttavia ritiene l'opera di Marx decisiva per lo sviluppo delle moderne scienze sociali. </a:t>
            </a:r>
          </a:p>
          <a:p>
            <a:pPr>
              <a:lnSpc>
                <a:spcPct val="80000"/>
              </a:lnSpc>
            </a:pPr>
            <a:r>
              <a:rPr lang="it-IT" altLang="it-IT" smtClean="0"/>
              <a:t>Per Weber Marx è un costruttore di categorie "idealtipiche" (capitalismo, borghesia, proletariato, ecc.) da verificare nell'analisi storica, ma non di leggi generali e necessarie.</a:t>
            </a:r>
          </a:p>
          <a:p>
            <a:pPr>
              <a:lnSpc>
                <a:spcPct val="80000"/>
              </a:lnSpc>
            </a:pPr>
            <a:endParaRPr lang="it-IT" altLang="it-IT" sz="1800" smtClean="0"/>
          </a:p>
        </p:txBody>
      </p:sp>
    </p:spTree>
    <p:extLst>
      <p:ext uri="{BB962C8B-B14F-4D97-AF65-F5344CB8AC3E}">
        <p14:creationId xmlns:p14="http://schemas.microsoft.com/office/powerpoint/2010/main" val="385847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82216"/>
            <a:ext cx="8229600" cy="9906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Werner </a:t>
            </a:r>
            <a:r>
              <a:rPr lang="en-US" dirty="0" err="1"/>
              <a:t>Sombart</a:t>
            </a:r>
            <a:r>
              <a:rPr lang="en-US" dirty="0"/>
              <a:t>, </a:t>
            </a:r>
            <a:r>
              <a:rPr lang="en-US" i="1" dirty="0" err="1"/>
              <a:t>Haendler</a:t>
            </a:r>
            <a:r>
              <a:rPr lang="en-US" i="1" dirty="0"/>
              <a:t> und </a:t>
            </a:r>
            <a:r>
              <a:rPr lang="en-US" i="1" dirty="0" err="1"/>
              <a:t>Helden</a:t>
            </a:r>
            <a:r>
              <a:rPr lang="en-US" dirty="0"/>
              <a:t> (1915). </a:t>
            </a:r>
            <a:r>
              <a:rPr lang="it-IT" dirty="0"/>
              <a:t>La Germania contro l’Occidente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36576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Werner </a:t>
            </a:r>
            <a:r>
              <a:rPr lang="en-US" b="1" dirty="0" err="1"/>
              <a:t>Sombart</a:t>
            </a:r>
            <a:r>
              <a:rPr lang="en-US" b="1" dirty="0"/>
              <a:t> </a:t>
            </a:r>
            <a:r>
              <a:rPr lang="en-US" dirty="0"/>
              <a:t>(1863-1941</a:t>
            </a:r>
            <a:r>
              <a:rPr lang="en-US" dirty="0" smtClean="0"/>
              <a:t>) è </a:t>
            </a:r>
            <a:r>
              <a:rPr lang="en-US" dirty="0" err="1" smtClean="0"/>
              <a:t>uno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più</a:t>
            </a:r>
            <a:r>
              <a:rPr lang="en-US" dirty="0" smtClean="0"/>
              <a:t> </a:t>
            </a:r>
            <a:r>
              <a:rPr lang="en-US" dirty="0" err="1" smtClean="0"/>
              <a:t>noti</a:t>
            </a:r>
            <a:r>
              <a:rPr lang="en-US" dirty="0" smtClean="0"/>
              <a:t> </a:t>
            </a:r>
            <a:r>
              <a:rPr lang="en-US" dirty="0" err="1" smtClean="0"/>
              <a:t>sociologi</a:t>
            </a:r>
            <a:r>
              <a:rPr lang="en-US" i="1" dirty="0"/>
              <a:t> </a:t>
            </a:r>
            <a:r>
              <a:rPr lang="en-US" dirty="0" err="1" smtClean="0"/>
              <a:t>tedeschi</a:t>
            </a:r>
            <a:r>
              <a:rPr lang="en-US" dirty="0" smtClean="0"/>
              <a:t> del </a:t>
            </a:r>
            <a:r>
              <a:rPr lang="en-US" dirty="0" err="1" smtClean="0"/>
              <a:t>Novecento</a:t>
            </a:r>
            <a:r>
              <a:rPr lang="en-US" dirty="0" smtClean="0"/>
              <a:t>.</a:t>
            </a:r>
            <a:r>
              <a:rPr lang="en-US" dirty="0"/>
              <a:t> </a:t>
            </a:r>
            <a:r>
              <a:rPr lang="en-US" dirty="0" err="1" smtClean="0"/>
              <a:t>Formatosi</a:t>
            </a:r>
            <a:r>
              <a:rPr lang="en-US" dirty="0" smtClean="0"/>
              <a:t> come </a:t>
            </a:r>
            <a:r>
              <a:rPr lang="en-US" dirty="0" err="1" smtClean="0"/>
              <a:t>economista</a:t>
            </a:r>
            <a:r>
              <a:rPr lang="en-US" dirty="0" smtClean="0"/>
              <a:t> sotto </a:t>
            </a:r>
            <a:r>
              <a:rPr lang="en-US" dirty="0" err="1" smtClean="0"/>
              <a:t>l’influenza</a:t>
            </a:r>
            <a:r>
              <a:rPr lang="en-US" dirty="0" smtClean="0"/>
              <a:t> del </a:t>
            </a:r>
            <a:r>
              <a:rPr lang="en-US" dirty="0" err="1" smtClean="0"/>
              <a:t>marxismo</a:t>
            </a:r>
            <a:r>
              <a:rPr lang="en-US" dirty="0" smtClean="0"/>
              <a:t>, </a:t>
            </a:r>
            <a:r>
              <a:rPr lang="en-US" dirty="0" err="1" smtClean="0"/>
              <a:t>vicino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corrente</a:t>
            </a:r>
            <a:r>
              <a:rPr lang="en-US" dirty="0" smtClean="0"/>
              <a:t> di </a:t>
            </a:r>
            <a:r>
              <a:rPr lang="en-US" dirty="0" err="1" smtClean="0"/>
              <a:t>sinistra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socialdemocrazia</a:t>
            </a:r>
            <a:r>
              <a:rPr lang="en-US" dirty="0" smtClean="0"/>
              <a:t>, e per </a:t>
            </a:r>
            <a:r>
              <a:rPr lang="en-US" dirty="0" err="1" smtClean="0"/>
              <a:t>questo</a:t>
            </a:r>
            <a:r>
              <a:rPr lang="en-US" dirty="0" smtClean="0"/>
              <a:t> </a:t>
            </a:r>
            <a:r>
              <a:rPr lang="en-US" dirty="0" err="1" smtClean="0"/>
              <a:t>costretto</a:t>
            </a:r>
            <a:r>
              <a:rPr lang="en-US" dirty="0" smtClean="0"/>
              <a:t> </a:t>
            </a:r>
            <a:r>
              <a:rPr lang="en-US" dirty="0"/>
              <a:t>ad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carriera</a:t>
            </a:r>
            <a:r>
              <a:rPr lang="en-US" dirty="0"/>
              <a:t> </a:t>
            </a:r>
            <a:r>
              <a:rPr lang="en-US" dirty="0" err="1"/>
              <a:t>accademica</a:t>
            </a:r>
            <a:r>
              <a:rPr lang="en-US" dirty="0"/>
              <a:t> </a:t>
            </a:r>
            <a:r>
              <a:rPr lang="en-US" dirty="0" err="1"/>
              <a:t>fuori</a:t>
            </a:r>
            <a:r>
              <a:rPr lang="en-US" dirty="0"/>
              <a:t> </a:t>
            </a:r>
            <a:r>
              <a:rPr lang="en-US" dirty="0" err="1"/>
              <a:t>dalle</a:t>
            </a:r>
            <a:r>
              <a:rPr lang="en-US" dirty="0"/>
              <a:t> </a:t>
            </a:r>
            <a:r>
              <a:rPr lang="en-US" dirty="0" err="1"/>
              <a:t>sedi</a:t>
            </a:r>
            <a:r>
              <a:rPr lang="en-US" dirty="0"/>
              <a:t>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 smtClean="0"/>
              <a:t>prestigiose</a:t>
            </a:r>
            <a:r>
              <a:rPr lang="en-US" dirty="0" smtClean="0"/>
              <a:t>, </a:t>
            </a:r>
            <a:r>
              <a:rPr lang="en-US" dirty="0" err="1" smtClean="0"/>
              <a:t>Sombart</a:t>
            </a:r>
            <a:r>
              <a:rPr lang="en-US" dirty="0" smtClean="0"/>
              <a:t> era </a:t>
            </a:r>
            <a:r>
              <a:rPr lang="en-US" dirty="0" err="1" smtClean="0"/>
              <a:t>stato</a:t>
            </a:r>
            <a:r>
              <a:rPr lang="en-US" dirty="0" smtClean="0"/>
              <a:t> </a:t>
            </a:r>
            <a:r>
              <a:rPr lang="en-US" dirty="0" err="1" smtClean="0"/>
              <a:t>ammirato</a:t>
            </a:r>
            <a:r>
              <a:rPr lang="en-US" dirty="0" smtClean="0"/>
              <a:t> </a:t>
            </a:r>
            <a:r>
              <a:rPr lang="en-US" dirty="0" err="1" smtClean="0"/>
              <a:t>dallo</a:t>
            </a:r>
            <a:r>
              <a:rPr lang="en-US" dirty="0" smtClean="0"/>
              <a:t> </a:t>
            </a:r>
            <a:r>
              <a:rPr lang="en-US" dirty="0" err="1" smtClean="0"/>
              <a:t>stesso</a:t>
            </a:r>
            <a:r>
              <a:rPr lang="en-US" dirty="0" smtClean="0"/>
              <a:t> Engels. </a:t>
            </a:r>
          </a:p>
          <a:p>
            <a:r>
              <a:rPr lang="en-US" dirty="0" err="1" smtClean="0"/>
              <a:t>Nell’opera</a:t>
            </a:r>
            <a:r>
              <a:rPr lang="en-US" dirty="0" smtClean="0"/>
              <a:t> </a:t>
            </a:r>
            <a:r>
              <a:rPr lang="it-IT" i="1" dirty="0"/>
              <a:t>Il Capitalismo </a:t>
            </a:r>
            <a:r>
              <a:rPr lang="it-IT" i="1" dirty="0" smtClean="0"/>
              <a:t>Moderno </a:t>
            </a:r>
            <a:r>
              <a:rPr lang="it-IT" dirty="0" smtClean="0"/>
              <a:t>pubblicata il sei volumi nel 1902 conia il concetto di «capitalismo» che </a:t>
            </a:r>
            <a:r>
              <a:rPr lang="it-IT" dirty="0" err="1" smtClean="0"/>
              <a:t>Marx</a:t>
            </a:r>
            <a:r>
              <a:rPr lang="it-IT" dirty="0" smtClean="0"/>
              <a:t> non aveva mai usato.</a:t>
            </a:r>
          </a:p>
          <a:p>
            <a:r>
              <a:rPr lang="it-IT" dirty="0"/>
              <a:t>Nel 1914-15 teorizza un «socialismo prussiano» e si mette al servizio </a:t>
            </a:r>
            <a:r>
              <a:rPr lang="it-IT" dirty="0" smtClean="0"/>
              <a:t>della </a:t>
            </a:r>
            <a:r>
              <a:rPr lang="it-IT" dirty="0" err="1" smtClean="0"/>
              <a:t>propoganda</a:t>
            </a:r>
            <a:r>
              <a:rPr lang="it-IT" dirty="0" smtClean="0"/>
              <a:t> </a:t>
            </a:r>
            <a:r>
              <a:rPr lang="it-IT" dirty="0"/>
              <a:t>di guerra con </a:t>
            </a:r>
            <a:r>
              <a:rPr lang="it-IT" dirty="0" smtClean="0"/>
              <a:t>un</a:t>
            </a:r>
            <a:r>
              <a:rPr lang="en-US" dirty="0" smtClean="0"/>
              <a:t> </a:t>
            </a:r>
            <a:r>
              <a:rPr lang="en-US" dirty="0"/>
              <a:t>pamphlet </a:t>
            </a:r>
            <a:r>
              <a:rPr lang="en-US" dirty="0" smtClean="0"/>
              <a:t>dal </a:t>
            </a:r>
            <a:r>
              <a:rPr lang="en-US" dirty="0" err="1" smtClean="0"/>
              <a:t>titolo</a:t>
            </a:r>
            <a:r>
              <a:rPr lang="en-US" dirty="0" smtClean="0"/>
              <a:t> </a:t>
            </a:r>
            <a:r>
              <a:rPr lang="en-US" b="1" i="1" dirty="0" err="1">
                <a:solidFill>
                  <a:srgbClr val="FF0000"/>
                </a:solidFill>
              </a:rPr>
              <a:t>Haendler</a:t>
            </a:r>
            <a:r>
              <a:rPr lang="en-US" b="1" i="1" dirty="0">
                <a:solidFill>
                  <a:srgbClr val="FF0000"/>
                </a:solidFill>
              </a:rPr>
              <a:t> und </a:t>
            </a:r>
            <a:r>
              <a:rPr lang="en-US" b="1" i="1" dirty="0" err="1">
                <a:solidFill>
                  <a:srgbClr val="FF0000"/>
                </a:solidFill>
              </a:rPr>
              <a:t>Helden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dirty="0"/>
              <a:t>[</a:t>
            </a:r>
            <a:r>
              <a:rPr lang="en-US" i="1" dirty="0" err="1"/>
              <a:t>Trafficanti</a:t>
            </a:r>
            <a:r>
              <a:rPr lang="en-US" i="1" dirty="0"/>
              <a:t> </a:t>
            </a:r>
            <a:r>
              <a:rPr lang="en-US" i="1" dirty="0" err="1"/>
              <a:t>ed</a:t>
            </a:r>
            <a:r>
              <a:rPr lang="en-US" i="1" dirty="0"/>
              <a:t> </a:t>
            </a:r>
            <a:r>
              <a:rPr lang="en-US" i="1" dirty="0" err="1"/>
              <a:t>Eroi</a:t>
            </a:r>
            <a:r>
              <a:rPr lang="en-US" dirty="0" smtClean="0"/>
              <a:t>] </a:t>
            </a:r>
            <a:r>
              <a:rPr lang="en-US" dirty="0" err="1" smtClean="0"/>
              <a:t>nel</a:t>
            </a:r>
            <a:r>
              <a:rPr lang="en-US" dirty="0" smtClean="0"/>
              <a:t> quale </a:t>
            </a:r>
            <a:r>
              <a:rPr lang="en-US" dirty="0" err="1" smtClean="0"/>
              <a:t>sviluppa</a:t>
            </a:r>
            <a:r>
              <a:rPr lang="en-US" dirty="0"/>
              <a:t> </a:t>
            </a:r>
            <a:r>
              <a:rPr lang="en-US" dirty="0" smtClean="0"/>
              <a:t>la </a:t>
            </a:r>
            <a:r>
              <a:rPr lang="en-US" dirty="0" err="1"/>
              <a:t>teoria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due </a:t>
            </a:r>
            <a:r>
              <a:rPr lang="en-US" dirty="0" err="1"/>
              <a:t>civiltà</a:t>
            </a:r>
            <a:r>
              <a:rPr lang="en-US" dirty="0"/>
              <a:t> </a:t>
            </a:r>
            <a:r>
              <a:rPr lang="en-US" dirty="0" err="1"/>
              <a:t>contrapposte</a:t>
            </a:r>
            <a:r>
              <a:rPr lang="en-US" dirty="0"/>
              <a:t>,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materialista</a:t>
            </a:r>
            <a:r>
              <a:rPr lang="en-US" dirty="0"/>
              <a:t> e </a:t>
            </a:r>
            <a:r>
              <a:rPr lang="en-US" dirty="0" err="1"/>
              <a:t>meschina</a:t>
            </a:r>
            <a:r>
              <a:rPr lang="en-US" dirty="0"/>
              <a:t>, </a:t>
            </a:r>
            <a:r>
              <a:rPr lang="en-US" dirty="0" err="1"/>
              <a:t>l’altra</a:t>
            </a:r>
            <a:r>
              <a:rPr lang="en-US" dirty="0"/>
              <a:t> </a:t>
            </a:r>
            <a:r>
              <a:rPr lang="en-US" dirty="0" err="1"/>
              <a:t>eroica</a:t>
            </a:r>
            <a:r>
              <a:rPr lang="en-US" dirty="0"/>
              <a:t> e </a:t>
            </a:r>
            <a:r>
              <a:rPr lang="en-US" dirty="0" err="1"/>
              <a:t>spirituale</a:t>
            </a:r>
            <a:r>
              <a:rPr lang="en-US" dirty="0" smtClean="0"/>
              <a:t>.</a:t>
            </a:r>
            <a:endParaRPr lang="it-IT" dirty="0"/>
          </a:p>
          <a:p>
            <a:r>
              <a:rPr lang="it-IT" dirty="0" smtClean="0"/>
              <a:t>Spostatosi con la guerra su posizioni di destra nazionalista, abbandonato il socialismo originario ed affermandosi </a:t>
            </a:r>
            <a:r>
              <a:rPr lang="it-IT" dirty="0"/>
              <a:t>come il più prestigioso sociologo </a:t>
            </a:r>
            <a:r>
              <a:rPr lang="it-IT" dirty="0" smtClean="0"/>
              <a:t>tedesco, oscurando il nome dello stesso Weber, viene nominato </a:t>
            </a:r>
            <a:r>
              <a:rPr lang="it-IT" dirty="0"/>
              <a:t>nel 1917 professore di </a:t>
            </a:r>
            <a:r>
              <a:rPr lang="it-IT" i="1" dirty="0"/>
              <a:t>sociologia</a:t>
            </a:r>
            <a:r>
              <a:rPr lang="it-IT" dirty="0"/>
              <a:t> all'Università di </a:t>
            </a:r>
            <a:r>
              <a:rPr lang="it-IT" dirty="0" smtClean="0"/>
              <a:t>Berlino, mantenendo </a:t>
            </a:r>
            <a:r>
              <a:rPr lang="it-IT" dirty="0"/>
              <a:t>la cattedra fino al </a:t>
            </a:r>
            <a:r>
              <a:rPr lang="it-IT" dirty="0" smtClean="0"/>
              <a:t>1941, in pieno nazismo.</a:t>
            </a:r>
          </a:p>
        </p:txBody>
      </p:sp>
    </p:spTree>
    <p:extLst>
      <p:ext uri="{BB962C8B-B14F-4D97-AF65-F5344CB8AC3E}">
        <p14:creationId xmlns:p14="http://schemas.microsoft.com/office/powerpoint/2010/main" val="2502286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t-IT" dirty="0"/>
              <a:t>Friedrich </a:t>
            </a:r>
            <a:r>
              <a:rPr lang="it-IT" dirty="0" err="1"/>
              <a:t>Naumann</a:t>
            </a:r>
            <a:r>
              <a:rPr lang="it-IT" dirty="0"/>
              <a:t>, </a:t>
            </a:r>
            <a:r>
              <a:rPr lang="it-IT" i="1" dirty="0" err="1"/>
              <a:t>Mitteleuropa</a:t>
            </a:r>
            <a:r>
              <a:rPr lang="it-IT" dirty="0"/>
              <a:t> (1915). Un ideale </a:t>
            </a:r>
            <a:r>
              <a:rPr lang="it-IT" dirty="0" smtClean="0"/>
              <a:t>egemonico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Il concetto di </a:t>
            </a:r>
            <a:r>
              <a:rPr lang="it-IT" i="1" dirty="0" err="1" smtClean="0"/>
              <a:t>Mitteleuropa</a:t>
            </a:r>
            <a:r>
              <a:rPr lang="it-IT" i="1" dirty="0" smtClean="0"/>
              <a:t> </a:t>
            </a:r>
            <a:r>
              <a:rPr lang="it-IT" dirty="0" smtClean="0"/>
              <a:t>(Europa centrale) appare alla fine del XIX secolo nell’ambito del pensiero geopolitico tedesco (Josef </a:t>
            </a:r>
            <a:r>
              <a:rPr lang="it-IT" dirty="0" err="1" smtClean="0"/>
              <a:t>Partsch</a:t>
            </a:r>
            <a:r>
              <a:rPr lang="it-IT" dirty="0" smtClean="0"/>
              <a:t> 1904) per connotare uno spazio autonomo e distinto fra Europa occidentale e mondo slavo.</a:t>
            </a:r>
          </a:p>
          <a:p>
            <a:r>
              <a:rPr lang="it-IT" dirty="0" smtClean="0"/>
              <a:t>Il concetto viene codificato da un libro dello storico e politico cristiano sociale nazionalista </a:t>
            </a:r>
            <a:r>
              <a:rPr lang="it-IT" b="1" dirty="0" smtClean="0"/>
              <a:t>Friedrich </a:t>
            </a:r>
            <a:r>
              <a:rPr lang="it-IT" b="1" dirty="0" err="1" smtClean="0"/>
              <a:t>Naumann</a:t>
            </a:r>
            <a:r>
              <a:rPr lang="it-IT" b="1" dirty="0" smtClean="0"/>
              <a:t> </a:t>
            </a:r>
            <a:r>
              <a:rPr lang="it-IT" dirty="0" smtClean="0"/>
              <a:t>(1860-1919), pubblicato in piena guerra, che preconizzava un assetto postbellico dominato da una forte Germania, egemone su tutta l’Europa centrale, alternativa al blocco franco-britannico da un lato e alla Russia dall’altro.</a:t>
            </a:r>
          </a:p>
          <a:p>
            <a:r>
              <a:rPr lang="it-IT" dirty="0" smtClean="0"/>
              <a:t>Concepito apparentemente come libro di viaggi, </a:t>
            </a:r>
            <a:r>
              <a:rPr lang="it-IT" i="1" dirty="0" err="1" smtClean="0"/>
              <a:t>Mitteleuropa</a:t>
            </a:r>
            <a:r>
              <a:rPr lang="it-IT" dirty="0" smtClean="0"/>
              <a:t>, definisce lo spazio culturale, linguistico, economico comune dell’Europa centrale, egemonizzata dalla Germania, ma comprendente la Scandinavia, il Baltico, i Paesi Bassi, la Polonia, l’area danubiana e carpatica.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61921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Le ricadute politiche: il </a:t>
            </a:r>
            <a:r>
              <a:rPr lang="it-IT" dirty="0"/>
              <a:t>«piano di settembre» </a:t>
            </a:r>
            <a:r>
              <a:rPr lang="it-IT" dirty="0" smtClean="0"/>
              <a:t>1914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80592"/>
            <a:ext cx="8229600" cy="4876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dirty="0" smtClean="0"/>
              <a:t>L’idea politica di </a:t>
            </a:r>
            <a:r>
              <a:rPr lang="it-IT" i="1" dirty="0" err="1"/>
              <a:t>Mitteleuropa</a:t>
            </a:r>
            <a:r>
              <a:rPr lang="it-IT" dirty="0"/>
              <a:t> </a:t>
            </a:r>
            <a:r>
              <a:rPr lang="it-IT" dirty="0" smtClean="0"/>
              <a:t>prende corpo nei primi mesi della guerra a partire dal </a:t>
            </a:r>
            <a:r>
              <a:rPr lang="it-IT" b="1" dirty="0" smtClean="0">
                <a:solidFill>
                  <a:srgbClr val="FF0000"/>
                </a:solidFill>
              </a:rPr>
              <a:t>«piano </a:t>
            </a:r>
            <a:r>
              <a:rPr lang="it-IT" b="1" dirty="0">
                <a:solidFill>
                  <a:srgbClr val="FF0000"/>
                </a:solidFill>
              </a:rPr>
              <a:t>di settembre</a:t>
            </a:r>
            <a:r>
              <a:rPr lang="it-IT" b="1" dirty="0" smtClean="0">
                <a:solidFill>
                  <a:srgbClr val="FF0000"/>
                </a:solidFill>
              </a:rPr>
              <a:t>» </a:t>
            </a:r>
            <a:r>
              <a:rPr lang="it-IT" dirty="0" smtClean="0"/>
              <a:t>sviluppato nel 1914 </a:t>
            </a:r>
            <a:r>
              <a:rPr lang="it-IT" dirty="0"/>
              <a:t>dal cancelliere tedesco </a:t>
            </a:r>
            <a:r>
              <a:rPr lang="it-IT" b="1" dirty="0" err="1"/>
              <a:t>Theobald</a:t>
            </a:r>
            <a:r>
              <a:rPr lang="it-IT" b="1" dirty="0"/>
              <a:t> von </a:t>
            </a:r>
            <a:r>
              <a:rPr lang="it-IT" b="1" dirty="0" err="1"/>
              <a:t>Bethmann-Hollweg</a:t>
            </a:r>
            <a:r>
              <a:rPr lang="it-IT" dirty="0"/>
              <a:t> che </a:t>
            </a:r>
            <a:r>
              <a:rPr lang="it-IT" dirty="0" smtClean="0"/>
              <a:t>descrive </a:t>
            </a:r>
            <a:r>
              <a:rPr lang="it-IT" dirty="0"/>
              <a:t>dettagliatamente </a:t>
            </a:r>
            <a:r>
              <a:rPr lang="it-IT" dirty="0" smtClean="0"/>
              <a:t>gli </a:t>
            </a:r>
            <a:r>
              <a:rPr lang="it-IT" dirty="0"/>
              <a:t>obiettivi di guerra tedeschi dopo la prevista vittoria, </a:t>
            </a:r>
            <a:r>
              <a:rPr lang="it-IT" dirty="0" smtClean="0"/>
              <a:t>prevedendo </a:t>
            </a:r>
            <a:r>
              <a:rPr lang="it-IT" dirty="0"/>
              <a:t>la creazione </a:t>
            </a:r>
            <a:r>
              <a:rPr lang="it-IT" dirty="0" smtClean="0">
                <a:solidFill>
                  <a:srgbClr val="FF0000"/>
                </a:solidFill>
              </a:rPr>
              <a:t>di </a:t>
            </a:r>
            <a:r>
              <a:rPr lang="it-IT" dirty="0">
                <a:solidFill>
                  <a:srgbClr val="FF0000"/>
                </a:solidFill>
              </a:rPr>
              <a:t>un'associazione economica mitteleuropea </a:t>
            </a:r>
            <a:r>
              <a:rPr lang="it-IT" dirty="0"/>
              <a:t>- da realizzare attraverso l'unione doganale di </a:t>
            </a:r>
            <a:r>
              <a:rPr lang="it-IT" dirty="0" smtClean="0"/>
              <a:t>Francia</a:t>
            </a:r>
            <a:r>
              <a:rPr lang="it-IT" dirty="0"/>
              <a:t>, Belgio, Paesi Bassi, Danimarca, Austria-Ungheria, Polonia e, eventualmente, Italia, Svezia e </a:t>
            </a:r>
            <a:r>
              <a:rPr lang="it-IT" dirty="0" smtClean="0"/>
              <a:t>Norvegia </a:t>
            </a:r>
            <a:r>
              <a:rPr lang="it-IT" dirty="0"/>
              <a:t>- dominata dalla </a:t>
            </a:r>
            <a:r>
              <a:rPr lang="it-IT" dirty="0" smtClean="0"/>
              <a:t>Germania. </a:t>
            </a:r>
          </a:p>
          <a:p>
            <a:pPr marL="0" indent="0">
              <a:buNone/>
            </a:pPr>
            <a:r>
              <a:rPr lang="it-IT" dirty="0" smtClean="0"/>
              <a:t>Il progetto prevedeva, oltre ad una più ampia Germania.</a:t>
            </a:r>
          </a:p>
          <a:p>
            <a:r>
              <a:rPr lang="it-IT" dirty="0" smtClean="0"/>
              <a:t>a) una serie di </a:t>
            </a:r>
            <a:r>
              <a:rPr lang="it-IT" b="1" dirty="0" smtClean="0"/>
              <a:t>«stati cuscinetto», </a:t>
            </a:r>
            <a:r>
              <a:rPr lang="it-IT" dirty="0" smtClean="0"/>
              <a:t>come la Polonia e gli stati baltici, </a:t>
            </a:r>
            <a:r>
              <a:rPr lang="it-IT" dirty="0"/>
              <a:t>ritagliati a ovest dell'Impero </a:t>
            </a:r>
            <a:r>
              <a:rPr lang="it-IT" dirty="0" smtClean="0"/>
              <a:t>russo e sotto </a:t>
            </a:r>
            <a:r>
              <a:rPr lang="it-IT" dirty="0"/>
              <a:t>la sovranità </a:t>
            </a:r>
            <a:r>
              <a:rPr lang="it-IT" dirty="0" smtClean="0"/>
              <a:t>tedesca; </a:t>
            </a:r>
          </a:p>
          <a:p>
            <a:r>
              <a:rPr lang="it-IT" dirty="0" smtClean="0"/>
              <a:t>b) una serie di </a:t>
            </a:r>
            <a:r>
              <a:rPr lang="it-IT" b="1" dirty="0" smtClean="0"/>
              <a:t>«stati fantoccio» </a:t>
            </a:r>
            <a:r>
              <a:rPr lang="it-IT" dirty="0" smtClean="0"/>
              <a:t>indipendenti (Belgio, Paesi Bassi, Danimarca, Austria-Ungheria), ma sotto il </a:t>
            </a:r>
            <a:r>
              <a:rPr lang="it-IT" dirty="0"/>
              <a:t>controllo politico, economico e militare </a:t>
            </a:r>
            <a:r>
              <a:rPr lang="it-IT" dirty="0" smtClean="0"/>
              <a:t>tedesco.</a:t>
            </a:r>
            <a:endParaRPr lang="it-IT" baseline="30000" dirty="0"/>
          </a:p>
          <a:p>
            <a:r>
              <a:rPr lang="it-IT" dirty="0" smtClean="0"/>
              <a:t>L'intera </a:t>
            </a:r>
            <a:r>
              <a:rPr lang="it-IT" dirty="0"/>
              <a:t>regione </a:t>
            </a:r>
            <a:r>
              <a:rPr lang="it-IT" dirty="0" smtClean="0"/>
              <a:t>avrebbe dovuto rappresentare il «cortile economico» </a:t>
            </a:r>
            <a:r>
              <a:rPr lang="it-IT" dirty="0"/>
              <a:t>della </a:t>
            </a:r>
            <a:r>
              <a:rPr lang="it-IT" dirty="0" smtClean="0"/>
              <a:t>grande Germania</a:t>
            </a:r>
            <a:r>
              <a:rPr lang="it-IT" dirty="0"/>
              <a:t>, </a:t>
            </a:r>
            <a:r>
              <a:rPr lang="it-IT" dirty="0" smtClean="0"/>
              <a:t>in grado di </a:t>
            </a:r>
            <a:r>
              <a:rPr lang="it-IT" dirty="0"/>
              <a:t>competere con l'Impero britannico </a:t>
            </a:r>
            <a:r>
              <a:rPr lang="it-IT" dirty="0" smtClean="0"/>
              <a:t>e con l’Impero Russo allo scopo di dominare l’Europa.</a:t>
            </a:r>
          </a:p>
          <a:p>
            <a:r>
              <a:rPr lang="it-IT" dirty="0" smtClean="0"/>
              <a:t>In questo quadro i conflitti sociali si sarebbero ridotti in quanto </a:t>
            </a:r>
            <a:r>
              <a:rPr lang="it-IT" dirty="0"/>
              <a:t>le classi lavoratrici </a:t>
            </a:r>
            <a:r>
              <a:rPr lang="it-IT" dirty="0" smtClean="0"/>
              <a:t>tedesche avrebbero ottenuto notevoli </a:t>
            </a:r>
            <a:r>
              <a:rPr lang="it-IT" dirty="0"/>
              <a:t>benefici economici </a:t>
            </a:r>
            <a:r>
              <a:rPr lang="it-IT" dirty="0" smtClean="0"/>
              <a:t>dalle </a:t>
            </a:r>
            <a:r>
              <a:rPr lang="it-IT" dirty="0"/>
              <a:t>annessioni territoriali, </a:t>
            </a:r>
            <a:r>
              <a:rPr lang="it-IT" dirty="0" smtClean="0"/>
              <a:t>dalle </a:t>
            </a:r>
            <a:r>
              <a:rPr lang="it-IT" dirty="0"/>
              <a:t>colonizzazioni </a:t>
            </a:r>
            <a:r>
              <a:rPr lang="it-IT" dirty="0" smtClean="0"/>
              <a:t>tedesche e </a:t>
            </a:r>
            <a:r>
              <a:rPr lang="it-IT" dirty="0"/>
              <a:t>dallo sfruttamento dei territori </a:t>
            </a:r>
            <a:r>
              <a:rPr lang="it-IT" dirty="0" smtClean="0"/>
              <a:t>conquistati </a:t>
            </a:r>
            <a:r>
              <a:rPr lang="it-IT" dirty="0"/>
              <a:t>in Europa </a:t>
            </a:r>
            <a:r>
              <a:rPr lang="it-IT" dirty="0" smtClean="0"/>
              <a:t>centro-orientale.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00725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8864" y="1214264"/>
            <a:ext cx="3405064" cy="990600"/>
          </a:xfrm>
        </p:spPr>
        <p:txBody>
          <a:bodyPr>
            <a:normAutofit fontScale="90000"/>
          </a:bodyPr>
          <a:lstStyle/>
          <a:p>
            <a:pPr lvl="0" algn="ctr"/>
            <a:r>
              <a:rPr lang="it-IT" b="1" dirty="0" err="1"/>
              <a:t>Max</a:t>
            </a:r>
            <a:r>
              <a:rPr lang="it-IT" b="1" dirty="0"/>
              <a:t> Weber </a:t>
            </a:r>
            <a:r>
              <a:rPr lang="it-IT" altLang="it-IT" b="1" dirty="0"/>
              <a:t>(1864-1920): </a:t>
            </a:r>
            <a:r>
              <a:rPr lang="it-IT" altLang="it-IT" b="1" dirty="0" smtClean="0"/>
              <a:t/>
            </a:r>
            <a:br>
              <a:rPr lang="it-IT" altLang="it-IT" b="1" dirty="0" smtClean="0"/>
            </a:br>
            <a:r>
              <a:rPr lang="it-IT" b="1" dirty="0" smtClean="0"/>
              <a:t>fra </a:t>
            </a:r>
            <a:r>
              <a:rPr lang="it-IT" b="1" dirty="0"/>
              <a:t>accademia e </a:t>
            </a:r>
            <a:r>
              <a:rPr lang="it-IT" b="1" dirty="0" smtClean="0"/>
              <a:t>politica</a:t>
            </a:r>
            <a:endParaRPr lang="it-IT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548680"/>
            <a:ext cx="3660331" cy="6067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3493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altLang="it-IT" b="1" dirty="0" err="1"/>
              <a:t>Max</a:t>
            </a:r>
            <a:r>
              <a:rPr lang="it-IT" altLang="it-IT" b="1" dirty="0"/>
              <a:t> Weber </a:t>
            </a:r>
            <a:r>
              <a:rPr lang="it-IT" altLang="it-IT" dirty="0"/>
              <a:t>(</a:t>
            </a:r>
            <a:r>
              <a:rPr lang="it-IT" altLang="it-IT" dirty="0" smtClean="0"/>
              <a:t>1864-1889): </a:t>
            </a:r>
            <a:br>
              <a:rPr lang="it-IT" altLang="it-IT" dirty="0" smtClean="0"/>
            </a:br>
            <a:r>
              <a:rPr lang="it-IT" altLang="it-IT" dirty="0" smtClean="0"/>
              <a:t>gli esordi, economia e diritto</a:t>
            </a:r>
            <a:endParaRPr lang="it-IT" altLang="it-IT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440632"/>
            <a:ext cx="8229600" cy="408471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t-IT" altLang="it-IT" sz="2000" dirty="0" smtClean="0"/>
              <a:t>1864 - nasce a Erfurt (Turingia) da una famiglia di borghesia protestante;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t-IT" altLang="it-IT" sz="2000" dirty="0" smtClean="0"/>
              <a:t>1882 - si iscrive alla Facoltà di diritto dell'Università di Heidelberg, ma studia anche economia, storia, filosofia e teologia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t-IT" altLang="it-IT" sz="2000" dirty="0" smtClean="0"/>
              <a:t>1884 - riprende gli studi alle università di </a:t>
            </a:r>
            <a:r>
              <a:rPr lang="it-IT" altLang="it-IT" sz="2000" b="1" dirty="0" smtClean="0"/>
              <a:t>Berlino</a:t>
            </a:r>
            <a:r>
              <a:rPr lang="it-IT" altLang="it-IT" sz="2000" dirty="0" smtClean="0"/>
              <a:t> e </a:t>
            </a:r>
            <a:r>
              <a:rPr lang="it-IT" altLang="it-IT" sz="2000" b="1" dirty="0" err="1" smtClean="0"/>
              <a:t>Góttingen</a:t>
            </a:r>
            <a:r>
              <a:rPr lang="it-IT" altLang="it-IT" sz="2000" b="1" dirty="0" smtClean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t-IT" altLang="it-IT" sz="2000" dirty="0" smtClean="0"/>
              <a:t>1886-87 - abbandona gli studi per partecipare, come ufficiale dell'esercito, alle manovre militari in Alsazia e Prussia Orientale.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t-IT" altLang="it-IT" sz="2000" dirty="0" smtClean="0"/>
              <a:t>    Entra a far parte dell'associazione universitaria "</a:t>
            </a:r>
            <a:r>
              <a:rPr lang="it-IT" altLang="it-IT" sz="2000" dirty="0" err="1" smtClean="0"/>
              <a:t>Verein</a:t>
            </a:r>
            <a:r>
              <a:rPr lang="it-IT" altLang="it-IT" sz="2000" dirty="0" smtClean="0"/>
              <a:t> </a:t>
            </a:r>
            <a:r>
              <a:rPr lang="it-IT" altLang="it-IT" sz="2000" dirty="0" err="1" smtClean="0"/>
              <a:t>fiir</a:t>
            </a:r>
            <a:r>
              <a:rPr lang="it-IT" altLang="it-IT" sz="2000" dirty="0" smtClean="0"/>
              <a:t> </a:t>
            </a:r>
            <a:r>
              <a:rPr lang="it-IT" altLang="it-IT" sz="2000" dirty="0" err="1" smtClean="0"/>
              <a:t>Sozialpolitik</a:t>
            </a:r>
            <a:r>
              <a:rPr lang="it-IT" altLang="it-IT" sz="2000" dirty="0" smtClean="0"/>
              <a:t>", fondata nel 1872 da Gustav </a:t>
            </a:r>
            <a:r>
              <a:rPr lang="it-IT" altLang="it-IT" sz="2000" dirty="0" err="1" smtClean="0"/>
              <a:t>Schmoller</a:t>
            </a:r>
            <a:r>
              <a:rPr lang="it-IT" altLang="it-IT" sz="2000" dirty="0" smtClean="0"/>
              <a:t> e soprannominata "socialisti della cattedra“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t-IT" altLang="it-IT" sz="2000" dirty="0" smtClean="0"/>
              <a:t>1889 - consegue il dottorato in diritto con una tesi sulla </a:t>
            </a:r>
            <a:r>
              <a:rPr lang="it-IT" altLang="it-IT" sz="2000" i="1" dirty="0" smtClean="0"/>
              <a:t>storia delle imprese commerciali nel medioevo</a:t>
            </a:r>
            <a:r>
              <a:rPr lang="it-IT" altLang="it-IT" sz="2000" dirty="0" smtClean="0"/>
              <a:t>. Si iscrive all'ordine degli avvocati di Berlino.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it-IT" altLang="it-IT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243128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altLang="it-IT" b="1" dirty="0" err="1"/>
              <a:t>Max</a:t>
            </a:r>
            <a:r>
              <a:rPr lang="it-IT" altLang="it-IT" b="1" dirty="0"/>
              <a:t> Weber </a:t>
            </a:r>
            <a:r>
              <a:rPr lang="it-IT" altLang="it-IT" dirty="0"/>
              <a:t>(</a:t>
            </a:r>
            <a:r>
              <a:rPr lang="it-IT" altLang="it-IT" dirty="0" smtClean="0"/>
              <a:t>1891-1903): </a:t>
            </a:r>
            <a:r>
              <a:rPr lang="it-IT" altLang="it-IT" dirty="0"/>
              <a:t/>
            </a:r>
            <a:br>
              <a:rPr lang="it-IT" altLang="it-IT" dirty="0"/>
            </a:br>
            <a:r>
              <a:rPr lang="it-IT" altLang="it-IT" dirty="0" smtClean="0"/>
              <a:t>diritto</a:t>
            </a:r>
            <a:r>
              <a:rPr lang="it-IT" altLang="it-IT" dirty="0"/>
              <a:t>, economia e </a:t>
            </a:r>
            <a:r>
              <a:rPr lang="it-IT" altLang="it-IT" dirty="0" smtClean="0"/>
              <a:t>storia del mondo antico</a:t>
            </a:r>
            <a:endParaRPr lang="it-IT" altLang="it-IT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060848"/>
            <a:ext cx="8229600" cy="4176464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t-IT" altLang="it-IT" sz="1800" dirty="0" smtClean="0"/>
              <a:t>1891 - scrive la tesi di abilitazione su</a:t>
            </a:r>
            <a:r>
              <a:rPr lang="it-IT" altLang="it-IT" sz="1800" dirty="0" smtClean="0">
                <a:solidFill>
                  <a:srgbClr val="FF0000"/>
                </a:solidFill>
              </a:rPr>
              <a:t> </a:t>
            </a:r>
            <a:r>
              <a:rPr lang="it-IT" altLang="it-IT" sz="1800" i="1" dirty="0" smtClean="0">
                <a:solidFill>
                  <a:srgbClr val="FF0000"/>
                </a:solidFill>
              </a:rPr>
              <a:t>La storia agraria romana in rapporto al diritto pubblico e privato, </a:t>
            </a:r>
            <a:r>
              <a:rPr lang="it-IT" altLang="it-IT" sz="1800" dirty="0" smtClean="0">
                <a:solidFill>
                  <a:srgbClr val="FF0000"/>
                </a:solidFill>
              </a:rPr>
              <a:t>discussa con T. </a:t>
            </a:r>
            <a:r>
              <a:rPr lang="it-IT" altLang="it-IT" sz="1800" dirty="0" err="1" smtClean="0">
                <a:solidFill>
                  <a:srgbClr val="FF0000"/>
                </a:solidFill>
              </a:rPr>
              <a:t>Mommsen</a:t>
            </a:r>
            <a:r>
              <a:rPr lang="it-IT" altLang="it-IT" sz="1800" dirty="0" smtClean="0"/>
              <a:t>; ottiene un incarico di insegnamento di </a:t>
            </a:r>
            <a:r>
              <a:rPr lang="it-IT" altLang="it-IT" sz="1800" b="1" dirty="0" smtClean="0"/>
              <a:t>storia del diritto romano</a:t>
            </a:r>
            <a:r>
              <a:rPr lang="it-IT" altLang="it-IT" sz="1800" dirty="0" smtClean="0"/>
              <a:t> all'Università di </a:t>
            </a:r>
            <a:r>
              <a:rPr lang="it-IT" altLang="it-IT" sz="1800" b="1" dirty="0" smtClean="0"/>
              <a:t>Berlino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t-IT" altLang="it-IT" sz="1800" dirty="0" smtClean="0"/>
              <a:t>1894 - ottiene una cattedra di </a:t>
            </a:r>
            <a:r>
              <a:rPr lang="it-IT" altLang="it-IT" sz="1800" b="1" dirty="0" smtClean="0"/>
              <a:t>economia politica</a:t>
            </a:r>
            <a:r>
              <a:rPr lang="it-IT" altLang="it-IT" sz="1800" dirty="0" smtClean="0"/>
              <a:t> all'Università di </a:t>
            </a:r>
            <a:r>
              <a:rPr lang="it-IT" altLang="it-IT" sz="1800" b="1" dirty="0" smtClean="0"/>
              <a:t>Friburgo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t-IT" altLang="it-IT" sz="1800" dirty="0" smtClean="0"/>
              <a:t>1895 - compie un viaggio in Scozie e in Irlanda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t-IT" altLang="it-IT" sz="1800" dirty="0" smtClean="0"/>
              <a:t>1896 - si sposta all'Università di </a:t>
            </a:r>
            <a:r>
              <a:rPr lang="it-IT" altLang="it-IT" sz="1800" b="1" dirty="0" smtClean="0"/>
              <a:t>Heidelberg</a:t>
            </a:r>
            <a:r>
              <a:rPr lang="it-IT" altLang="it-IT" sz="1800" dirty="0" smtClean="0"/>
              <a:t>; scrive </a:t>
            </a:r>
            <a:r>
              <a:rPr lang="it-IT" altLang="it-IT" sz="1800" i="1" dirty="0" smtClean="0"/>
              <a:t>Le cause sociali della decadenza della società </a:t>
            </a:r>
            <a:r>
              <a:rPr lang="it-IT" altLang="it-IT" sz="1800" i="1" dirty="0" smtClean="0"/>
              <a:t>antica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it-IT" altLang="it-IT" sz="1800" i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t-IT" altLang="it-IT" sz="1800" dirty="0" smtClean="0"/>
              <a:t>1897-99 - una malattia nervosa lo costringe ad interrompere l'insegnamento per quattro anni. Viaggia in Italia, Corsica e Svizzera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t-IT" altLang="it-IT" sz="1800" dirty="0" smtClean="0"/>
              <a:t>1897 - scrive la voce "rapporti agrari nell'antichità" per il prestigioso </a:t>
            </a:r>
            <a:r>
              <a:rPr lang="it-IT" altLang="it-IT" sz="1800" i="1" dirty="0" err="1" smtClean="0"/>
              <a:t>Handworterbuch</a:t>
            </a:r>
            <a:r>
              <a:rPr lang="it-IT" altLang="it-IT" sz="1800" i="1" dirty="0" smtClean="0"/>
              <a:t> </a:t>
            </a:r>
            <a:r>
              <a:rPr lang="it-IT" altLang="it-IT" sz="1800" i="1" dirty="0" err="1" smtClean="0"/>
              <a:t>der</a:t>
            </a:r>
            <a:r>
              <a:rPr lang="it-IT" altLang="it-IT" sz="1800" i="1" dirty="0" smtClean="0"/>
              <a:t> </a:t>
            </a:r>
            <a:r>
              <a:rPr lang="it-IT" altLang="it-IT" sz="1800" i="1" dirty="0" err="1" smtClean="0"/>
              <a:t>Staatswissenschaft</a:t>
            </a:r>
            <a:r>
              <a:rPr lang="it-IT" altLang="it-IT" sz="1800" i="1" dirty="0" smtClean="0"/>
              <a:t> </a:t>
            </a:r>
            <a:r>
              <a:rPr lang="it-IT" altLang="it-IT" sz="1800" dirty="0" smtClean="0"/>
              <a:t>(</a:t>
            </a:r>
            <a:r>
              <a:rPr lang="it-IT" altLang="it-IT" sz="1800" i="1" dirty="0" smtClean="0"/>
              <a:t>Dizionario di politica</a:t>
            </a:r>
            <a:r>
              <a:rPr lang="it-IT" altLang="it-IT" sz="1800" dirty="0" smtClean="0"/>
              <a:t>) </a:t>
            </a:r>
            <a:endParaRPr lang="it-IT" altLang="it-IT" sz="1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it-IT" altLang="it-IT" sz="1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t-IT" altLang="it-IT" sz="1800" dirty="0" smtClean="0"/>
              <a:t>1902- riprende l'insegnamento ad Heidelberg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de-DE" altLang="it-IT" sz="1800" dirty="0" smtClean="0"/>
              <a:t>1903 - </a:t>
            </a:r>
            <a:r>
              <a:rPr lang="de-DE" altLang="it-IT" sz="1800" dirty="0" err="1" smtClean="0"/>
              <a:t>fonda</a:t>
            </a:r>
            <a:r>
              <a:rPr lang="de-DE" altLang="it-IT" sz="1800" dirty="0" smtClean="0"/>
              <a:t> </a:t>
            </a:r>
            <a:r>
              <a:rPr lang="de-DE" altLang="it-IT" sz="1800" dirty="0" err="1" smtClean="0"/>
              <a:t>con</a:t>
            </a:r>
            <a:r>
              <a:rPr lang="de-DE" altLang="it-IT" sz="1800" dirty="0" smtClean="0"/>
              <a:t> W. </a:t>
            </a:r>
            <a:r>
              <a:rPr lang="de-DE" altLang="it-IT" sz="1800" dirty="0" err="1" smtClean="0"/>
              <a:t>Sombart</a:t>
            </a:r>
            <a:r>
              <a:rPr lang="de-DE" altLang="it-IT" sz="1800" dirty="0" smtClean="0"/>
              <a:t> la </a:t>
            </a:r>
            <a:r>
              <a:rPr lang="de-DE" altLang="it-IT" sz="1800" dirty="0" err="1" smtClean="0"/>
              <a:t>rivista</a:t>
            </a:r>
            <a:r>
              <a:rPr lang="de-DE" altLang="it-IT" sz="1800" dirty="0" smtClean="0"/>
              <a:t> </a:t>
            </a:r>
            <a:r>
              <a:rPr lang="de-DE" altLang="it-IT" sz="1800" b="1" dirty="0" smtClean="0"/>
              <a:t>"Archiv </a:t>
            </a:r>
            <a:r>
              <a:rPr lang="de-DE" altLang="it-IT" sz="1800" b="1" dirty="0" err="1" smtClean="0"/>
              <a:t>fur</a:t>
            </a:r>
            <a:r>
              <a:rPr lang="de-DE" altLang="it-IT" sz="1800" b="1" dirty="0" smtClean="0"/>
              <a:t> Sozialwissenschaft und Sozialpolitik„</a:t>
            </a:r>
          </a:p>
          <a:p>
            <a:pPr>
              <a:lnSpc>
                <a:spcPct val="80000"/>
              </a:lnSpc>
            </a:pPr>
            <a:endParaRPr lang="it-IT" altLang="it-IT" sz="1800" dirty="0" smtClean="0"/>
          </a:p>
        </p:txBody>
      </p:sp>
    </p:spTree>
    <p:extLst>
      <p:ext uri="{BB962C8B-B14F-4D97-AF65-F5344CB8AC3E}">
        <p14:creationId xmlns:p14="http://schemas.microsoft.com/office/powerpoint/2010/main" val="203147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0208"/>
            <a:ext cx="82296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altLang="it-IT" b="1" dirty="0" err="1"/>
              <a:t>Max</a:t>
            </a:r>
            <a:r>
              <a:rPr lang="it-IT" altLang="it-IT" b="1" dirty="0"/>
              <a:t> Weber </a:t>
            </a:r>
            <a:r>
              <a:rPr lang="it-IT" altLang="it-IT" dirty="0"/>
              <a:t>(</a:t>
            </a:r>
            <a:r>
              <a:rPr lang="it-IT" altLang="it-IT" dirty="0" smtClean="0"/>
              <a:t>1904-1912): </a:t>
            </a:r>
            <a:r>
              <a:rPr lang="it-IT" altLang="it-IT" dirty="0"/>
              <a:t/>
            </a:r>
            <a:br>
              <a:rPr lang="it-IT" altLang="it-IT" dirty="0"/>
            </a:br>
            <a:r>
              <a:rPr lang="it-IT" altLang="it-IT" dirty="0" smtClean="0"/>
              <a:t>la scoperta della sociologia le </a:t>
            </a:r>
            <a:r>
              <a:rPr lang="it-IT" altLang="it-IT" dirty="0"/>
              <a:t>opere della maturità</a:t>
            </a:r>
            <a:r>
              <a:rPr lang="it-IT" altLang="it-IT" i="1" dirty="0"/>
              <a:t>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53208"/>
            <a:ext cx="8229600" cy="4560168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t-IT" altLang="it-IT" sz="2000" dirty="0" smtClean="0"/>
              <a:t>1904 - compie un viaggio negli </a:t>
            </a:r>
            <a:r>
              <a:rPr lang="it-IT" altLang="it-IT" sz="2000" b="1" dirty="0" smtClean="0"/>
              <a:t>Stati Uniti </a:t>
            </a:r>
            <a:r>
              <a:rPr lang="it-IT" altLang="it-IT" sz="2000" dirty="0" smtClean="0"/>
              <a:t>per un congresso di sociologi e rimane fortemente impressionato dalla società americana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t-IT" altLang="it-IT" sz="2000" dirty="0" smtClean="0"/>
              <a:t>1905 - pubblica </a:t>
            </a:r>
            <a:r>
              <a:rPr lang="it-IT" altLang="it-IT" sz="2000" i="1" dirty="0" smtClean="0">
                <a:solidFill>
                  <a:srgbClr val="FF0000"/>
                </a:solidFill>
              </a:rPr>
              <a:t>L'etica protestante e lo spirito del capitalismo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t-IT" altLang="it-IT" sz="2000" dirty="0" smtClean="0"/>
              <a:t>1906 - si interessa alla rivoluzione russa sulla quale scrive alcuni saggi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t-IT" altLang="it-IT" sz="2000" dirty="0" smtClean="0"/>
              <a:t>1907 - </a:t>
            </a:r>
            <a:r>
              <a:rPr lang="it-IT" altLang="it-IT" sz="2000" b="1" dirty="0" smtClean="0"/>
              <a:t>si dimette dall'insegnamento</a:t>
            </a:r>
            <a:r>
              <a:rPr lang="it-IT" altLang="it-IT" sz="2000" dirty="0" smtClean="0"/>
              <a:t> e si dedica unicamente allo studio, grazie ad un' eredità; nel suo salotto di Heidelberg si ritrovano i più brillanti intellettuali tedeschi nell'epoca. Fonda </a:t>
            </a:r>
            <a:r>
              <a:rPr lang="it-IT" altLang="it-IT" sz="2000" i="1" dirty="0" smtClean="0"/>
              <a:t>l'Associazione tedesca di Sociologia</a:t>
            </a:r>
            <a:r>
              <a:rPr lang="it-IT" altLang="it-IT" sz="2000" dirty="0" smtClean="0"/>
              <a:t> e dirige una collana di classici del pensiero sociologico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t-IT" altLang="it-IT" sz="2000" dirty="0" smtClean="0"/>
              <a:t>1909 - pubblica </a:t>
            </a:r>
            <a:r>
              <a:rPr lang="it-IT" altLang="it-IT" sz="2000" i="1" dirty="0" smtClean="0"/>
              <a:t>I rapporti di produzione nell'agricoltura del mondo antico; </a:t>
            </a:r>
            <a:r>
              <a:rPr lang="it-IT" altLang="it-IT" sz="2000" dirty="0" smtClean="0"/>
              <a:t>inizia a scrivere </a:t>
            </a:r>
            <a:r>
              <a:rPr lang="it-IT" altLang="it-IT" sz="2000" i="1" dirty="0" smtClean="0"/>
              <a:t>Economia e società</a:t>
            </a:r>
            <a:endParaRPr lang="it-IT" altLang="it-IT" sz="20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t-IT" altLang="it-IT" sz="2000" dirty="0" smtClean="0"/>
              <a:t>1910 - al congresso dell'Associazione tedesca di Sociologia prende posizione contro le teorie razzistiche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t-IT" altLang="it-IT" sz="2000" dirty="0" smtClean="0"/>
              <a:t>1912 - esce dal comitato direttivo dell'Associazione tedesca di Sociologia per un dissenso sul problema della neutralità valutativa </a:t>
            </a:r>
          </a:p>
          <a:p>
            <a:pPr>
              <a:lnSpc>
                <a:spcPct val="80000"/>
              </a:lnSpc>
            </a:pPr>
            <a:endParaRPr lang="it-IT" altLang="it-IT" sz="2000" i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it-IT" alt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val="151191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altLang="it-IT" dirty="0" err="1"/>
              <a:t>Max</a:t>
            </a:r>
            <a:r>
              <a:rPr lang="it-IT" altLang="it-IT" dirty="0"/>
              <a:t> Weber (</a:t>
            </a:r>
            <a:r>
              <a:rPr lang="it-IT" altLang="it-IT" dirty="0" smtClean="0"/>
              <a:t>1814-1920</a:t>
            </a:r>
            <a:r>
              <a:rPr lang="it-IT" altLang="it-IT" dirty="0"/>
              <a:t>): </a:t>
            </a:r>
            <a:br>
              <a:rPr lang="it-IT" altLang="it-IT" dirty="0"/>
            </a:br>
            <a:r>
              <a:rPr lang="it-IT" altLang="it-IT" dirty="0"/>
              <a:t>guerra e dopoguerra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20552"/>
            <a:ext cx="8229600" cy="4876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t-IT" altLang="it-IT" sz="1800" b="1" dirty="0" smtClean="0"/>
              <a:t>1914 - </a:t>
            </a:r>
            <a:r>
              <a:rPr lang="it-IT" altLang="it-IT" sz="1800" dirty="0" smtClean="0"/>
              <a:t>allo scoppio della guerra chiede di essere </a:t>
            </a:r>
            <a:r>
              <a:rPr lang="it-IT" altLang="it-IT" sz="1800" b="1" dirty="0" smtClean="0"/>
              <a:t>richiamato alle armi</a:t>
            </a:r>
            <a:r>
              <a:rPr lang="it-IT" altLang="it-IT" sz="1800" dirty="0" smtClean="0"/>
              <a:t> (sebbene abbia già cinquant'anni) ed è assegnato alla </a:t>
            </a:r>
            <a:r>
              <a:rPr lang="it-IT" altLang="it-IT" sz="1800" dirty="0" smtClean="0">
                <a:solidFill>
                  <a:srgbClr val="FF0000"/>
                </a:solidFill>
              </a:rPr>
              <a:t>direzione dei servizi ospedalieri</a:t>
            </a:r>
            <a:r>
              <a:rPr lang="it-IT" altLang="it-IT" sz="1800" dirty="0" smtClean="0"/>
              <a:t> di Heidelberg</a:t>
            </a:r>
            <a:endParaRPr lang="it-IT" altLang="it-IT" sz="1800" i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t-IT" altLang="it-IT" sz="1800" dirty="0" smtClean="0"/>
              <a:t>1915 - pubblica il primo volume dell'</a:t>
            </a:r>
            <a:r>
              <a:rPr lang="it-IT" altLang="it-IT" sz="1800" i="1" dirty="0" smtClean="0"/>
              <a:t>Etica</a:t>
            </a:r>
            <a:r>
              <a:rPr lang="it-IT" altLang="it-IT" sz="1800" dirty="0" smtClean="0"/>
              <a:t> </a:t>
            </a:r>
            <a:r>
              <a:rPr lang="it-IT" altLang="it-IT" sz="1800" i="1" dirty="0" smtClean="0"/>
              <a:t>economica delle religioni universali, </a:t>
            </a:r>
            <a:r>
              <a:rPr lang="it-IT" altLang="it-IT" sz="1800" dirty="0" smtClean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t-IT" altLang="it-IT" sz="1800" dirty="0" smtClean="0"/>
              <a:t>1916-17 - assume </a:t>
            </a:r>
            <a:r>
              <a:rPr lang="it-IT" altLang="it-IT" sz="1800" b="1" dirty="0" smtClean="0"/>
              <a:t>incarichi diplomatici</a:t>
            </a:r>
            <a:r>
              <a:rPr lang="it-IT" altLang="it-IT" sz="1800" dirty="0" smtClean="0"/>
              <a:t> nell'ambito delle trattative europee; compie missioni a Vienna, Budapest e Bruxelles; moltiplica gli sforzi per evitare l'estensione del conflitto e vede nella potenza russa la minaccia principale alla pace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t-IT" altLang="it-IT" sz="1800" dirty="0" smtClean="0"/>
              <a:t>1918 - è invitato a Vienna per un corso estivo </a:t>
            </a:r>
            <a:r>
              <a:rPr lang="it-IT" altLang="it-IT" sz="1800" i="1" dirty="0" smtClean="0"/>
              <a:t>(Critica positiva della concezione materialistica della storia ); </a:t>
            </a:r>
            <a:r>
              <a:rPr lang="it-IT" altLang="it-IT" sz="1800" dirty="0" smtClean="0"/>
              <a:t>tiene due conferenze all'Università di Monaco su </a:t>
            </a:r>
            <a:r>
              <a:rPr lang="it-IT" altLang="it-IT" sz="1800" i="1" dirty="0" smtClean="0"/>
              <a:t>La politica come professione </a:t>
            </a:r>
            <a:r>
              <a:rPr lang="it-IT" altLang="it-IT" sz="1800" dirty="0" smtClean="0"/>
              <a:t>e La scienza </a:t>
            </a:r>
            <a:r>
              <a:rPr lang="it-IT" altLang="it-IT" sz="1800" i="1" dirty="0" smtClean="0"/>
              <a:t>come professione. </a:t>
            </a:r>
            <a:r>
              <a:rPr lang="it-IT" altLang="it-IT" sz="1800" dirty="0" smtClean="0"/>
              <a:t>Dopo la sconfitta della </a:t>
            </a:r>
            <a:r>
              <a:rPr lang="it-IT" altLang="it-IT" sz="1800" dirty="0" smtClean="0">
                <a:solidFill>
                  <a:srgbClr val="FF0000"/>
                </a:solidFill>
              </a:rPr>
              <a:t>Germania fa parte della commissione che affianca la delegazione tedesca al congresso di Versailles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t-IT" altLang="it-IT" sz="1800" dirty="0" smtClean="0"/>
              <a:t>1919 - riprende la carriera universitaria accettando una cattedra di </a:t>
            </a:r>
            <a:r>
              <a:rPr lang="it-IT" altLang="it-IT" sz="1800" b="1" dirty="0" smtClean="0"/>
              <a:t>scienze sociali</a:t>
            </a:r>
            <a:r>
              <a:rPr lang="it-IT" altLang="it-IT" sz="1800" dirty="0" smtClean="0"/>
              <a:t> all'Università di Monaco, dove tiene un corso sulle </a:t>
            </a:r>
            <a:r>
              <a:rPr lang="it-IT" altLang="it-IT" sz="1800" i="1" dirty="0" smtClean="0"/>
              <a:t>Linee di una storia universale dell'economia e della società. </a:t>
            </a:r>
            <a:r>
              <a:rPr lang="it-IT" altLang="it-IT" sz="1800" dirty="0" smtClean="0">
                <a:solidFill>
                  <a:srgbClr val="FF0000"/>
                </a:solidFill>
              </a:rPr>
              <a:t>Fa parte della commissione tecnica incaricata di scrivere la nuova Costituzione repubblicana della Germania (Weimar)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t-IT" altLang="it-IT" sz="1800" dirty="0" smtClean="0"/>
              <a:t>1920 - muore a Monaco il 14 giugno, lasciando incompiuto il libro </a:t>
            </a:r>
            <a:r>
              <a:rPr lang="it-IT" altLang="it-IT" sz="1800" i="1" dirty="0" smtClean="0"/>
              <a:t>Economia e società</a:t>
            </a:r>
          </a:p>
        </p:txBody>
      </p:sp>
    </p:spTree>
    <p:extLst>
      <p:ext uri="{BB962C8B-B14F-4D97-AF65-F5344CB8AC3E}">
        <p14:creationId xmlns:p14="http://schemas.microsoft.com/office/powerpoint/2010/main" val="58846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o">
  <a:themeElements>
    <a:clrScheme name="Chiar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ar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131</TotalTime>
  <Words>1597</Words>
  <Application>Microsoft Office PowerPoint</Application>
  <PresentationFormat>Presentazione su schermo (4:3)</PresentationFormat>
  <Paragraphs>79</Paragraphs>
  <Slides>14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Chiaro</vt:lpstr>
      <vt:lpstr>Percorsi tedeschi</vt:lpstr>
      <vt:lpstr>Werner Sombart, Haendler und Helden (1915). La Germania contro l’Occidente </vt:lpstr>
      <vt:lpstr>Friedrich Naumann, Mitteleuropa (1915). Un ideale egemonico</vt:lpstr>
      <vt:lpstr>Le ricadute politiche: il «piano di settembre» 1914</vt:lpstr>
      <vt:lpstr>Max Weber (1864-1920):  fra accademia e politica</vt:lpstr>
      <vt:lpstr>Max Weber (1864-1889):  gli esordi, economia e diritto</vt:lpstr>
      <vt:lpstr>Max Weber (1891-1903):  diritto, economia e storia del mondo antico</vt:lpstr>
      <vt:lpstr>Max Weber (1904-1912):  la scoperta della sociologia le opere della maturità </vt:lpstr>
      <vt:lpstr>Max Weber (1814-1920):  guerra e dopoguerra</vt:lpstr>
      <vt:lpstr>La sociologia come scienza sociale</vt:lpstr>
      <vt:lpstr>Weber afferma che:</vt:lpstr>
      <vt:lpstr>Comprensione e spiegazione</vt:lpstr>
      <vt:lpstr>Sociologia e storia in Max Weber</vt:lpstr>
      <vt:lpstr>Weber e Marx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Percorsi tedeschi</dc:title>
  <dc:creator>Gian Paolo Romagnani</dc:creator>
  <cp:lastModifiedBy>a</cp:lastModifiedBy>
  <cp:revision>11</cp:revision>
  <dcterms:created xsi:type="dcterms:W3CDTF">2014-12-14T15:40:20Z</dcterms:created>
  <dcterms:modified xsi:type="dcterms:W3CDTF">2014-12-16T15:39:52Z</dcterms:modified>
</cp:coreProperties>
</file>