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34"/>
  </p:notesMasterIdLst>
  <p:sldIdLst>
    <p:sldId id="256" r:id="rId2"/>
    <p:sldId id="289" r:id="rId3"/>
    <p:sldId id="290" r:id="rId4"/>
    <p:sldId id="292" r:id="rId5"/>
    <p:sldId id="291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3" r:id="rId26"/>
    <p:sldId id="314" r:id="rId27"/>
    <p:sldId id="315" r:id="rId28"/>
    <p:sldId id="312" r:id="rId29"/>
    <p:sldId id="316" r:id="rId30"/>
    <p:sldId id="317" r:id="rId31"/>
    <p:sldId id="318" r:id="rId32"/>
    <p:sldId id="319" r:id="rId33"/>
  </p:sldIdLst>
  <p:sldSz cx="9001125" cy="6840538"/>
  <p:notesSz cx="6858000" cy="9144000"/>
  <p:defaultTextStyle>
    <a:defPPr>
      <a:defRPr lang="it-IT"/>
    </a:defPPr>
    <a:lvl1pPr marL="0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2582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5165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57747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0329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62911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15494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68076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20658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8319" autoAdjust="0"/>
  </p:normalViewPr>
  <p:slideViewPr>
    <p:cSldViewPr>
      <p:cViewPr varScale="1">
        <p:scale>
          <a:sx n="57" d="100"/>
          <a:sy n="57" d="100"/>
        </p:scale>
        <p:origin x="-1470" y="-84"/>
      </p:cViewPr>
      <p:guideLst>
        <p:guide orient="horz" pos="2155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0BB82-BE32-483A-8CA4-80A7A46454A1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85800"/>
            <a:ext cx="4511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C9EC0-FF30-4069-BCCA-BF2DF90BE7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344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2582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5165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57747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0329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62911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15494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68076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20658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1" y="4652271"/>
            <a:ext cx="9008103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516" tIns="45258" rIns="90516" bIns="4525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 hasCustomPrompt="1"/>
          </p:nvPr>
        </p:nvSpPr>
        <p:spPr>
          <a:xfrm>
            <a:off x="675085" y="1748139"/>
            <a:ext cx="7650956" cy="1825102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z="3600" dirty="0" smtClean="0">
                <a:latin typeface="Segoe UI Light" pitchFamily="34" charset="0"/>
              </a:rPr>
              <a:t>Da </a:t>
            </a:r>
            <a:r>
              <a:rPr lang="it-IT" sz="3600" dirty="0" err="1" smtClean="0">
                <a:latin typeface="Segoe UI Light" pitchFamily="34" charset="0"/>
              </a:rPr>
              <a:t>implicature</a:t>
            </a:r>
            <a:r>
              <a:rPr lang="it-IT" sz="3600" dirty="0" smtClean="0">
                <a:latin typeface="Segoe UI Light" pitchFamily="34" charset="0"/>
              </a:rPr>
              <a:t> conversazionali a convenzionali: i pronomi di identità in rumeno e i loro sostituti</a:t>
            </a:r>
            <a:endParaRPr kumimoji="0" lang="en-US" dirty="0"/>
          </a:p>
        </p:txBody>
      </p:sp>
      <p:sp>
        <p:nvSpPr>
          <p:cNvPr id="17" name="Sottotitolo 16"/>
          <p:cNvSpPr>
            <a:spLocks noGrp="1"/>
          </p:cNvSpPr>
          <p:nvPr>
            <p:ph type="subTitle" idx="1" hasCustomPrompt="1"/>
          </p:nvPr>
        </p:nvSpPr>
        <p:spPr>
          <a:xfrm>
            <a:off x="675085" y="3602411"/>
            <a:ext cx="7650956" cy="1196649"/>
          </a:xfrm>
          <a:prstGeom prst="rect">
            <a:avLst/>
          </a:prstGeom>
        </p:spPr>
        <p:txBody>
          <a:bodyPr lIns="45258" rIns="45258"/>
          <a:lstStyle>
            <a:lvl1pPr marL="0" marR="63362" indent="0" algn="r">
              <a:buNone/>
              <a:defRPr>
                <a:solidFill>
                  <a:schemeClr val="tx2"/>
                </a:solidFill>
              </a:defRPr>
            </a:lvl1pPr>
            <a:lvl2pPr marL="452582" indent="0" algn="ctr">
              <a:buNone/>
            </a:lvl2pPr>
            <a:lvl3pPr marL="905165" indent="0" algn="ctr">
              <a:buNone/>
            </a:lvl3pPr>
            <a:lvl4pPr marL="1357747" indent="0" algn="ctr">
              <a:buNone/>
            </a:lvl4pPr>
            <a:lvl5pPr marL="1810329" indent="0" algn="ctr">
              <a:buNone/>
            </a:lvl5pPr>
            <a:lvl6pPr marL="2262911" indent="0" algn="ctr">
              <a:buNone/>
            </a:lvl6pPr>
            <a:lvl7pPr marL="2715494" indent="0" algn="ctr">
              <a:buNone/>
            </a:lvl7pPr>
            <a:lvl8pPr marL="3168076" indent="0" algn="ctr">
              <a:buNone/>
            </a:lvl8pPr>
            <a:lvl9pPr marL="3620658" indent="0" algn="ctr">
              <a:buNone/>
            </a:lvl9pPr>
            <a:extLst/>
          </a:lstStyle>
          <a:p>
            <a:r>
              <a:rPr lang="it-IT" dirty="0" smtClean="0">
                <a:latin typeface="Segoe UI Light" pitchFamily="34" charset="0"/>
              </a:rPr>
              <a:t>Maria </a:t>
            </a:r>
            <a:r>
              <a:rPr lang="it-IT" dirty="0" err="1" smtClean="0">
                <a:latin typeface="Segoe UI Light" pitchFamily="34" charset="0"/>
              </a:rPr>
              <a:t>Manoliu-Manea</a:t>
            </a:r>
            <a:endParaRPr lang="it-IT" dirty="0">
              <a:latin typeface="Segoe UI Light" pitchFamily="34" charset="0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3706" y="4940389"/>
            <a:ext cx="9004831" cy="1907219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elasi titolo 5 ep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7871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2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Contesti</a:t>
            </a: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In termini </a:t>
            </a:r>
            <a:r>
              <a:rPr lang="it-IT" sz="1200" b="0" kern="120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griceani</a:t>
            </a:r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Vantaggi</a:t>
            </a: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Epifenomeno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52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ar Titolo 1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0000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  <a:endParaRPr lang="it-IT" sz="8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Contesti</a:t>
            </a:r>
          </a:p>
          <a:p>
            <a:pPr marL="0" algn="ctr" defTabSz="905165" rtl="0" eaLnBrk="1" latinLnBrk="0" hangingPunct="1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In termini </a:t>
            </a:r>
            <a:r>
              <a:rPr lang="it-IT" sz="1200" b="0" kern="120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griceani</a:t>
            </a:r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Vantaggi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0220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ar Titolo 2 con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0000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  <a:endParaRPr lang="it-IT" sz="8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Contesti</a:t>
            </a:r>
          </a:p>
          <a:p>
            <a:pPr marL="0" algn="ctr" defTabSz="905165" rtl="0" eaLnBrk="1" latinLnBrk="0" hangingPunct="1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In termini </a:t>
            </a:r>
            <a:r>
              <a:rPr lang="it-IT" sz="1200" b="0" kern="120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griceani</a:t>
            </a:r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Vantaggi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533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ar Titolo 3 gl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0000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  <a:endParaRPr lang="it-IT" sz="8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Contesti</a:t>
            </a:r>
          </a:p>
          <a:p>
            <a:pPr marL="0" algn="ctr" defTabSz="905165" rtl="0" eaLnBrk="1" latinLnBrk="0" hangingPunct="1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In termini </a:t>
            </a:r>
            <a:r>
              <a:rPr lang="it-IT" sz="1200" b="0" kern="1200" cap="none" spc="0" baseline="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griceani</a:t>
            </a:r>
            <a:endParaRPr lang="it-IT" sz="1200" b="0" kern="1200" cap="none" spc="0" baseline="0" dirty="0" smtClean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Vantaggi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210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iar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0000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  <a:endParaRPr lang="it-IT" sz="8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Contesti</a:t>
            </a:r>
          </a:p>
          <a:p>
            <a:pPr marL="0" algn="ctr" defTabSz="905165" rtl="0" eaLnBrk="1" latinLnBrk="0" hangingPunct="1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In termini </a:t>
            </a:r>
            <a:r>
              <a:rPr lang="it-IT" sz="1200" b="0" kern="120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griceani</a:t>
            </a:r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algn="ctr" defTabSz="905165" rtl="0" eaLnBrk="1" latinLnBrk="0" hangingPunct="1"/>
            <a:r>
              <a:rPr lang="it-IT" sz="1200" b="0" kern="1200" cap="none" spc="0" baseline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Vantaggi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9195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ltim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0000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  <a:endParaRPr lang="it-IT" sz="8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17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ng1_Ultim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0000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318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i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8" name="Rettangolo 7"/>
          <p:cNvSpPr/>
          <p:nvPr userDrawn="1"/>
        </p:nvSpPr>
        <p:spPr>
          <a:xfrm>
            <a:off x="7560000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239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messe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8" name="Rettangolo 7"/>
          <p:cNvSpPr/>
          <p:nvPr userDrawn="1"/>
        </p:nvSpPr>
        <p:spPr>
          <a:xfrm>
            <a:off x="7560000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</a:p>
          <a:p>
            <a:pPr algn="ctr"/>
            <a:endParaRPr lang="it-IT" sz="8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marL="0" indent="0" algn="ctr" defTabSz="905165" rtl="0" eaLnBrk="1" latinLnBrk="0" hangingPunct="1">
              <a:buFont typeface="Arial" pitchFamily="34" charset="0"/>
              <a:buNone/>
            </a:pPr>
            <a:r>
              <a:rPr lang="it-IT" sz="1200" b="0" kern="120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Implicature</a:t>
            </a:r>
            <a:r>
              <a:rPr lang="it-IT" sz="1200" b="0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 conversazionali</a:t>
            </a:r>
          </a:p>
          <a:p>
            <a:pPr marL="0" indent="0" algn="ctr" defTabSz="905165" rtl="0" eaLnBrk="1" latinLnBrk="0" hangingPunct="1">
              <a:buFont typeface="Arial" pitchFamily="34" charset="0"/>
              <a:buNone/>
            </a:pPr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indent="0" algn="ctr" defTabSz="905165" rtl="0" eaLnBrk="1" latinLnBrk="0" hangingPunct="1">
              <a:buFont typeface="Arial" pitchFamily="34" charset="0"/>
              <a:buNone/>
            </a:pPr>
            <a:r>
              <a:rPr lang="it-IT" sz="1200" b="0" kern="120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Implicature</a:t>
            </a:r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 convenzionali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075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messe Titolo 2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8" name="Rettangolo 7"/>
          <p:cNvSpPr/>
          <p:nvPr userDrawn="1"/>
        </p:nvSpPr>
        <p:spPr>
          <a:xfrm>
            <a:off x="7560000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</a:p>
          <a:p>
            <a:pPr algn="ctr"/>
            <a:endParaRPr lang="it-IT" sz="8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marL="0" indent="0" algn="ctr" defTabSz="905165" rtl="0" eaLnBrk="1" latinLnBrk="0" hangingPunct="1">
              <a:buFont typeface="Arial" pitchFamily="34" charset="0"/>
              <a:buNone/>
            </a:pPr>
            <a:r>
              <a:rPr lang="it-IT" sz="1200" b="0" kern="120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Implicature</a:t>
            </a:r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 conversazionali</a:t>
            </a:r>
          </a:p>
          <a:p>
            <a:pPr marL="0" indent="0" algn="ctr" defTabSz="905165" rtl="0" eaLnBrk="1" latinLnBrk="0" hangingPunct="1">
              <a:buFont typeface="Arial" pitchFamily="34" charset="0"/>
              <a:buNone/>
            </a:pPr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marL="0" indent="0" algn="ctr" defTabSz="905165" rtl="0" eaLnBrk="1" latinLnBrk="0" hangingPunct="1">
              <a:buFont typeface="Arial" pitchFamily="34" charset="0"/>
              <a:buNone/>
            </a:pPr>
            <a:r>
              <a:rPr lang="it-IT" sz="1200" b="0" kern="120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Implicature</a:t>
            </a:r>
            <a:r>
              <a:rPr lang="it-IT" sz="1200" b="0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 convenzionali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535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moni identit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8" name="Rettangolo 7"/>
          <p:cNvSpPr/>
          <p:nvPr userDrawn="1"/>
        </p:nvSpPr>
        <p:spPr>
          <a:xfrm>
            <a:off x="7560000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  <a:endParaRPr lang="it-IT" sz="8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8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914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elasi titolo 1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7871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2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Contesti</a:t>
            </a: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In termini </a:t>
            </a:r>
            <a:r>
              <a:rPr lang="it-IT" sz="1200" b="0" kern="120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griceani</a:t>
            </a:r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Vantaggi</a:t>
            </a: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Epifenomeno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43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elasi titolo 2 conte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7871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2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Contesti</a:t>
            </a: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In termini </a:t>
            </a:r>
            <a:r>
              <a:rPr lang="it-IT" sz="1200" b="0" kern="120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griceani</a:t>
            </a:r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Vantaggi</a:t>
            </a: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Epifenomeno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14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elasi titolo 3 gl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7871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2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Contesti</a:t>
            </a: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In termini </a:t>
            </a:r>
            <a:r>
              <a:rPr lang="it-IT" sz="1200" b="0" kern="120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griceani</a:t>
            </a:r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Vantaggi</a:t>
            </a: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Epifenomeno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983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elasi titolo 4 vant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203389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>
              <a:lnSpc>
                <a:spcPct val="114000"/>
              </a:lnSpc>
              <a:buFontTx/>
              <a:buNone/>
              <a:defRPr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>
              <a:lnSpc>
                <a:spcPct val="114000"/>
              </a:lnSpc>
              <a:buFont typeface="Arial" pitchFamily="34" charset="0"/>
              <a:buChar char="•"/>
              <a:defRPr sz="2100" b="0">
                <a:latin typeface="Candara" pitchFamily="34" charset="0"/>
                <a:cs typeface="Cordia New" pitchFamily="34" charset="-34"/>
              </a:defRPr>
            </a:lvl2pPr>
            <a:lvl3pPr marL="440011" indent="-226291" algn="just">
              <a:lnSpc>
                <a:spcPct val="114000"/>
              </a:lnSpc>
              <a:buClr>
                <a:schemeClr val="tx2"/>
              </a:buClr>
              <a:buFont typeface="Segoe UI Light" pitchFamily="34" charset="0"/>
              <a:buChar char="ᵒ"/>
              <a:defRPr sz="2000" b="0">
                <a:latin typeface="Candara" pitchFamily="34" charset="0"/>
              </a:defRPr>
            </a:lvl3pPr>
            <a:lvl4pPr marL="264006" indent="0" algn="just">
              <a:lnSpc>
                <a:spcPct val="114000"/>
              </a:lnSpc>
              <a:buNone/>
              <a:defRPr sz="2000" b="0" i="1">
                <a:latin typeface="Book Antiqua" pitchFamily="18" charset="0"/>
              </a:defRPr>
            </a:lvl4pPr>
            <a:lvl5pPr marL="264006" indent="0" algn="just">
              <a:lnSpc>
                <a:spcPct val="114000"/>
              </a:lnSpc>
              <a:buNone/>
              <a:defRPr sz="1600" b="0">
                <a:latin typeface="Segoe UI Light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Elenco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2"/>
            <a:r>
              <a:rPr lang="it-IT" dirty="0" err="1" smtClean="0"/>
              <a:t>Sottoelenco</a:t>
            </a:r>
            <a:r>
              <a:rPr lang="it-IT" dirty="0" smtClean="0"/>
              <a:t>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3"/>
            <a:r>
              <a:rPr lang="it-IT" dirty="0" smtClean="0"/>
              <a:t>Esempio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fasş</a:t>
            </a:r>
            <a:r>
              <a:rPr lang="it-IT" dirty="0" smtClean="0"/>
              <a:t> </a:t>
            </a:r>
            <a:r>
              <a:rPr lang="it-IT" dirty="0" err="1" smtClean="0"/>
              <a:t>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 smtClean="0"/>
          </a:p>
          <a:p>
            <a:pPr lvl="4"/>
            <a:r>
              <a:rPr lang="it-IT" dirty="0" smtClean="0"/>
              <a:t>Traduzione </a:t>
            </a:r>
            <a:r>
              <a:rPr lang="it-IT" dirty="0" err="1" smtClean="0"/>
              <a:t>sfdsfg</a:t>
            </a:r>
            <a:r>
              <a:rPr lang="it-IT" dirty="0" smtClean="0"/>
              <a:t>  </a:t>
            </a:r>
            <a:r>
              <a:rPr lang="it-IT" dirty="0" err="1" smtClean="0"/>
              <a:t>fasdfsdf</a:t>
            </a:r>
            <a:r>
              <a:rPr lang="it-IT" dirty="0" smtClean="0"/>
              <a:t>  </a:t>
            </a:r>
            <a:r>
              <a:rPr lang="it-IT" dirty="0" err="1" smtClean="0"/>
              <a:t>sdgfsdgsdfg</a:t>
            </a:r>
            <a:r>
              <a:rPr lang="it-IT" dirty="0" smtClean="0"/>
              <a:t> </a:t>
            </a:r>
            <a:r>
              <a:rPr lang="it-IT" dirty="0" err="1" smtClean="0"/>
              <a:t>dgasdfgd</a:t>
            </a:r>
            <a:endParaRPr lang="it-IT" dirty="0"/>
          </a:p>
        </p:txBody>
      </p:sp>
      <p:sp>
        <p:nvSpPr>
          <p:cNvPr id="10" name="Titolo 5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7560000" cy="583842"/>
          </a:xfrm>
          <a:ln>
            <a:noFill/>
          </a:ln>
        </p:spPr>
        <p:txBody>
          <a:bodyPr wrap="square" rtlCol="0" anchor="t">
            <a:spAutoFit/>
          </a:bodyPr>
          <a:lstStyle>
            <a:lvl1pPr algn="ctr">
              <a:defRPr sz="3200" b="0" u="non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it-IT" dirty="0" smtClean="0"/>
              <a:t>Fare clic per modificare titolo</a:t>
            </a:r>
            <a:endParaRPr kumimoji="0" lang="en-US" dirty="0"/>
          </a:p>
        </p:txBody>
      </p:sp>
      <p:sp>
        <p:nvSpPr>
          <p:cNvPr id="11" name="Rettangolo 10"/>
          <p:cNvSpPr/>
          <p:nvPr userDrawn="1"/>
        </p:nvSpPr>
        <p:spPr>
          <a:xfrm>
            <a:off x="7560000" y="0"/>
            <a:ext cx="1441125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Tomelleri</a:t>
            </a:r>
            <a:r>
              <a:rPr lang="it-IT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Ana</a:t>
            </a:r>
            <a:endParaRPr lang="it-IT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540000"/>
            <a:ext cx="7524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7567871" y="540000"/>
            <a:ext cx="1440000" cy="6300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  <a:alpha val="85000"/>
                </a:schemeClr>
              </a:gs>
              <a:gs pos="0">
                <a:schemeClr val="accent1">
                  <a:alpha val="85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spcCol="0" rtlCol="0" anchor="ctr"/>
          <a:lstStyle/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Contenuti</a:t>
            </a:r>
          </a:p>
          <a:p>
            <a:pPr algn="ctr"/>
            <a:endParaRPr lang="it-IT" sz="15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Premesse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teoriche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Promoni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di identità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Acelaşi</a:t>
            </a:r>
            <a:r>
              <a:rPr lang="it-IT" sz="15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tot</a:t>
            </a:r>
          </a:p>
          <a:p>
            <a:pPr algn="ctr"/>
            <a:endParaRPr lang="it-IT" sz="12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Contesti</a:t>
            </a: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In termini </a:t>
            </a:r>
            <a:r>
              <a:rPr lang="it-IT" sz="1200" b="0" kern="120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griceani</a:t>
            </a:r>
            <a:endParaRPr lang="it-IT" sz="1200" b="0" kern="120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Vantaggi</a:t>
            </a:r>
          </a:p>
          <a:p>
            <a:pPr algn="ctr"/>
            <a:endParaRPr lang="it-IT" sz="1200" b="0" kern="120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  <a:ea typeface="+mn-ea"/>
              <a:cs typeface="+mn-cs"/>
            </a:endParaRPr>
          </a:p>
          <a:p>
            <a:pPr algn="ctr"/>
            <a:r>
              <a:rPr lang="it-IT" sz="1200" b="0" kern="120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  <a:ea typeface="+mn-ea"/>
                <a:cs typeface="+mn-cs"/>
              </a:rPr>
              <a:t>Epifenomeno</a:t>
            </a:r>
          </a:p>
          <a:p>
            <a:pPr algn="ctr"/>
            <a:endParaRPr lang="it-IT" sz="15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  <a:p>
            <a:pPr algn="ctr"/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Chiar</a:t>
            </a:r>
            <a:r>
              <a:rPr lang="it-IT" sz="1500" b="0" cap="none" spc="0" baseline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 e </a:t>
            </a:r>
            <a:r>
              <a:rPr lang="it-IT" sz="1500" b="0" cap="none" spc="0" baseline="0" dirty="0" err="1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Light" pitchFamily="34" charset="0"/>
              </a:rPr>
              <a:t>însuşi</a:t>
            </a:r>
            <a:endParaRPr lang="it-IT" sz="1500" b="0" cap="none" spc="0" baseline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36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chemeClr val="bg1">
                <a:lumMod val="75000"/>
              </a:schemeClr>
            </a:gs>
            <a:gs pos="78000">
              <a:schemeClr val="bg1">
                <a:tint val="55000"/>
                <a:satMod val="300000"/>
              </a:schemeClr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1472" y="5929799"/>
            <a:ext cx="4863427" cy="9187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516" tIns="45258" rIns="90516" bIns="45258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78128" y="5923889"/>
            <a:ext cx="3632788" cy="93107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516" tIns="45258" rIns="90516" bIns="45258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5948" y="5776507"/>
            <a:ext cx="3349153" cy="1078116"/>
          </a:xfrm>
          <a:prstGeom prst="rtTriangle">
            <a:avLst/>
          </a:prstGeom>
          <a:blipFill>
            <a:blip r:embed="rId18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0516" tIns="45258" rIns="90516" bIns="45258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092" y="5773002"/>
            <a:ext cx="3352298" cy="108162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0056" y="273939"/>
            <a:ext cx="8101013" cy="1140090"/>
          </a:xfrm>
          <a:prstGeom prst="rect">
            <a:avLst/>
          </a:prstGeom>
        </p:spPr>
        <p:txBody>
          <a:bodyPr vert="horz" lIns="90516" tIns="45258" rIns="90516" bIns="45258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621922" y="6391628"/>
            <a:ext cx="1890236" cy="364829"/>
          </a:xfrm>
          <a:prstGeom prst="rect">
            <a:avLst/>
          </a:prstGeom>
        </p:spPr>
        <p:txBody>
          <a:bodyPr vert="horz" lIns="90516" tIns="45258" rIns="90516" bIns="45258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638246-4389-4CAF-A5B1-D6DFA11884AC}" type="datetimeFigureOut">
              <a:rPr lang="it-IT" smtClean="0"/>
              <a:t>08/05/2011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11634" y="6391629"/>
            <a:ext cx="2313952" cy="364195"/>
          </a:xfrm>
          <a:prstGeom prst="rect">
            <a:avLst/>
          </a:prstGeom>
        </p:spPr>
        <p:txBody>
          <a:bodyPr vert="horz" lIns="90516" tIns="45258" rIns="90516" bIns="45258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512158" y="6391629"/>
            <a:ext cx="360045" cy="364195"/>
          </a:xfrm>
          <a:prstGeom prst="rect">
            <a:avLst/>
          </a:prstGeom>
        </p:spPr>
        <p:txBody>
          <a:bodyPr vert="horz" lIns="90516" tIns="45258" rIns="90516" bIns="45258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7141E3-8BE7-45C6-962E-348A372617E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68" r:id="rId2"/>
    <p:sldLayoutId id="2147484070" r:id="rId3"/>
    <p:sldLayoutId id="2147484074" r:id="rId4"/>
    <p:sldLayoutId id="2147484071" r:id="rId5"/>
    <p:sldLayoutId id="2147484073" r:id="rId6"/>
    <p:sldLayoutId id="2147484080" r:id="rId7"/>
    <p:sldLayoutId id="2147484075" r:id="rId8"/>
    <p:sldLayoutId id="2147484077" r:id="rId9"/>
    <p:sldLayoutId id="2147484076" r:id="rId10"/>
    <p:sldLayoutId id="2147484072" r:id="rId11"/>
    <p:sldLayoutId id="2147484081" r:id="rId12"/>
    <p:sldLayoutId id="2147484078" r:id="rId13"/>
    <p:sldLayoutId id="2147484079" r:id="rId14"/>
    <p:sldLayoutId id="2147484082" r:id="rId15"/>
    <p:sldLayoutId id="2147484083" r:id="rId16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2066" indent="-253446" algn="l" rtl="0" eaLnBrk="1" latinLnBrk="0" hangingPunct="1">
        <a:spcBef>
          <a:spcPts val="396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15512" indent="-226291" algn="l" rtl="0" eaLnBrk="1" latinLnBrk="0" hangingPunct="1">
        <a:spcBef>
          <a:spcPts val="321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0855" indent="-226291" algn="l" rtl="0" eaLnBrk="1" latinLnBrk="0" hangingPunct="1">
        <a:spcBef>
          <a:spcPts val="346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31456" indent="-226291" algn="l" rtl="0" eaLnBrk="1" latinLnBrk="0" hangingPunct="1">
        <a:spcBef>
          <a:spcPts val="346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57747" indent="-226291" algn="l" rtl="0" eaLnBrk="1" latinLnBrk="0" hangingPunct="1">
        <a:spcBef>
          <a:spcPts val="346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584038" indent="-226291" algn="l" rtl="0" eaLnBrk="1" latinLnBrk="0" hangingPunct="1">
        <a:spcBef>
          <a:spcPts val="34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10329" indent="-226291" algn="l" rtl="0" eaLnBrk="1" latinLnBrk="0" hangingPunct="1">
        <a:spcBef>
          <a:spcPts val="346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36620" indent="-226291" algn="l" rtl="0" eaLnBrk="1" latinLnBrk="0" hangingPunct="1">
        <a:spcBef>
          <a:spcPts val="346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62911" indent="-226291" algn="l" rtl="0" eaLnBrk="1" latinLnBrk="0" hangingPunct="1">
        <a:spcBef>
          <a:spcPts val="346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25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051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577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103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6291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154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680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206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75085" y="2385572"/>
            <a:ext cx="7650956" cy="182510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Da </a:t>
            </a:r>
            <a:r>
              <a:rPr lang="it-IT" dirty="0" err="1" smtClean="0"/>
              <a:t>implicature</a:t>
            </a:r>
            <a:r>
              <a:rPr lang="it-IT" dirty="0" smtClean="0"/>
              <a:t> conversazionali a convenzionali: i pronomi di identità in rumeno e i loro sostituti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5085" y="4239844"/>
            <a:ext cx="7650956" cy="1196649"/>
          </a:xfrm>
        </p:spPr>
        <p:txBody>
          <a:bodyPr/>
          <a:lstStyle/>
          <a:p>
            <a:r>
              <a:rPr lang="it-IT" smtClean="0"/>
              <a:t>Maria Manoliu-Manea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796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2033892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lphaUcPeriod" startAt="2"/>
            </a:pPr>
            <a:r>
              <a:rPr lang="it-IT" u="sng" dirty="0" smtClean="0"/>
              <a:t>modificatore del sintagma verbale</a:t>
            </a:r>
          </a:p>
          <a:p>
            <a:endParaRPr lang="it-IT" dirty="0" smtClean="0"/>
          </a:p>
          <a:p>
            <a:pPr lvl="3"/>
            <a:r>
              <a:rPr lang="it-IT" dirty="0" smtClean="0"/>
              <a:t>tot o mai </a:t>
            </a:r>
            <a:r>
              <a:rPr lang="it-IT" dirty="0" err="1" smtClean="0"/>
              <a:t>iubeşti</a:t>
            </a:r>
            <a:r>
              <a:rPr lang="it-IT" dirty="0" smtClean="0"/>
              <a:t>?</a:t>
            </a:r>
          </a:p>
          <a:p>
            <a:pPr lvl="4"/>
            <a:r>
              <a:rPr lang="it-IT" dirty="0" smtClean="0"/>
              <a:t>[l’ami ancora?]</a:t>
            </a:r>
          </a:p>
          <a:p>
            <a:endParaRPr lang="it-IT" dirty="0" smtClean="0"/>
          </a:p>
          <a:p>
            <a:pPr lvl="3"/>
            <a:r>
              <a:rPr lang="it-IT" dirty="0" smtClean="0"/>
              <a:t>tot te mai duci pe </a:t>
            </a:r>
            <a:r>
              <a:rPr lang="it-IT" dirty="0" err="1" smtClean="0"/>
              <a:t>acolo</a:t>
            </a:r>
            <a:r>
              <a:rPr lang="it-IT" dirty="0" smtClean="0"/>
              <a:t>, nu-i </a:t>
            </a:r>
            <a:r>
              <a:rPr lang="it-IT" dirty="0" err="1" smtClean="0"/>
              <a:t>aşa</a:t>
            </a:r>
            <a:r>
              <a:rPr lang="it-IT" dirty="0" smtClean="0"/>
              <a:t>?</a:t>
            </a:r>
          </a:p>
          <a:p>
            <a:pPr lvl="4"/>
            <a:r>
              <a:rPr lang="it-IT" dirty="0" smtClean="0"/>
              <a:t>[vai ancora da quelle parti, vero?]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permanenza di un processo </a:t>
            </a:r>
          </a:p>
          <a:p>
            <a:pPr lvl="1"/>
            <a:r>
              <a:rPr lang="it-IT" dirty="0" smtClean="0"/>
              <a:t>ripetizione di un evento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50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4708468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lphaUcPeriod" startAt="3"/>
            </a:pPr>
            <a:r>
              <a:rPr lang="it-IT" u="sng" dirty="0" smtClean="0"/>
              <a:t>modificatore del nome</a:t>
            </a:r>
          </a:p>
          <a:p>
            <a:endParaRPr lang="it-IT" dirty="0" smtClean="0"/>
          </a:p>
          <a:p>
            <a:pPr lvl="3"/>
            <a:r>
              <a:rPr lang="it-IT" dirty="0" err="1" smtClean="0"/>
              <a:t>Mihai</a:t>
            </a:r>
            <a:r>
              <a:rPr lang="it-IT" dirty="0" smtClean="0"/>
              <a:t> </a:t>
            </a:r>
            <a:r>
              <a:rPr lang="it-IT" dirty="0" err="1" smtClean="0"/>
              <a:t>şi</a:t>
            </a:r>
            <a:r>
              <a:rPr lang="it-IT" dirty="0" smtClean="0"/>
              <a:t> </a:t>
            </a:r>
            <a:r>
              <a:rPr lang="it-IT" dirty="0" err="1" smtClean="0"/>
              <a:t>Vasilică</a:t>
            </a:r>
            <a:r>
              <a:rPr lang="it-IT" dirty="0" smtClean="0"/>
              <a:t> </a:t>
            </a:r>
            <a:r>
              <a:rPr lang="it-IT" dirty="0" err="1" smtClean="0"/>
              <a:t>locuiesc</a:t>
            </a:r>
            <a:r>
              <a:rPr lang="it-IT" dirty="0" smtClean="0"/>
              <a:t> </a:t>
            </a:r>
            <a:r>
              <a:rPr lang="it-IT" dirty="0" err="1" smtClean="0"/>
              <a:t>în</a:t>
            </a:r>
            <a:r>
              <a:rPr lang="it-IT" dirty="0" smtClean="0"/>
              <a:t> </a:t>
            </a:r>
            <a:r>
              <a:rPr lang="it-IT" dirty="0" err="1" smtClean="0"/>
              <a:t>aceeaşi</a:t>
            </a:r>
            <a:r>
              <a:rPr lang="it-IT" dirty="0" smtClean="0"/>
              <a:t> </a:t>
            </a:r>
            <a:r>
              <a:rPr lang="it-IT" dirty="0" err="1" smtClean="0"/>
              <a:t>casă</a:t>
            </a:r>
            <a:r>
              <a:rPr lang="it-IT" dirty="0" smtClean="0"/>
              <a:t>.</a:t>
            </a:r>
          </a:p>
          <a:p>
            <a:pPr lvl="4"/>
            <a:r>
              <a:rPr lang="it-IT" dirty="0" smtClean="0"/>
              <a:t>[</a:t>
            </a:r>
            <a:r>
              <a:rPr lang="it-IT" dirty="0" err="1" smtClean="0"/>
              <a:t>Mihai</a:t>
            </a:r>
            <a:r>
              <a:rPr lang="it-IT" dirty="0" smtClean="0"/>
              <a:t> e </a:t>
            </a:r>
            <a:r>
              <a:rPr lang="it-IT" dirty="0" err="1" smtClean="0"/>
              <a:t>Vasilica</a:t>
            </a:r>
            <a:r>
              <a:rPr lang="it-IT" dirty="0" smtClean="0"/>
              <a:t> abitano nella stessa casa.]</a:t>
            </a:r>
          </a:p>
          <a:p>
            <a:pPr lvl="4"/>
            <a:endParaRPr lang="it-IT" dirty="0" smtClean="0"/>
          </a:p>
          <a:p>
            <a:pPr lvl="3"/>
            <a:r>
              <a:rPr lang="it-IT" dirty="0" err="1" smtClean="0"/>
              <a:t>Mihai</a:t>
            </a:r>
            <a:r>
              <a:rPr lang="it-IT" dirty="0" smtClean="0"/>
              <a:t> </a:t>
            </a:r>
            <a:r>
              <a:rPr lang="it-IT" dirty="0" err="1" smtClean="0"/>
              <a:t>şi</a:t>
            </a:r>
            <a:r>
              <a:rPr lang="it-IT" dirty="0" smtClean="0"/>
              <a:t> </a:t>
            </a:r>
            <a:r>
              <a:rPr lang="it-IT" dirty="0" err="1" smtClean="0"/>
              <a:t>Vasilică</a:t>
            </a:r>
            <a:r>
              <a:rPr lang="it-IT" dirty="0" smtClean="0"/>
              <a:t> </a:t>
            </a:r>
            <a:r>
              <a:rPr lang="it-IT" dirty="0" err="1" smtClean="0"/>
              <a:t>locuiesc</a:t>
            </a:r>
            <a:r>
              <a:rPr lang="it-IT" dirty="0" smtClean="0"/>
              <a:t> tot </a:t>
            </a:r>
            <a:r>
              <a:rPr lang="it-IT" dirty="0" err="1" smtClean="0"/>
              <a:t>în</a:t>
            </a:r>
            <a:r>
              <a:rPr lang="it-IT" dirty="0" smtClean="0"/>
              <a:t> casa aia.</a:t>
            </a:r>
          </a:p>
          <a:p>
            <a:pPr lvl="4"/>
            <a:r>
              <a:rPr lang="it-IT" dirty="0" smtClean="0"/>
              <a:t>[</a:t>
            </a:r>
            <a:r>
              <a:rPr lang="it-IT" dirty="0" err="1" smtClean="0"/>
              <a:t>Mihai</a:t>
            </a:r>
            <a:r>
              <a:rPr lang="it-IT" dirty="0" smtClean="0"/>
              <a:t> e </a:t>
            </a:r>
            <a:r>
              <a:rPr lang="it-IT" dirty="0" err="1" smtClean="0"/>
              <a:t>Vasilica</a:t>
            </a:r>
            <a:r>
              <a:rPr lang="it-IT" dirty="0" smtClean="0"/>
              <a:t> abitano sempre in quella casa.]</a:t>
            </a:r>
          </a:p>
          <a:p>
            <a:endParaRPr lang="it-IT" dirty="0" smtClean="0"/>
          </a:p>
          <a:p>
            <a:pPr lvl="1"/>
            <a:r>
              <a:rPr lang="it-IT" i="1" dirty="0" err="1" smtClean="0"/>
              <a:t>aceeaşi</a:t>
            </a:r>
            <a:r>
              <a:rPr lang="it-IT" dirty="0" smtClean="0"/>
              <a:t>: identità tra la casa in cui abita </a:t>
            </a:r>
            <a:r>
              <a:rPr lang="it-IT" dirty="0" err="1" smtClean="0"/>
              <a:t>Mihai</a:t>
            </a:r>
            <a:r>
              <a:rPr lang="it-IT" dirty="0" smtClean="0"/>
              <a:t> e quella in cui abita </a:t>
            </a:r>
            <a:r>
              <a:rPr lang="it-IT" dirty="0" err="1" smtClean="0"/>
              <a:t>Vasilica</a:t>
            </a:r>
            <a:r>
              <a:rPr lang="it-IT" dirty="0" smtClean="0"/>
              <a:t>; </a:t>
            </a:r>
            <a:r>
              <a:rPr lang="it-IT" dirty="0" err="1" smtClean="0"/>
              <a:t>negan</a:t>
            </a:r>
            <a:r>
              <a:rPr lang="it-IT" dirty="0" smtClean="0"/>
              <a:t> un’attesa non-identità</a:t>
            </a:r>
          </a:p>
          <a:p>
            <a:pPr lvl="1"/>
            <a:r>
              <a:rPr lang="it-IT" i="1" dirty="0" smtClean="0"/>
              <a:t>tot</a:t>
            </a:r>
            <a:r>
              <a:rPr lang="it-IT" dirty="0" smtClean="0"/>
              <a:t>: continuità temporale; nega un’attesa discontinuità</a:t>
            </a:r>
          </a:p>
          <a:p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20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83965"/>
            <a:ext cx="6858991" cy="4877874"/>
          </a:xfrm>
        </p:spPr>
        <p:txBody>
          <a:bodyPr/>
          <a:lstStyle/>
          <a:p>
            <a:r>
              <a:rPr lang="it-IT" sz="2800" b="1" dirty="0" smtClean="0"/>
              <a:t>In termini </a:t>
            </a:r>
            <a:r>
              <a:rPr lang="it-IT" sz="2800" b="1" dirty="0" err="1" smtClean="0"/>
              <a:t>griceani</a:t>
            </a:r>
            <a:endParaRPr lang="it-IT" sz="2800" b="1" dirty="0" smtClean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Logicamente la continuità dei processi comporta la permanenza degli oggetti coinvolti. </a:t>
            </a:r>
          </a:p>
          <a:p>
            <a:pPr lvl="1"/>
            <a:r>
              <a:rPr lang="it-IT" dirty="0" smtClean="0"/>
              <a:t>L’</a:t>
            </a:r>
            <a:r>
              <a:rPr lang="it-IT" dirty="0" err="1" smtClean="0"/>
              <a:t>implicatura</a:t>
            </a:r>
            <a:r>
              <a:rPr lang="it-IT" dirty="0" smtClean="0"/>
              <a:t> </a:t>
            </a:r>
            <a:r>
              <a:rPr lang="it-IT" u="sng" dirty="0" smtClean="0"/>
              <a:t>convenzionale</a:t>
            </a:r>
            <a:r>
              <a:rPr lang="it-IT" dirty="0" smtClean="0"/>
              <a:t> espressa da </a:t>
            </a:r>
            <a:r>
              <a:rPr lang="it-IT" i="1" dirty="0" smtClean="0"/>
              <a:t>tot</a:t>
            </a:r>
            <a:r>
              <a:rPr lang="it-IT" dirty="0" smtClean="0"/>
              <a:t> comporta l’</a:t>
            </a:r>
            <a:r>
              <a:rPr lang="it-IT" dirty="0" err="1" smtClean="0"/>
              <a:t>implicatura</a:t>
            </a:r>
            <a:r>
              <a:rPr lang="it-IT" dirty="0" smtClean="0"/>
              <a:t> convenzionale espressa da </a:t>
            </a:r>
            <a:r>
              <a:rPr lang="it-IT" i="1" dirty="0" err="1" smtClean="0"/>
              <a:t>acelasi</a:t>
            </a:r>
            <a:r>
              <a:rPr lang="it-IT" i="1" dirty="0" smtClean="0"/>
              <a:t>. </a:t>
            </a:r>
          </a:p>
          <a:p>
            <a:pPr lvl="1"/>
            <a:r>
              <a:rPr lang="it-IT" dirty="0" smtClean="0"/>
              <a:t>Questa inferenza è quindi un’</a:t>
            </a:r>
            <a:r>
              <a:rPr lang="it-IT" dirty="0" err="1" smtClean="0"/>
              <a:t>implicatura</a:t>
            </a:r>
            <a:r>
              <a:rPr lang="it-IT" dirty="0" smtClean="0"/>
              <a:t> </a:t>
            </a:r>
            <a:r>
              <a:rPr lang="it-IT" u="sng" dirty="0" smtClean="0"/>
              <a:t>conversazionale</a:t>
            </a:r>
            <a:r>
              <a:rPr lang="it-IT" dirty="0" smtClean="0"/>
              <a:t> che ha fatto sì che tot acquisisse la stessa </a:t>
            </a:r>
            <a:r>
              <a:rPr lang="it-IT" dirty="0" err="1" smtClean="0"/>
              <a:t>implicatura</a:t>
            </a:r>
            <a:r>
              <a:rPr lang="it-IT" dirty="0" smtClean="0"/>
              <a:t> convenzionale di </a:t>
            </a:r>
            <a:r>
              <a:rPr lang="it-IT" i="1" dirty="0" err="1" smtClean="0"/>
              <a:t>acelaşi</a:t>
            </a:r>
            <a:r>
              <a:rPr lang="it-IT" dirty="0" smtClean="0"/>
              <a:t>  .</a:t>
            </a:r>
          </a:p>
          <a:p>
            <a:pPr lvl="1"/>
            <a:r>
              <a:rPr lang="it-IT" dirty="0" smtClean="0"/>
              <a:t>Il significato conversazionale dell’avverbiale tot in contesti come diventa un valore del suo significato convenzionale.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61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4810291"/>
          </a:xfrm>
        </p:spPr>
        <p:txBody>
          <a:bodyPr/>
          <a:lstStyle/>
          <a:p>
            <a:pPr marL="0" lvl="1" indent="0">
              <a:buNone/>
            </a:pPr>
            <a:r>
              <a:rPr lang="it-IT" sz="2800" b="1" dirty="0" smtClean="0"/>
              <a:t>Vantaggi della sostituzione</a:t>
            </a:r>
          </a:p>
          <a:p>
            <a:endParaRPr lang="it-IT" dirty="0" smtClean="0"/>
          </a:p>
          <a:p>
            <a:pPr>
              <a:tabLst>
                <a:tab pos="531813" algn="l"/>
              </a:tabLst>
            </a:pPr>
            <a:r>
              <a:rPr lang="it-IT" dirty="0" smtClean="0"/>
              <a:t>i.	a differenza di </a:t>
            </a:r>
            <a:r>
              <a:rPr lang="it-IT" i="1" dirty="0" err="1" smtClean="0"/>
              <a:t>acelaşi</a:t>
            </a:r>
            <a:r>
              <a:rPr lang="it-IT" dirty="0" smtClean="0"/>
              <a:t>, che modifica solo nomi e si 	comporta come un aggettivo, </a:t>
            </a:r>
            <a:r>
              <a:rPr lang="it-IT" i="1" dirty="0" smtClean="0"/>
              <a:t>tot</a:t>
            </a:r>
            <a:r>
              <a:rPr lang="it-IT" dirty="0" smtClean="0"/>
              <a:t> può 	accompagnare: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pronomi personali</a:t>
            </a:r>
          </a:p>
          <a:p>
            <a:pPr lvl="3"/>
            <a:r>
              <a:rPr lang="it-IT" dirty="0" err="1" smtClean="0"/>
              <a:t>Vorbeşte</a:t>
            </a:r>
            <a:r>
              <a:rPr lang="it-IT" dirty="0" smtClean="0"/>
              <a:t> tot ea. </a:t>
            </a:r>
          </a:p>
          <a:p>
            <a:pPr lvl="4"/>
            <a:r>
              <a:rPr lang="it-IT" dirty="0" smtClean="0"/>
              <a:t>[Parla sempre lei.]</a:t>
            </a:r>
          </a:p>
          <a:p>
            <a:pPr lvl="4"/>
            <a:endParaRPr lang="it-IT" dirty="0" smtClean="0"/>
          </a:p>
          <a:p>
            <a:pPr lvl="3"/>
            <a:r>
              <a:rPr lang="it-IT" dirty="0" smtClean="0"/>
              <a:t>*</a:t>
            </a:r>
            <a:r>
              <a:rPr lang="it-IT" dirty="0" err="1" smtClean="0"/>
              <a:t>Vorbeşte</a:t>
            </a:r>
            <a:r>
              <a:rPr lang="it-IT" dirty="0" smtClean="0"/>
              <a:t> </a:t>
            </a:r>
            <a:r>
              <a:rPr lang="it-IT" dirty="0" err="1" smtClean="0"/>
              <a:t>aceeaşi</a:t>
            </a:r>
            <a:r>
              <a:rPr lang="it-IT" dirty="0" smtClean="0"/>
              <a:t> ea  </a:t>
            </a:r>
          </a:p>
          <a:p>
            <a:pPr lvl="4"/>
            <a:r>
              <a:rPr lang="it-IT" dirty="0" smtClean="0"/>
              <a:t>[*Parla la stessa lei.]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22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971997"/>
            <a:ext cx="6858991" cy="2033892"/>
          </a:xfrm>
        </p:spPr>
        <p:txBody>
          <a:bodyPr/>
          <a:lstStyle/>
          <a:p>
            <a:pPr lvl="1"/>
            <a:r>
              <a:rPr lang="it-IT" dirty="0" smtClean="0"/>
              <a:t>sintagmi avverbiali</a:t>
            </a:r>
          </a:p>
          <a:p>
            <a:pPr lvl="3"/>
            <a:r>
              <a:rPr lang="it-IT" dirty="0" smtClean="0"/>
              <a:t>Tot </a:t>
            </a:r>
            <a:r>
              <a:rPr lang="it-IT" dirty="0" err="1" smtClean="0"/>
              <a:t>acolo</a:t>
            </a:r>
            <a:r>
              <a:rPr lang="it-IT" dirty="0" smtClean="0"/>
              <a:t>  </a:t>
            </a:r>
          </a:p>
          <a:p>
            <a:pPr lvl="4"/>
            <a:r>
              <a:rPr lang="it-IT" dirty="0" smtClean="0"/>
              <a:t>[Sempre lì]</a:t>
            </a:r>
          </a:p>
          <a:p>
            <a:pPr lvl="3"/>
            <a:r>
              <a:rPr lang="it-IT" dirty="0" smtClean="0"/>
              <a:t>*</a:t>
            </a:r>
            <a:r>
              <a:rPr lang="it-IT" dirty="0" err="1" smtClean="0"/>
              <a:t>Acelaşi</a:t>
            </a:r>
            <a:r>
              <a:rPr lang="it-IT" dirty="0" smtClean="0"/>
              <a:t> </a:t>
            </a:r>
            <a:r>
              <a:rPr lang="it-IT" dirty="0" err="1" smtClean="0"/>
              <a:t>acolo</a:t>
            </a:r>
            <a:r>
              <a:rPr lang="it-IT" dirty="0" smtClean="0"/>
              <a:t>. </a:t>
            </a:r>
          </a:p>
          <a:p>
            <a:pPr lvl="4"/>
            <a:r>
              <a:rPr lang="it-IT" dirty="0" smtClean="0"/>
              <a:t>[*Stesso lì]</a:t>
            </a:r>
          </a:p>
          <a:p>
            <a:pPr lvl="4"/>
            <a:endParaRPr lang="it-IT" dirty="0" smtClean="0"/>
          </a:p>
          <a:p>
            <a:pPr lvl="1"/>
            <a:r>
              <a:rPr lang="it-IT" dirty="0" smtClean="0"/>
              <a:t>sintagmi preposizionali</a:t>
            </a:r>
          </a:p>
          <a:p>
            <a:pPr lvl="3"/>
            <a:r>
              <a:rPr lang="it-IT" dirty="0" err="1" smtClean="0"/>
              <a:t>Vorbeşte</a:t>
            </a:r>
            <a:r>
              <a:rPr lang="it-IT" dirty="0" smtClean="0"/>
              <a:t> tot cu </a:t>
            </a:r>
            <a:r>
              <a:rPr lang="it-IT" dirty="0" err="1" smtClean="0"/>
              <a:t>Mihai</a:t>
            </a:r>
            <a:r>
              <a:rPr lang="it-IT" dirty="0" smtClean="0"/>
              <a:t>. </a:t>
            </a:r>
          </a:p>
          <a:p>
            <a:pPr lvl="4"/>
            <a:r>
              <a:rPr lang="it-IT" dirty="0" smtClean="0"/>
              <a:t>[E’ sempre con </a:t>
            </a:r>
            <a:r>
              <a:rPr lang="it-IT" dirty="0" err="1" smtClean="0"/>
              <a:t>Mihai</a:t>
            </a:r>
            <a:r>
              <a:rPr lang="it-IT" dirty="0" smtClean="0"/>
              <a:t> che parla.]</a:t>
            </a:r>
          </a:p>
          <a:p>
            <a:pPr lvl="4"/>
            <a:endParaRPr lang="it-IT" dirty="0" smtClean="0"/>
          </a:p>
          <a:p>
            <a:pPr lvl="1"/>
            <a:r>
              <a:rPr lang="it-IT" dirty="0" smtClean="0"/>
              <a:t>aggettivi</a:t>
            </a:r>
          </a:p>
          <a:p>
            <a:pPr lvl="3"/>
            <a:r>
              <a:rPr lang="it-IT" dirty="0" err="1" smtClean="0"/>
              <a:t>Dunărea</a:t>
            </a:r>
            <a:r>
              <a:rPr lang="it-IT" dirty="0" smtClean="0"/>
              <a:t> e tot </a:t>
            </a:r>
            <a:r>
              <a:rPr lang="it-IT" dirty="0" err="1" smtClean="0"/>
              <a:t>albastră</a:t>
            </a:r>
            <a:r>
              <a:rPr lang="it-IT" dirty="0" smtClean="0"/>
              <a:t>. </a:t>
            </a:r>
          </a:p>
          <a:p>
            <a:pPr lvl="4"/>
            <a:r>
              <a:rPr lang="it-IT" dirty="0" smtClean="0"/>
              <a:t>[Il Danubio è sempre blu.]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94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468114" y="971997"/>
            <a:ext cx="6858991" cy="4111895"/>
          </a:xfrm>
        </p:spPr>
        <p:txBody>
          <a:bodyPr/>
          <a:lstStyle/>
          <a:p>
            <a:pPr>
              <a:tabLst>
                <a:tab pos="531813" algn="l"/>
              </a:tabLst>
            </a:pPr>
            <a:r>
              <a:rPr lang="it-IT" dirty="0" smtClean="0"/>
              <a:t>ii.	</a:t>
            </a:r>
            <a:r>
              <a:rPr lang="it-IT" i="1" dirty="0" smtClean="0"/>
              <a:t>tot</a:t>
            </a:r>
            <a:r>
              <a:rPr lang="it-IT" dirty="0" smtClean="0"/>
              <a:t> è invariabile, mentre </a:t>
            </a:r>
            <a:r>
              <a:rPr lang="it-IT" i="1" dirty="0" err="1" smtClean="0"/>
              <a:t>acelaşi</a:t>
            </a:r>
            <a:r>
              <a:rPr lang="it-IT" dirty="0" smtClean="0"/>
              <a:t>  si accorda in 	genere, numero e caso con la testa del sintagma:</a:t>
            </a:r>
          </a:p>
          <a:p>
            <a:endParaRPr lang="it-IT" dirty="0" smtClean="0"/>
          </a:p>
          <a:p>
            <a:pPr lvl="3"/>
            <a:r>
              <a:rPr lang="it-IT" dirty="0" smtClean="0"/>
              <a:t>tot </a:t>
            </a:r>
            <a:r>
              <a:rPr lang="it-IT" dirty="0" err="1" smtClean="0"/>
              <a:t>pantoful</a:t>
            </a:r>
            <a:r>
              <a:rPr lang="it-IT" dirty="0" smtClean="0"/>
              <a:t> </a:t>
            </a:r>
            <a:r>
              <a:rPr lang="it-IT" dirty="0" err="1" smtClean="0"/>
              <a:t>acela</a:t>
            </a:r>
            <a:r>
              <a:rPr lang="it-IT" dirty="0" smtClean="0"/>
              <a:t> - </a:t>
            </a:r>
            <a:r>
              <a:rPr lang="it-IT" dirty="0" err="1" smtClean="0"/>
              <a:t>acelaşi</a:t>
            </a:r>
            <a:r>
              <a:rPr lang="it-IT" dirty="0" smtClean="0"/>
              <a:t> </a:t>
            </a:r>
            <a:r>
              <a:rPr lang="it-IT" dirty="0" err="1" smtClean="0"/>
              <a:t>pantof</a:t>
            </a:r>
            <a:r>
              <a:rPr lang="it-IT" dirty="0" smtClean="0"/>
              <a:t>  (</a:t>
            </a:r>
            <a:r>
              <a:rPr lang="it-IT" dirty="0" err="1" smtClean="0"/>
              <a:t>masc</a:t>
            </a:r>
            <a:r>
              <a:rPr lang="it-IT" dirty="0" smtClean="0"/>
              <a:t>., </a:t>
            </a:r>
            <a:r>
              <a:rPr lang="it-IT" dirty="0" err="1" smtClean="0"/>
              <a:t>sg</a:t>
            </a:r>
            <a:r>
              <a:rPr lang="it-IT" dirty="0" smtClean="0"/>
              <a:t>.)</a:t>
            </a:r>
          </a:p>
          <a:p>
            <a:pPr lvl="4"/>
            <a:r>
              <a:rPr lang="it-IT" dirty="0" smtClean="0"/>
              <a:t>[la stessa scarpa]</a:t>
            </a:r>
          </a:p>
          <a:p>
            <a:pPr lvl="3"/>
            <a:r>
              <a:rPr lang="it-IT" dirty="0" smtClean="0"/>
              <a:t>tot </a:t>
            </a:r>
            <a:r>
              <a:rPr lang="it-IT" dirty="0" err="1" smtClean="0"/>
              <a:t>rochia</a:t>
            </a:r>
            <a:r>
              <a:rPr lang="it-IT" dirty="0" smtClean="0"/>
              <a:t> </a:t>
            </a:r>
            <a:r>
              <a:rPr lang="it-IT" dirty="0" err="1" smtClean="0"/>
              <a:t>aceea</a:t>
            </a:r>
            <a:r>
              <a:rPr lang="it-IT" dirty="0" smtClean="0"/>
              <a:t> - </a:t>
            </a:r>
            <a:r>
              <a:rPr lang="it-IT" dirty="0" err="1" smtClean="0"/>
              <a:t>aceeaşi</a:t>
            </a:r>
            <a:r>
              <a:rPr lang="it-IT" dirty="0" smtClean="0"/>
              <a:t> </a:t>
            </a:r>
            <a:r>
              <a:rPr lang="it-IT" dirty="0" err="1" smtClean="0"/>
              <a:t>rochie</a:t>
            </a:r>
            <a:r>
              <a:rPr lang="it-IT" dirty="0" smtClean="0"/>
              <a:t>  (</a:t>
            </a:r>
            <a:r>
              <a:rPr lang="it-IT" dirty="0" err="1" smtClean="0"/>
              <a:t>femm</a:t>
            </a:r>
            <a:r>
              <a:rPr lang="it-IT" dirty="0" smtClean="0"/>
              <a:t>., </a:t>
            </a:r>
            <a:r>
              <a:rPr lang="it-IT" dirty="0" err="1" smtClean="0"/>
              <a:t>sg</a:t>
            </a:r>
            <a:r>
              <a:rPr lang="it-IT" dirty="0" smtClean="0"/>
              <a:t>.)</a:t>
            </a:r>
          </a:p>
          <a:p>
            <a:pPr lvl="4"/>
            <a:r>
              <a:rPr lang="it-IT" dirty="0" smtClean="0"/>
              <a:t>[lo stesso abito]</a:t>
            </a:r>
          </a:p>
          <a:p>
            <a:pPr lvl="3"/>
            <a:r>
              <a:rPr lang="it-IT" dirty="0" smtClean="0"/>
              <a:t>tot </a:t>
            </a:r>
            <a:r>
              <a:rPr lang="it-IT" dirty="0" err="1" smtClean="0"/>
              <a:t>pantofii</a:t>
            </a:r>
            <a:r>
              <a:rPr lang="it-IT" dirty="0" smtClean="0"/>
              <a:t> </a:t>
            </a:r>
            <a:r>
              <a:rPr lang="it-IT" dirty="0" err="1" smtClean="0"/>
              <a:t>aceia</a:t>
            </a:r>
            <a:r>
              <a:rPr lang="it-IT" dirty="0" smtClean="0"/>
              <a:t> - </a:t>
            </a:r>
            <a:r>
              <a:rPr lang="it-IT" dirty="0" err="1" smtClean="0"/>
              <a:t>aceiaşi</a:t>
            </a:r>
            <a:r>
              <a:rPr lang="it-IT" dirty="0" smtClean="0"/>
              <a:t> </a:t>
            </a:r>
            <a:r>
              <a:rPr lang="it-IT" dirty="0" err="1" smtClean="0"/>
              <a:t>pantofi</a:t>
            </a:r>
            <a:r>
              <a:rPr lang="it-IT" dirty="0" smtClean="0"/>
              <a:t>  (</a:t>
            </a:r>
            <a:r>
              <a:rPr lang="it-IT" dirty="0" err="1" smtClean="0"/>
              <a:t>masc</a:t>
            </a:r>
            <a:r>
              <a:rPr lang="it-IT" dirty="0" smtClean="0"/>
              <a:t>., </a:t>
            </a:r>
            <a:r>
              <a:rPr lang="it-IT" dirty="0" err="1" smtClean="0"/>
              <a:t>pl</a:t>
            </a:r>
            <a:r>
              <a:rPr lang="it-IT" dirty="0" smtClean="0"/>
              <a:t>.)</a:t>
            </a:r>
          </a:p>
          <a:p>
            <a:pPr lvl="4"/>
            <a:r>
              <a:rPr lang="it-IT" dirty="0" smtClean="0"/>
              <a:t>[le stesse scarpe]</a:t>
            </a:r>
          </a:p>
          <a:p>
            <a:pPr lvl="3"/>
            <a:r>
              <a:rPr lang="it-IT" dirty="0" smtClean="0"/>
              <a:t>tot </a:t>
            </a:r>
            <a:r>
              <a:rPr lang="it-IT" dirty="0" err="1" smtClean="0"/>
              <a:t>rochiile</a:t>
            </a:r>
            <a:r>
              <a:rPr lang="it-IT" dirty="0" smtClean="0"/>
              <a:t> </a:t>
            </a:r>
            <a:r>
              <a:rPr lang="it-IT" dirty="0" err="1" smtClean="0"/>
              <a:t>acelea</a:t>
            </a:r>
            <a:r>
              <a:rPr lang="it-IT" dirty="0" smtClean="0"/>
              <a:t> - </a:t>
            </a:r>
            <a:r>
              <a:rPr lang="it-IT" dirty="0" err="1" smtClean="0"/>
              <a:t>aceleaşi</a:t>
            </a:r>
            <a:r>
              <a:rPr lang="it-IT" dirty="0" smtClean="0"/>
              <a:t> </a:t>
            </a:r>
            <a:r>
              <a:rPr lang="it-IT" dirty="0" err="1" smtClean="0"/>
              <a:t>rochii</a:t>
            </a:r>
            <a:r>
              <a:rPr lang="it-IT" dirty="0" smtClean="0"/>
              <a:t>  (</a:t>
            </a:r>
            <a:r>
              <a:rPr lang="it-IT" dirty="0" err="1" smtClean="0"/>
              <a:t>femm</a:t>
            </a:r>
            <a:r>
              <a:rPr lang="it-IT" dirty="0" smtClean="0"/>
              <a:t>., </a:t>
            </a:r>
            <a:r>
              <a:rPr lang="it-IT" dirty="0" err="1" smtClean="0"/>
              <a:t>pl</a:t>
            </a:r>
            <a:r>
              <a:rPr lang="it-IT" dirty="0" smtClean="0"/>
              <a:t>.)</a:t>
            </a:r>
          </a:p>
          <a:p>
            <a:pPr lvl="4"/>
            <a:r>
              <a:rPr lang="it-IT" dirty="0" smtClean="0"/>
              <a:t>[gli stessi abiti]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59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3969548"/>
          </a:xfrm>
        </p:spPr>
        <p:txBody>
          <a:bodyPr/>
          <a:lstStyle/>
          <a:p>
            <a:r>
              <a:rPr lang="it-IT" dirty="0" smtClean="0"/>
              <a:t>Ci sono ancora contesti in cui </a:t>
            </a:r>
            <a:r>
              <a:rPr lang="it-IT" i="1" dirty="0" smtClean="0"/>
              <a:t>tot</a:t>
            </a:r>
            <a:r>
              <a:rPr lang="it-IT" dirty="0" smtClean="0"/>
              <a:t> e </a:t>
            </a:r>
            <a:r>
              <a:rPr lang="it-IT" i="1" dirty="0" err="1" smtClean="0"/>
              <a:t>acelaşi</a:t>
            </a:r>
            <a:r>
              <a:rPr lang="it-IT" i="1" dirty="0" smtClean="0"/>
              <a:t> </a:t>
            </a:r>
            <a:r>
              <a:rPr lang="it-IT" dirty="0" smtClean="0"/>
              <a:t> non hanno esattamente la stessa </a:t>
            </a:r>
            <a:r>
              <a:rPr lang="it-IT" dirty="0" err="1" smtClean="0"/>
              <a:t>implicatura</a:t>
            </a:r>
            <a:r>
              <a:rPr lang="it-IT" dirty="0" smtClean="0"/>
              <a:t> convenzionale. </a:t>
            </a:r>
          </a:p>
          <a:p>
            <a:endParaRPr lang="it-IT" dirty="0" smtClean="0"/>
          </a:p>
          <a:p>
            <a:pPr lvl="3"/>
            <a:r>
              <a:rPr lang="it-IT" dirty="0" smtClean="0"/>
              <a:t>s-a </a:t>
            </a:r>
            <a:r>
              <a:rPr lang="it-IT" dirty="0" err="1" smtClean="0"/>
              <a:t>îmbrăcat</a:t>
            </a:r>
            <a:r>
              <a:rPr lang="it-IT" dirty="0" smtClean="0"/>
              <a:t> cu </a:t>
            </a:r>
            <a:r>
              <a:rPr lang="it-IT" dirty="0" err="1" smtClean="0"/>
              <a:t>aceeaşi</a:t>
            </a:r>
            <a:r>
              <a:rPr lang="it-IT" dirty="0" smtClean="0"/>
              <a:t> </a:t>
            </a:r>
            <a:r>
              <a:rPr lang="it-IT" dirty="0" err="1" smtClean="0"/>
              <a:t>rochie</a:t>
            </a:r>
            <a:endParaRPr lang="it-IT" dirty="0" smtClean="0"/>
          </a:p>
          <a:p>
            <a:pPr lvl="4"/>
            <a:r>
              <a:rPr lang="it-IT" dirty="0" smtClean="0"/>
              <a:t>[si è vestita con lo stesso abito]</a:t>
            </a:r>
          </a:p>
          <a:p>
            <a:pPr lvl="3"/>
            <a:r>
              <a:rPr lang="it-IT" dirty="0" smtClean="0"/>
              <a:t>s-a </a:t>
            </a:r>
            <a:r>
              <a:rPr lang="it-IT" dirty="0" err="1" smtClean="0"/>
              <a:t>îmbrăcat</a:t>
            </a:r>
            <a:r>
              <a:rPr lang="it-IT" dirty="0" smtClean="0"/>
              <a:t> tot cu </a:t>
            </a:r>
            <a:r>
              <a:rPr lang="it-IT" dirty="0" err="1" smtClean="0"/>
              <a:t>rochia</a:t>
            </a:r>
            <a:endParaRPr lang="it-IT" dirty="0" smtClean="0"/>
          </a:p>
          <a:p>
            <a:pPr lvl="4"/>
            <a:r>
              <a:rPr lang="it-IT" dirty="0" smtClean="0"/>
              <a:t>[si è vestita sempre con l’abito]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relazione tra i membri della stessa classe</a:t>
            </a:r>
          </a:p>
          <a:p>
            <a:pPr lvl="1"/>
            <a:r>
              <a:rPr lang="it-IT" dirty="0" smtClean="0"/>
              <a:t>relazione tra due classi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04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4802084"/>
          </a:xfrm>
        </p:spPr>
        <p:txBody>
          <a:bodyPr/>
          <a:lstStyle/>
          <a:p>
            <a:pPr>
              <a:tabLst>
                <a:tab pos="531813" algn="l"/>
              </a:tabLst>
            </a:pPr>
            <a:r>
              <a:rPr lang="it-IT" dirty="0" smtClean="0"/>
              <a:t>iii.	</a:t>
            </a:r>
            <a:r>
              <a:rPr lang="it-IT" i="1" dirty="0" smtClean="0"/>
              <a:t>tot</a:t>
            </a:r>
            <a:r>
              <a:rPr lang="it-IT" dirty="0" smtClean="0"/>
              <a:t> è compatibile sia con </a:t>
            </a:r>
            <a:r>
              <a:rPr lang="it-IT" i="1" dirty="0" err="1" smtClean="0"/>
              <a:t>acela</a:t>
            </a:r>
            <a:r>
              <a:rPr lang="it-IT" dirty="0" smtClean="0"/>
              <a:t> (quello), che con 	</a:t>
            </a:r>
            <a:r>
              <a:rPr lang="it-IT" i="1" dirty="0" err="1" smtClean="0"/>
              <a:t>acesta</a:t>
            </a:r>
            <a:r>
              <a:rPr lang="it-IT" dirty="0" smtClean="0"/>
              <a:t> (questa):</a:t>
            </a:r>
          </a:p>
          <a:p>
            <a:endParaRPr lang="it-IT" dirty="0" smtClean="0"/>
          </a:p>
          <a:p>
            <a:pPr lvl="3"/>
            <a:r>
              <a:rPr lang="it-IT" dirty="0" smtClean="0"/>
              <a:t>Ieri te-ai </a:t>
            </a:r>
            <a:r>
              <a:rPr lang="it-IT" dirty="0" err="1" smtClean="0"/>
              <a:t>îmbrăcat</a:t>
            </a:r>
            <a:r>
              <a:rPr lang="it-IT" dirty="0" smtClean="0"/>
              <a:t> tot cu </a:t>
            </a:r>
            <a:r>
              <a:rPr lang="it-IT" dirty="0" err="1" smtClean="0"/>
              <a:t>rochia</a:t>
            </a:r>
            <a:r>
              <a:rPr lang="it-IT" dirty="0" smtClean="0"/>
              <a:t> </a:t>
            </a:r>
            <a:r>
              <a:rPr lang="it-IT" dirty="0" err="1" smtClean="0"/>
              <a:t>aceasta</a:t>
            </a:r>
            <a:r>
              <a:rPr lang="it-IT" dirty="0" smtClean="0"/>
              <a:t>.</a:t>
            </a:r>
          </a:p>
          <a:p>
            <a:pPr lvl="4"/>
            <a:r>
              <a:rPr lang="it-IT" dirty="0" smtClean="0"/>
              <a:t>[Ieri indossavi sempre questo vestito.]</a:t>
            </a:r>
          </a:p>
          <a:p>
            <a:pPr lvl="3"/>
            <a:r>
              <a:rPr lang="it-IT" dirty="0" smtClean="0"/>
              <a:t>Ieri te-ai </a:t>
            </a:r>
            <a:r>
              <a:rPr lang="it-IT" dirty="0" err="1" smtClean="0"/>
              <a:t>îmbrăcat</a:t>
            </a:r>
            <a:r>
              <a:rPr lang="it-IT" dirty="0" smtClean="0"/>
              <a:t> tot cu </a:t>
            </a:r>
            <a:r>
              <a:rPr lang="it-IT" dirty="0" err="1" smtClean="0"/>
              <a:t>rochia</a:t>
            </a:r>
            <a:r>
              <a:rPr lang="it-IT" dirty="0" smtClean="0"/>
              <a:t> </a:t>
            </a:r>
            <a:r>
              <a:rPr lang="it-IT" dirty="0" err="1" smtClean="0"/>
              <a:t>aceea</a:t>
            </a:r>
            <a:r>
              <a:rPr lang="it-IT" dirty="0" smtClean="0"/>
              <a:t>.</a:t>
            </a:r>
          </a:p>
          <a:p>
            <a:pPr lvl="4"/>
            <a:r>
              <a:rPr lang="it-IT" dirty="0" smtClean="0"/>
              <a:t>[Ieri indossavi sempre quel vestito.]</a:t>
            </a:r>
          </a:p>
          <a:p>
            <a:endParaRPr lang="it-IT" dirty="0" smtClean="0"/>
          </a:p>
          <a:p>
            <a:r>
              <a:rPr lang="it-IT" dirty="0" smtClean="0"/>
              <a:t>In combinazione con pronomi, aggettivi e avverbi invece, </a:t>
            </a:r>
            <a:r>
              <a:rPr lang="it-IT" i="1" dirty="0" smtClean="0"/>
              <a:t>tot</a:t>
            </a:r>
            <a:r>
              <a:rPr lang="it-IT" dirty="0" smtClean="0"/>
              <a:t> rappresenta attualmente l’unica alternativa per esprimere un’identità inaspettata tra due variabili</a:t>
            </a:r>
          </a:p>
          <a:p>
            <a:endParaRPr lang="it-IT" dirty="0"/>
          </a:p>
        </p:txBody>
      </p:sp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73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468114" y="611957"/>
            <a:ext cx="6858991" cy="3395994"/>
          </a:xfrm>
        </p:spPr>
        <p:txBody>
          <a:bodyPr/>
          <a:lstStyle/>
          <a:p>
            <a:r>
              <a:rPr lang="it-IT" sz="2800" b="1" dirty="0" smtClean="0"/>
              <a:t>Epifenomeno collegato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il suo omofono, l’aggettivo </a:t>
            </a:r>
            <a:r>
              <a:rPr lang="it-IT" i="1" dirty="0" smtClean="0"/>
              <a:t>tot</a:t>
            </a:r>
            <a:r>
              <a:rPr lang="it-IT" dirty="0" smtClean="0"/>
              <a:t> (</a:t>
            </a:r>
            <a:r>
              <a:rPr lang="it-IT" i="1" dirty="0" err="1" smtClean="0"/>
              <a:t>toată-toţi-toate</a:t>
            </a:r>
            <a:r>
              <a:rPr lang="it-IT" dirty="0" smtClean="0"/>
              <a:t>) “tutto” non è più usato insieme a nomi con il suo valore di quantificatore universale;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prova indiretta della lessicalizzazione della nuova </a:t>
            </a:r>
            <a:r>
              <a:rPr lang="it-IT" dirty="0" err="1" smtClean="0"/>
              <a:t>implicatura</a:t>
            </a:r>
            <a:r>
              <a:rPr lang="it-IT" dirty="0" smtClean="0"/>
              <a:t> convenzionale di </a:t>
            </a:r>
            <a:r>
              <a:rPr lang="it-IT" i="1" dirty="0" smtClean="0"/>
              <a:t>tot;</a:t>
            </a:r>
            <a:endParaRPr lang="it-IT" i="1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87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1260029"/>
            <a:ext cx="6858991" cy="2033892"/>
          </a:xfrm>
        </p:spPr>
        <p:txBody>
          <a:bodyPr/>
          <a:lstStyle/>
          <a:p>
            <a:pPr lvl="3"/>
            <a:r>
              <a:rPr lang="it-IT" dirty="0" smtClean="0"/>
              <a:t>Tout l’</a:t>
            </a:r>
            <a:r>
              <a:rPr lang="it-IT" dirty="0" err="1" smtClean="0"/>
              <a:t>anfant</a:t>
            </a:r>
            <a:r>
              <a:rPr lang="it-IT" dirty="0" smtClean="0"/>
              <a:t> </a:t>
            </a:r>
            <a:r>
              <a:rPr lang="it-IT" dirty="0" err="1" smtClean="0"/>
              <a:t>doit</a:t>
            </a:r>
            <a:r>
              <a:rPr lang="it-IT" dirty="0" smtClean="0"/>
              <a:t> se </a:t>
            </a:r>
            <a:r>
              <a:rPr lang="it-IT" dirty="0" err="1" smtClean="0"/>
              <a:t>coucher</a:t>
            </a:r>
            <a:r>
              <a:rPr lang="it-IT" dirty="0" smtClean="0"/>
              <a:t> </a:t>
            </a:r>
            <a:r>
              <a:rPr lang="it-IT" dirty="0" err="1" smtClean="0"/>
              <a:t>tÔt</a:t>
            </a:r>
            <a:r>
              <a:rPr lang="it-IT" dirty="0" smtClean="0"/>
              <a:t>. </a:t>
            </a:r>
          </a:p>
          <a:p>
            <a:pPr lvl="4"/>
            <a:r>
              <a:rPr lang="it-IT" dirty="0" smtClean="0"/>
              <a:t>[ogni bambino deve andare a letto presto.]</a:t>
            </a:r>
          </a:p>
          <a:p>
            <a:pPr lvl="3"/>
            <a:endParaRPr lang="it-IT" dirty="0" smtClean="0"/>
          </a:p>
          <a:p>
            <a:pPr lvl="3"/>
            <a:r>
              <a:rPr lang="it-IT" dirty="0" smtClean="0"/>
              <a:t>?Tot </a:t>
            </a:r>
            <a:r>
              <a:rPr lang="it-IT" dirty="0" err="1" smtClean="0"/>
              <a:t>copilul</a:t>
            </a:r>
            <a:r>
              <a:rPr lang="it-IT" dirty="0" smtClean="0"/>
              <a:t> </a:t>
            </a:r>
            <a:r>
              <a:rPr lang="it-IT" dirty="0" err="1" smtClean="0"/>
              <a:t>trebuie</a:t>
            </a:r>
            <a:r>
              <a:rPr lang="it-IT" dirty="0" smtClean="0"/>
              <a:t> sa se </a:t>
            </a:r>
            <a:r>
              <a:rPr lang="it-IT" dirty="0" err="1" smtClean="0"/>
              <a:t>culce</a:t>
            </a:r>
            <a:r>
              <a:rPr lang="it-IT" dirty="0" smtClean="0"/>
              <a:t> </a:t>
            </a:r>
            <a:r>
              <a:rPr lang="it-IT" dirty="0" err="1" smtClean="0"/>
              <a:t>devreme</a:t>
            </a:r>
            <a:r>
              <a:rPr lang="it-IT" dirty="0" smtClean="0"/>
              <a:t>.</a:t>
            </a:r>
          </a:p>
          <a:p>
            <a:pPr lvl="3"/>
            <a:endParaRPr lang="it-IT" dirty="0" smtClean="0"/>
          </a:p>
          <a:p>
            <a:pPr lvl="3"/>
            <a:r>
              <a:rPr lang="it-IT" dirty="0" smtClean="0"/>
              <a:t>Orice/</a:t>
            </a:r>
            <a:r>
              <a:rPr lang="it-IT" dirty="0" err="1" smtClean="0"/>
              <a:t>Fiecare</a:t>
            </a:r>
            <a:r>
              <a:rPr lang="it-IT" dirty="0" smtClean="0"/>
              <a:t> </a:t>
            </a:r>
            <a:r>
              <a:rPr lang="it-IT" dirty="0" err="1" smtClean="0"/>
              <a:t>copil</a:t>
            </a:r>
            <a:r>
              <a:rPr lang="it-IT" dirty="0" smtClean="0"/>
              <a:t> </a:t>
            </a:r>
            <a:r>
              <a:rPr lang="it-IT" dirty="0" err="1" smtClean="0"/>
              <a:t>trebuie</a:t>
            </a:r>
            <a:r>
              <a:rPr lang="it-IT" dirty="0" smtClean="0"/>
              <a:t> </a:t>
            </a:r>
            <a:r>
              <a:rPr lang="it-IT" dirty="0" err="1" smtClean="0"/>
              <a:t>să</a:t>
            </a:r>
            <a:r>
              <a:rPr lang="it-IT" dirty="0" smtClean="0"/>
              <a:t> se </a:t>
            </a:r>
            <a:r>
              <a:rPr lang="it-IT" dirty="0" err="1" smtClean="0"/>
              <a:t>culce</a:t>
            </a:r>
            <a:r>
              <a:rPr lang="it-IT" dirty="0" smtClean="0"/>
              <a:t> </a:t>
            </a:r>
            <a:r>
              <a:rPr lang="it-IT" dirty="0" err="1" smtClean="0"/>
              <a:t>devreme</a:t>
            </a:r>
            <a:r>
              <a:rPr lang="it-IT" dirty="0" smtClean="0"/>
              <a:t>.</a:t>
            </a:r>
          </a:p>
          <a:p>
            <a:pPr lvl="3"/>
            <a:r>
              <a:rPr lang="it-IT" dirty="0" err="1" smtClean="0"/>
              <a:t>Copiii</a:t>
            </a:r>
            <a:r>
              <a:rPr lang="it-IT" dirty="0" smtClean="0"/>
              <a:t> </a:t>
            </a:r>
            <a:r>
              <a:rPr lang="it-IT" dirty="0" err="1" smtClean="0"/>
              <a:t>trebuie</a:t>
            </a:r>
            <a:r>
              <a:rPr lang="it-IT" dirty="0" smtClean="0"/>
              <a:t> </a:t>
            </a:r>
            <a:r>
              <a:rPr lang="it-IT" dirty="0" err="1" smtClean="0"/>
              <a:t>să</a:t>
            </a:r>
            <a:r>
              <a:rPr lang="it-IT" dirty="0" smtClean="0"/>
              <a:t> se </a:t>
            </a:r>
            <a:r>
              <a:rPr lang="it-IT" dirty="0" err="1" smtClean="0"/>
              <a:t>culce</a:t>
            </a:r>
            <a:r>
              <a:rPr lang="it-IT" dirty="0" smtClean="0"/>
              <a:t> </a:t>
            </a:r>
            <a:r>
              <a:rPr lang="it-IT" dirty="0" err="1" smtClean="0"/>
              <a:t>devreme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65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it-IT" dirty="0" smtClean="0"/>
              <a:t>Premesse teoriche: </a:t>
            </a:r>
            <a:r>
              <a:rPr lang="it-IT" dirty="0" err="1" smtClean="0"/>
              <a:t>implicature</a:t>
            </a:r>
            <a:r>
              <a:rPr lang="it-IT" dirty="0" smtClean="0"/>
              <a:t> conversazionali e convenzionali</a:t>
            </a:r>
          </a:p>
          <a:p>
            <a:pPr lvl="1"/>
            <a:r>
              <a:rPr lang="it-IT" dirty="0" smtClean="0"/>
              <a:t>Pronomi di identità in rumeno e il loro valore pragmatico</a:t>
            </a:r>
          </a:p>
          <a:p>
            <a:pPr lvl="1"/>
            <a:r>
              <a:rPr lang="it-IT" dirty="0" err="1" smtClean="0"/>
              <a:t>Acelaşi</a:t>
            </a:r>
            <a:r>
              <a:rPr lang="it-IT" dirty="0" smtClean="0"/>
              <a:t> e tot</a:t>
            </a:r>
          </a:p>
          <a:p>
            <a:pPr lvl="1"/>
            <a:r>
              <a:rPr lang="it-IT" dirty="0" err="1" smtClean="0"/>
              <a:t>Chiar</a:t>
            </a:r>
            <a:r>
              <a:rPr lang="it-IT" dirty="0" smtClean="0"/>
              <a:t> e </a:t>
            </a:r>
            <a:r>
              <a:rPr lang="it-IT" dirty="0" err="1" smtClean="0"/>
              <a:t>însuşi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Contenuti</a:t>
            </a:r>
            <a:endParaRPr lang="it-IT" dirty="0"/>
          </a:p>
        </p:txBody>
      </p:sp>
      <p:sp>
        <p:nvSpPr>
          <p:cNvPr id="7" name="Segnaposto testo 1"/>
          <p:cNvSpPr txBox="1">
            <a:spLocks/>
          </p:cNvSpPr>
          <p:nvPr/>
        </p:nvSpPr>
        <p:spPr>
          <a:xfrm>
            <a:off x="684138" y="2700189"/>
            <a:ext cx="6858991" cy="159120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 rtl="0" eaLnBrk="1" latinLnBrk="0" hangingPunct="1">
              <a:lnSpc>
                <a:spcPct val="114000"/>
              </a:lnSpc>
              <a:spcBef>
                <a:spcPts val="396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defRPr kumimoji="0"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 rtl="0" eaLnBrk="1" latinLnBrk="0" hangingPunct="1">
              <a:lnSpc>
                <a:spcPct val="114000"/>
              </a:lnSpc>
              <a:spcBef>
                <a:spcPts val="321"/>
              </a:spcBef>
              <a:buClr>
                <a:schemeClr val="accent1"/>
              </a:buClr>
              <a:buFont typeface="Arial" pitchFamily="34" charset="0"/>
              <a:buChar char="•"/>
              <a:defRPr kumimoji="0" sz="2100" b="0" kern="1200">
                <a:solidFill>
                  <a:schemeClr val="tx1"/>
                </a:solidFill>
                <a:latin typeface="Candara" pitchFamily="34" charset="0"/>
                <a:ea typeface="+mn-ea"/>
                <a:cs typeface="Cordia New" pitchFamily="34" charset="-34"/>
              </a:defRPr>
            </a:lvl2pPr>
            <a:lvl3pPr marL="440011" indent="-226291" algn="just" rtl="0" eaLnBrk="1" latinLnBrk="0" hangingPunct="1">
              <a:lnSpc>
                <a:spcPct val="114000"/>
              </a:lnSpc>
              <a:spcBef>
                <a:spcPts val="346"/>
              </a:spcBef>
              <a:buClr>
                <a:schemeClr val="tx2"/>
              </a:buClr>
              <a:buSzPct val="100000"/>
              <a:buFont typeface="Segoe UI Light" pitchFamily="34" charset="0"/>
              <a:buChar char="ᵒ"/>
              <a:defRPr kumimoji="0" sz="2000" b="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264006" indent="0" algn="just" rtl="0" eaLnBrk="1" latinLnBrk="0" hangingPunct="1">
              <a:lnSpc>
                <a:spcPct val="114000"/>
              </a:lnSpc>
              <a:spcBef>
                <a:spcPts val="346"/>
              </a:spcBef>
              <a:buClr>
                <a:schemeClr val="accent2"/>
              </a:buClr>
              <a:buFont typeface="Wingdings 2"/>
              <a:buNone/>
              <a:defRPr kumimoji="0" sz="2000" b="0" i="1" kern="120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4pPr>
            <a:lvl5pPr marL="264006" indent="0" algn="just" rtl="0" eaLnBrk="1" latinLnBrk="0" hangingPunct="1">
              <a:lnSpc>
                <a:spcPct val="114000"/>
              </a:lnSpc>
              <a:spcBef>
                <a:spcPts val="346"/>
              </a:spcBef>
              <a:buClr>
                <a:schemeClr val="accent2"/>
              </a:buClr>
              <a:buFont typeface="Wingdings 2"/>
              <a:buNone/>
              <a:defRPr kumimoji="0" sz="1600" b="0" kern="1200">
                <a:solidFill>
                  <a:schemeClr val="tx1"/>
                </a:solidFill>
                <a:latin typeface="Segoe UI Light" pitchFamily="34" charset="0"/>
                <a:ea typeface="+mn-ea"/>
                <a:cs typeface="+mn-cs"/>
              </a:defRPr>
            </a:lvl5pPr>
            <a:lvl6pPr marL="1584038" indent="-226291" algn="l" rtl="0" eaLnBrk="1" latinLnBrk="0" hangingPunct="1">
              <a:spcBef>
                <a:spcPts val="346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10329" indent="-226291" algn="l" rtl="0" eaLnBrk="1" latinLnBrk="0" hangingPunct="1">
              <a:spcBef>
                <a:spcPts val="346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36620" indent="-226291" algn="l" rtl="0" eaLnBrk="1" latinLnBrk="0" hangingPunct="1">
              <a:spcBef>
                <a:spcPts val="346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2911" indent="-226291" algn="l" rtl="0" eaLnBrk="1" latinLnBrk="0" hangingPunct="1">
              <a:spcBef>
                <a:spcPts val="346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2"/>
            <a:r>
              <a:rPr lang="it-IT" dirty="0" smtClean="0"/>
              <a:t>contesti sostituzione</a:t>
            </a:r>
          </a:p>
          <a:p>
            <a:pPr lvl="2"/>
            <a:r>
              <a:rPr lang="it-IT" dirty="0" smtClean="0"/>
              <a:t>spiegazione in termini </a:t>
            </a:r>
            <a:r>
              <a:rPr lang="it-IT" dirty="0" err="1" smtClean="0"/>
              <a:t>griceiani</a:t>
            </a:r>
            <a:endParaRPr lang="it-IT" dirty="0" smtClean="0"/>
          </a:p>
          <a:p>
            <a:pPr lvl="2"/>
            <a:r>
              <a:rPr lang="it-IT" dirty="0" smtClean="0"/>
              <a:t>vantaggi della sostituzione</a:t>
            </a:r>
          </a:p>
          <a:p>
            <a:pPr lvl="2"/>
            <a:r>
              <a:rPr lang="it-IT" dirty="0" smtClean="0"/>
              <a:t>epifenomeno collegato</a:t>
            </a:r>
          </a:p>
        </p:txBody>
      </p:sp>
      <p:sp>
        <p:nvSpPr>
          <p:cNvPr id="8" name="Segnaposto testo 1"/>
          <p:cNvSpPr txBox="1">
            <a:spLocks/>
          </p:cNvSpPr>
          <p:nvPr/>
        </p:nvSpPr>
        <p:spPr>
          <a:xfrm>
            <a:off x="684137" y="3132237"/>
            <a:ext cx="6858991" cy="1637179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just" rtl="0" eaLnBrk="1" latinLnBrk="0" hangingPunct="1">
              <a:lnSpc>
                <a:spcPct val="114000"/>
              </a:lnSpc>
              <a:spcBef>
                <a:spcPts val="396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defRPr kumimoji="0"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6291" indent="-226291" algn="just" rtl="0" eaLnBrk="1" latinLnBrk="0" hangingPunct="1">
              <a:lnSpc>
                <a:spcPct val="114000"/>
              </a:lnSpc>
              <a:spcBef>
                <a:spcPts val="321"/>
              </a:spcBef>
              <a:buClr>
                <a:schemeClr val="accent1"/>
              </a:buClr>
              <a:buFont typeface="Arial" pitchFamily="34" charset="0"/>
              <a:buChar char="•"/>
              <a:defRPr kumimoji="0" sz="2100" b="0" kern="1200">
                <a:solidFill>
                  <a:schemeClr val="tx1"/>
                </a:solidFill>
                <a:latin typeface="Candara" pitchFamily="34" charset="0"/>
                <a:ea typeface="+mn-ea"/>
                <a:cs typeface="Cordia New" pitchFamily="34" charset="-34"/>
              </a:defRPr>
            </a:lvl2pPr>
            <a:lvl3pPr marL="440011" indent="-226291" algn="just" rtl="0" eaLnBrk="1" latinLnBrk="0" hangingPunct="1">
              <a:lnSpc>
                <a:spcPct val="114000"/>
              </a:lnSpc>
              <a:spcBef>
                <a:spcPts val="346"/>
              </a:spcBef>
              <a:buClr>
                <a:schemeClr val="tx2"/>
              </a:buClr>
              <a:buSzPct val="100000"/>
              <a:buFont typeface="Segoe UI Light" pitchFamily="34" charset="0"/>
              <a:buChar char="ᵒ"/>
              <a:defRPr kumimoji="0" sz="2000" b="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264006" indent="0" algn="just" rtl="0" eaLnBrk="1" latinLnBrk="0" hangingPunct="1">
              <a:lnSpc>
                <a:spcPct val="114000"/>
              </a:lnSpc>
              <a:spcBef>
                <a:spcPts val="346"/>
              </a:spcBef>
              <a:buClr>
                <a:schemeClr val="accent2"/>
              </a:buClr>
              <a:buFont typeface="Wingdings 2"/>
              <a:buNone/>
              <a:defRPr kumimoji="0" sz="2000" b="0" i="1" kern="120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4pPr>
            <a:lvl5pPr marL="264006" indent="0" algn="just" rtl="0" eaLnBrk="1" latinLnBrk="0" hangingPunct="1">
              <a:lnSpc>
                <a:spcPct val="114000"/>
              </a:lnSpc>
              <a:spcBef>
                <a:spcPts val="346"/>
              </a:spcBef>
              <a:buClr>
                <a:schemeClr val="accent2"/>
              </a:buClr>
              <a:buFont typeface="Wingdings 2"/>
              <a:buNone/>
              <a:defRPr kumimoji="0" sz="1600" b="0" kern="1200">
                <a:solidFill>
                  <a:schemeClr val="tx1"/>
                </a:solidFill>
                <a:latin typeface="Segoe UI Light" pitchFamily="34" charset="0"/>
                <a:ea typeface="+mn-ea"/>
                <a:cs typeface="+mn-cs"/>
              </a:defRPr>
            </a:lvl5pPr>
            <a:lvl6pPr marL="1584038" indent="-226291" algn="l" rtl="0" eaLnBrk="1" latinLnBrk="0" hangingPunct="1">
              <a:spcBef>
                <a:spcPts val="346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10329" indent="-226291" algn="l" rtl="0" eaLnBrk="1" latinLnBrk="0" hangingPunct="1">
              <a:spcBef>
                <a:spcPts val="346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36620" indent="-226291" algn="l" rtl="0" eaLnBrk="1" latinLnBrk="0" hangingPunct="1">
              <a:spcBef>
                <a:spcPts val="346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2911" indent="-226291" algn="l" rtl="0" eaLnBrk="1" latinLnBrk="0" hangingPunct="1">
              <a:spcBef>
                <a:spcPts val="346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2"/>
            <a:r>
              <a:rPr lang="it-IT" dirty="0" smtClean="0"/>
              <a:t>contesti sostituzione</a:t>
            </a:r>
          </a:p>
          <a:p>
            <a:pPr lvl="2"/>
            <a:r>
              <a:rPr lang="it-IT" dirty="0" smtClean="0"/>
              <a:t>valore pragmatico</a:t>
            </a:r>
          </a:p>
          <a:p>
            <a:pPr lvl="2"/>
            <a:r>
              <a:rPr lang="it-IT" dirty="0" smtClean="0"/>
              <a:t>vantaggi della sostituzione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596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3226011"/>
          </a:xfrm>
        </p:spPr>
        <p:txBody>
          <a:bodyPr/>
          <a:lstStyle/>
          <a:p>
            <a:pPr lvl="1"/>
            <a:r>
              <a:rPr lang="it-IT" i="1" dirty="0" err="1" smtClean="0"/>
              <a:t>chiar</a:t>
            </a:r>
            <a:r>
              <a:rPr lang="it-IT" dirty="0" smtClean="0"/>
              <a:t> deriva dall’uso avverbiale di un aggettivo </a:t>
            </a:r>
            <a:r>
              <a:rPr lang="it-IT" dirty="0" err="1" smtClean="0"/>
              <a:t>lat</a:t>
            </a:r>
            <a:r>
              <a:rPr lang="it-IT" dirty="0" smtClean="0"/>
              <a:t>. </a:t>
            </a:r>
            <a:r>
              <a:rPr lang="it-IT" i="1" dirty="0" err="1" smtClean="0"/>
              <a:t>clarum</a:t>
            </a:r>
            <a:r>
              <a:rPr lang="it-IT" dirty="0" smtClean="0"/>
              <a:t> = è chiaro che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in rumeno antico: </a:t>
            </a:r>
            <a:r>
              <a:rPr lang="it-IT" i="1" dirty="0" err="1" smtClean="0"/>
              <a:t>chiar</a:t>
            </a:r>
            <a:r>
              <a:rPr lang="it-IT" dirty="0" smtClean="0"/>
              <a:t> = esattamente, precisamente</a:t>
            </a:r>
          </a:p>
          <a:p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in rumeno contemporaneo:</a:t>
            </a:r>
          </a:p>
          <a:p>
            <a:pPr lvl="3"/>
            <a:r>
              <a:rPr lang="it-IT" dirty="0" err="1" smtClean="0"/>
              <a:t>Chiar</a:t>
            </a:r>
            <a:r>
              <a:rPr lang="it-IT" dirty="0" smtClean="0"/>
              <a:t> </a:t>
            </a:r>
            <a:r>
              <a:rPr lang="it-IT" dirty="0" err="1" smtClean="0"/>
              <a:t>că</a:t>
            </a:r>
            <a:r>
              <a:rPr lang="it-IT" dirty="0" smtClean="0"/>
              <a:t>-i </a:t>
            </a:r>
            <a:r>
              <a:rPr lang="it-IT" dirty="0" err="1" smtClean="0"/>
              <a:t>prost</a:t>
            </a:r>
            <a:r>
              <a:rPr lang="it-IT" dirty="0" smtClean="0"/>
              <a:t> </a:t>
            </a:r>
          </a:p>
          <a:p>
            <a:pPr lvl="4"/>
            <a:r>
              <a:rPr lang="it-IT" dirty="0" smtClean="0"/>
              <a:t>[E’ proprio stupido]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Chiar  e însuşi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557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468114" y="611957"/>
            <a:ext cx="6858991" cy="5329151"/>
          </a:xfrm>
        </p:spPr>
        <p:txBody>
          <a:bodyPr/>
          <a:lstStyle/>
          <a:p>
            <a:r>
              <a:rPr lang="it-IT" sz="2800" b="1" dirty="0" smtClean="0"/>
              <a:t>Contesti</a:t>
            </a:r>
          </a:p>
          <a:p>
            <a:endParaRPr lang="it-IT" dirty="0" smtClean="0"/>
          </a:p>
          <a:p>
            <a:pPr>
              <a:tabLst>
                <a:tab pos="531813" algn="l"/>
              </a:tabLst>
            </a:pPr>
            <a:r>
              <a:rPr lang="it-IT" dirty="0" smtClean="0"/>
              <a:t>A.	</a:t>
            </a:r>
            <a:r>
              <a:rPr lang="it-IT" u="sng" dirty="0" smtClean="0"/>
              <a:t>modificatore di frase </a:t>
            </a:r>
            <a:r>
              <a:rPr lang="it-IT" dirty="0" smtClean="0"/>
              <a:t>(seguito dal </a:t>
            </a:r>
            <a:r>
              <a:rPr lang="it-IT" dirty="0" err="1" smtClean="0"/>
              <a:t>complementatore</a:t>
            </a:r>
            <a:r>
              <a:rPr lang="it-IT" dirty="0" smtClean="0"/>
              <a:t> 	</a:t>
            </a:r>
            <a:r>
              <a:rPr lang="it-IT" i="1" dirty="0" err="1" smtClean="0"/>
              <a:t>că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pPr lvl="3"/>
            <a:r>
              <a:rPr lang="it-IT" dirty="0" smtClean="0"/>
              <a:t> </a:t>
            </a:r>
            <a:r>
              <a:rPr lang="it-IT" dirty="0" err="1" smtClean="0"/>
              <a:t>Chiar</a:t>
            </a:r>
            <a:r>
              <a:rPr lang="it-IT" dirty="0" smtClean="0"/>
              <a:t> </a:t>
            </a:r>
            <a:r>
              <a:rPr lang="it-IT" dirty="0" err="1" smtClean="0"/>
              <a:t>că</a:t>
            </a:r>
            <a:r>
              <a:rPr lang="it-IT" dirty="0" smtClean="0"/>
              <a:t>-i </a:t>
            </a:r>
            <a:r>
              <a:rPr lang="it-IT" dirty="0" err="1" smtClean="0"/>
              <a:t>prost</a:t>
            </a:r>
            <a:r>
              <a:rPr lang="it-IT" dirty="0" smtClean="0"/>
              <a:t>  </a:t>
            </a:r>
          </a:p>
          <a:p>
            <a:pPr lvl="4"/>
            <a:r>
              <a:rPr lang="it-IT" dirty="0" smtClean="0"/>
              <a:t>[E’ proprio stupido]</a:t>
            </a:r>
          </a:p>
          <a:p>
            <a:pPr lvl="4"/>
            <a:endParaRPr lang="it-IT" dirty="0" smtClean="0"/>
          </a:p>
          <a:p>
            <a:pPr>
              <a:tabLst>
                <a:tab pos="531813" algn="l"/>
              </a:tabLst>
            </a:pPr>
            <a:r>
              <a:rPr lang="it-IT" dirty="0" smtClean="0"/>
              <a:t>B.	modificatore di frase con valore argomentativo:</a:t>
            </a:r>
          </a:p>
          <a:p>
            <a:endParaRPr lang="it-IT" dirty="0" smtClean="0"/>
          </a:p>
          <a:p>
            <a:pPr lvl="3"/>
            <a:r>
              <a:rPr lang="it-IT" dirty="0" err="1" smtClean="0"/>
              <a:t>Ceaiul</a:t>
            </a:r>
            <a:r>
              <a:rPr lang="it-IT" dirty="0" smtClean="0"/>
              <a:t> è </a:t>
            </a:r>
            <a:r>
              <a:rPr lang="it-IT" dirty="0" err="1" smtClean="0"/>
              <a:t>fierbinte</a:t>
            </a:r>
            <a:r>
              <a:rPr lang="it-IT" dirty="0" smtClean="0"/>
              <a:t>, e </a:t>
            </a:r>
            <a:r>
              <a:rPr lang="it-IT" dirty="0" err="1" smtClean="0"/>
              <a:t>chiar</a:t>
            </a:r>
            <a:r>
              <a:rPr lang="it-IT" dirty="0" smtClean="0"/>
              <a:t> </a:t>
            </a:r>
            <a:r>
              <a:rPr lang="it-IT" dirty="0" err="1" smtClean="0"/>
              <a:t>prea</a:t>
            </a:r>
            <a:r>
              <a:rPr lang="it-IT" dirty="0" smtClean="0"/>
              <a:t> </a:t>
            </a:r>
            <a:r>
              <a:rPr lang="it-IT" dirty="0" err="1" smtClean="0"/>
              <a:t>fierbinte</a:t>
            </a:r>
            <a:r>
              <a:rPr lang="it-IT" dirty="0" smtClean="0"/>
              <a:t>.</a:t>
            </a:r>
          </a:p>
          <a:p>
            <a:pPr lvl="4"/>
            <a:r>
              <a:rPr lang="it-IT" dirty="0" smtClean="0"/>
              <a:t>[Il tè è bollente, è addirittura troppo bollente.]</a:t>
            </a:r>
          </a:p>
          <a:p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6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5516125"/>
          </a:xfrm>
        </p:spPr>
        <p:txBody>
          <a:bodyPr/>
          <a:lstStyle/>
          <a:p>
            <a:pPr>
              <a:tabLst>
                <a:tab pos="531813" algn="l"/>
              </a:tabLst>
            </a:pPr>
            <a:r>
              <a:rPr lang="it-IT" dirty="0" smtClean="0"/>
              <a:t>C.	 </a:t>
            </a:r>
            <a:r>
              <a:rPr lang="it-IT" u="sng" dirty="0" smtClean="0"/>
              <a:t>modificatore del sintagma verbale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pPr lvl="3"/>
            <a:r>
              <a:rPr lang="it-IT" dirty="0" err="1" smtClean="0"/>
              <a:t>Fetiţa</a:t>
            </a:r>
            <a:r>
              <a:rPr lang="it-IT" dirty="0" smtClean="0"/>
              <a:t> </a:t>
            </a:r>
            <a:r>
              <a:rPr lang="it-IT" dirty="0" err="1" smtClean="0"/>
              <a:t>chiar</a:t>
            </a:r>
            <a:r>
              <a:rPr lang="it-IT" dirty="0" smtClean="0"/>
              <a:t> </a:t>
            </a:r>
            <a:r>
              <a:rPr lang="it-IT" dirty="0" err="1" smtClean="0"/>
              <a:t>plânge</a:t>
            </a:r>
            <a:r>
              <a:rPr lang="it-IT" dirty="0" smtClean="0"/>
              <a:t>, nu gluma!</a:t>
            </a:r>
          </a:p>
          <a:p>
            <a:pPr lvl="4"/>
            <a:r>
              <a:rPr lang="it-IT" dirty="0" smtClean="0"/>
              <a:t>[La bambina piange proprio, non c’è da scherzare.]</a:t>
            </a:r>
          </a:p>
          <a:p>
            <a:pPr lvl="4"/>
            <a:endParaRPr lang="it-IT" dirty="0" smtClean="0"/>
          </a:p>
          <a:p>
            <a:pPr>
              <a:tabLst>
                <a:tab pos="531813" algn="l"/>
              </a:tabLst>
            </a:pPr>
            <a:r>
              <a:rPr lang="it-IT" dirty="0" smtClean="0"/>
              <a:t>D. 	</a:t>
            </a:r>
            <a:r>
              <a:rPr lang="it-IT" u="sng" dirty="0" smtClean="0"/>
              <a:t>modificatore </a:t>
            </a:r>
            <a:r>
              <a:rPr lang="it-IT" u="sng" dirty="0" err="1" smtClean="0"/>
              <a:t>pre</a:t>
            </a:r>
            <a:r>
              <a:rPr lang="it-IT" u="sng" dirty="0" smtClean="0"/>
              <a:t>-avverbiale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pPr lvl="3"/>
            <a:r>
              <a:rPr lang="it-IT" dirty="0" err="1" smtClean="0"/>
              <a:t>Poţi</a:t>
            </a:r>
            <a:r>
              <a:rPr lang="it-IT" dirty="0" smtClean="0"/>
              <a:t> </a:t>
            </a:r>
            <a:r>
              <a:rPr lang="it-IT" dirty="0" err="1" smtClean="0"/>
              <a:t>să</a:t>
            </a:r>
            <a:r>
              <a:rPr lang="it-IT" dirty="0" smtClean="0"/>
              <a:t> te </a:t>
            </a:r>
            <a:r>
              <a:rPr lang="it-IT" dirty="0" err="1" smtClean="0"/>
              <a:t>aşezi</a:t>
            </a:r>
            <a:r>
              <a:rPr lang="it-IT" dirty="0" smtClean="0"/>
              <a:t> </a:t>
            </a:r>
            <a:r>
              <a:rPr lang="it-IT" dirty="0" err="1" smtClean="0"/>
              <a:t>chiar</a:t>
            </a:r>
            <a:r>
              <a:rPr lang="it-IT" dirty="0" smtClean="0"/>
              <a:t> </a:t>
            </a:r>
            <a:r>
              <a:rPr lang="it-IT" dirty="0" err="1" smtClean="0"/>
              <a:t>aici</a:t>
            </a:r>
            <a:r>
              <a:rPr lang="it-IT" dirty="0" smtClean="0"/>
              <a:t>, </a:t>
            </a:r>
            <a:r>
              <a:rPr lang="it-IT" dirty="0" err="1" smtClean="0"/>
              <a:t>lânga</a:t>
            </a:r>
            <a:r>
              <a:rPr lang="it-IT" dirty="0" smtClean="0"/>
              <a:t> mine.</a:t>
            </a:r>
          </a:p>
          <a:p>
            <a:pPr lvl="4"/>
            <a:r>
              <a:rPr lang="it-IT" dirty="0" smtClean="0"/>
              <a:t>[Puoi sederti proprio qui, accanto a me.]</a:t>
            </a:r>
          </a:p>
          <a:p>
            <a:pPr lvl="3"/>
            <a:r>
              <a:rPr lang="it-IT" dirty="0" err="1" smtClean="0"/>
              <a:t>Chiar</a:t>
            </a:r>
            <a:r>
              <a:rPr lang="it-IT" dirty="0" smtClean="0"/>
              <a:t> ieri l-</a:t>
            </a:r>
            <a:r>
              <a:rPr lang="it-IT" dirty="0" err="1" smtClean="0"/>
              <a:t>am</a:t>
            </a:r>
            <a:r>
              <a:rPr lang="it-IT" dirty="0" smtClean="0"/>
              <a:t> </a:t>
            </a:r>
            <a:r>
              <a:rPr lang="it-IT" dirty="0" err="1" smtClean="0"/>
              <a:t>întâlnit</a:t>
            </a:r>
            <a:r>
              <a:rPr lang="it-IT" dirty="0" smtClean="0"/>
              <a:t> pe </a:t>
            </a:r>
            <a:r>
              <a:rPr lang="it-IT" dirty="0" err="1" smtClean="0"/>
              <a:t>Mihai</a:t>
            </a:r>
            <a:r>
              <a:rPr lang="it-IT" dirty="0" smtClean="0"/>
              <a:t>.</a:t>
            </a:r>
          </a:p>
          <a:p>
            <a:pPr lvl="4"/>
            <a:r>
              <a:rPr lang="it-IT" dirty="0" smtClean="0"/>
              <a:t>[Ho incontrato </a:t>
            </a:r>
            <a:r>
              <a:rPr lang="it-IT" dirty="0" err="1" smtClean="0"/>
              <a:t>Mihai</a:t>
            </a:r>
            <a:r>
              <a:rPr lang="it-IT" dirty="0" smtClean="0"/>
              <a:t> proprio ieri]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coincidenza inaspettata in spazio e tempo </a:t>
            </a:r>
          </a:p>
          <a:p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77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6159122"/>
          </a:xfrm>
        </p:spPr>
        <p:txBody>
          <a:bodyPr/>
          <a:lstStyle/>
          <a:p>
            <a:pPr>
              <a:tabLst>
                <a:tab pos="531813" algn="l"/>
              </a:tabLst>
            </a:pPr>
            <a:r>
              <a:rPr lang="it-IT" dirty="0" smtClean="0"/>
              <a:t>E. 	</a:t>
            </a:r>
            <a:r>
              <a:rPr lang="it-IT" u="sng" dirty="0" smtClean="0"/>
              <a:t>modificatore di un attributo aggettivale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pPr lvl="3"/>
            <a:r>
              <a:rPr lang="it-IT" dirty="0" err="1" smtClean="0"/>
              <a:t>Dacă</a:t>
            </a:r>
            <a:r>
              <a:rPr lang="it-IT" dirty="0" smtClean="0"/>
              <a:t> a </a:t>
            </a:r>
            <a:r>
              <a:rPr lang="it-IT" dirty="0" err="1" smtClean="0"/>
              <a:t>facut</a:t>
            </a:r>
            <a:r>
              <a:rPr lang="it-IT" dirty="0" smtClean="0"/>
              <a:t> asta e </a:t>
            </a:r>
            <a:r>
              <a:rPr lang="it-IT" dirty="0" err="1" smtClean="0"/>
              <a:t>chiar</a:t>
            </a:r>
            <a:r>
              <a:rPr lang="it-IT" dirty="0" smtClean="0"/>
              <a:t> </a:t>
            </a:r>
            <a:r>
              <a:rPr lang="it-IT" dirty="0" err="1" smtClean="0"/>
              <a:t>prost</a:t>
            </a:r>
            <a:r>
              <a:rPr lang="it-IT" dirty="0" smtClean="0"/>
              <a:t>…</a:t>
            </a:r>
          </a:p>
          <a:p>
            <a:pPr lvl="4"/>
            <a:r>
              <a:rPr lang="it-IT" dirty="0" smtClean="0"/>
              <a:t>[Se ha fatto questo è proprio stupido…]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probabilità inaspettata del limite massimo di una qualità</a:t>
            </a:r>
          </a:p>
          <a:p>
            <a:endParaRPr lang="it-IT" dirty="0" smtClean="0"/>
          </a:p>
          <a:p>
            <a:pPr>
              <a:tabLst>
                <a:tab pos="531813" algn="l"/>
              </a:tabLst>
            </a:pPr>
            <a:r>
              <a:rPr lang="it-IT" dirty="0" smtClean="0"/>
              <a:t>F. 	</a:t>
            </a:r>
            <a:r>
              <a:rPr lang="it-IT" u="sng" dirty="0" smtClean="0"/>
              <a:t>modificatore del SN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pPr lvl="3"/>
            <a:r>
              <a:rPr lang="it-IT" dirty="0" smtClean="0"/>
              <a:t>S-a </a:t>
            </a:r>
            <a:r>
              <a:rPr lang="it-IT" dirty="0" err="1" smtClean="0"/>
              <a:t>împăcat</a:t>
            </a:r>
            <a:r>
              <a:rPr lang="it-IT" dirty="0" smtClean="0"/>
              <a:t> cu regina </a:t>
            </a:r>
            <a:r>
              <a:rPr lang="it-IT" dirty="0" err="1" smtClean="0"/>
              <a:t>insăşi</a:t>
            </a:r>
            <a:endParaRPr lang="it-IT" dirty="0" smtClean="0"/>
          </a:p>
          <a:p>
            <a:pPr lvl="3"/>
            <a:r>
              <a:rPr lang="it-IT" dirty="0" smtClean="0"/>
              <a:t>S-a </a:t>
            </a:r>
            <a:r>
              <a:rPr lang="it-IT" dirty="0" err="1" smtClean="0"/>
              <a:t>împăcat</a:t>
            </a:r>
            <a:r>
              <a:rPr lang="it-IT" dirty="0" smtClean="0"/>
              <a:t> </a:t>
            </a:r>
            <a:r>
              <a:rPr lang="it-IT" dirty="0" err="1" smtClean="0"/>
              <a:t>chiar</a:t>
            </a:r>
            <a:r>
              <a:rPr lang="it-IT" dirty="0" smtClean="0"/>
              <a:t> cu regina</a:t>
            </a:r>
          </a:p>
          <a:p>
            <a:pPr lvl="4"/>
            <a:r>
              <a:rPr lang="it-IT" dirty="0" smtClean="0"/>
              <a:t>[Si è riappacificato con la regina stessa]</a:t>
            </a:r>
          </a:p>
          <a:p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diventa sinonimo del pronome di rafforzamento </a:t>
            </a:r>
            <a:r>
              <a:rPr lang="it-IT" dirty="0" err="1" smtClean="0"/>
              <a:t>însuşi</a:t>
            </a:r>
            <a:r>
              <a:rPr lang="it-IT" dirty="0" smtClean="0"/>
              <a:t>:</a:t>
            </a:r>
          </a:p>
          <a:p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4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4439292"/>
          </a:xfrm>
        </p:spPr>
        <p:txBody>
          <a:bodyPr/>
          <a:lstStyle/>
          <a:p>
            <a:r>
              <a:rPr lang="it-IT" sz="2800" b="1" dirty="0" smtClean="0"/>
              <a:t>In termini </a:t>
            </a:r>
            <a:r>
              <a:rPr lang="it-IT" sz="2800" b="1" dirty="0" err="1" smtClean="0"/>
              <a:t>griceani</a:t>
            </a:r>
            <a:endParaRPr lang="it-IT" sz="2800" b="1" dirty="0" smtClean="0"/>
          </a:p>
          <a:p>
            <a:pPr lvl="1"/>
            <a:endParaRPr lang="it-IT" dirty="0" smtClean="0"/>
          </a:p>
          <a:p>
            <a:pPr lvl="1"/>
            <a:r>
              <a:rPr lang="it-IT" i="1" dirty="0" err="1" smtClean="0"/>
              <a:t>Chiar</a:t>
            </a:r>
            <a:r>
              <a:rPr lang="it-IT" dirty="0" smtClean="0"/>
              <a:t> converge con </a:t>
            </a:r>
            <a:r>
              <a:rPr lang="it-IT" dirty="0" err="1" smtClean="0"/>
              <a:t>î</a:t>
            </a:r>
            <a:r>
              <a:rPr lang="it-IT" i="1" dirty="0" err="1" smtClean="0"/>
              <a:t>nsuşi</a:t>
            </a:r>
            <a:r>
              <a:rPr lang="it-IT" dirty="0" smtClean="0"/>
              <a:t> </a:t>
            </a:r>
            <a:r>
              <a:rPr lang="it-IT" dirty="0" smtClean="0"/>
              <a:t>: converte la sua </a:t>
            </a:r>
            <a:r>
              <a:rPr lang="it-IT" dirty="0" err="1" smtClean="0"/>
              <a:t>implicatura</a:t>
            </a:r>
            <a:r>
              <a:rPr lang="it-IT" dirty="0" smtClean="0"/>
              <a:t> </a:t>
            </a:r>
            <a:r>
              <a:rPr lang="it-IT" u="sng" dirty="0" smtClean="0"/>
              <a:t>convenzionale</a:t>
            </a:r>
            <a:r>
              <a:rPr lang="it-IT" dirty="0" smtClean="0"/>
              <a:t> di una coincidenza inaspettata in una </a:t>
            </a:r>
            <a:r>
              <a:rPr lang="it-IT" dirty="0" err="1" smtClean="0"/>
              <a:t>implicatura</a:t>
            </a:r>
            <a:r>
              <a:rPr lang="it-IT" dirty="0" smtClean="0"/>
              <a:t> </a:t>
            </a:r>
            <a:r>
              <a:rPr lang="it-IT" u="sng" dirty="0" smtClean="0"/>
              <a:t>conversazionale</a:t>
            </a:r>
            <a:r>
              <a:rPr lang="it-IT" dirty="0" smtClean="0"/>
              <a:t> di una coincidenza inaspettata con se stessa.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Insinua che il candidato scelto dal reame degli eventi non coincide con il candidato favorito dalle nostre aspettative.</a:t>
            </a:r>
          </a:p>
          <a:p>
            <a:pPr lvl="1"/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9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1044005"/>
            <a:ext cx="6858991" cy="4216604"/>
          </a:xfrm>
        </p:spPr>
        <p:txBody>
          <a:bodyPr/>
          <a:lstStyle/>
          <a:p>
            <a:pPr lvl="1"/>
            <a:r>
              <a:rPr lang="it-IT" dirty="0" smtClean="0"/>
              <a:t>A causa di questo significato conversazionale, quando è insieme a un sintagma nominale, il </a:t>
            </a:r>
            <a:r>
              <a:rPr lang="it-IT" i="1" dirty="0" err="1" smtClean="0"/>
              <a:t>chiar</a:t>
            </a:r>
            <a:r>
              <a:rPr lang="it-IT" i="1" dirty="0" smtClean="0"/>
              <a:t> </a:t>
            </a:r>
            <a:r>
              <a:rPr lang="it-IT" dirty="0" smtClean="0"/>
              <a:t>argomentativo è accompagnato da </a:t>
            </a:r>
            <a:r>
              <a:rPr lang="it-IT" i="1" dirty="0" err="1" smtClean="0"/>
              <a:t>şi</a:t>
            </a:r>
            <a:r>
              <a:rPr lang="it-IT" i="1" dirty="0" smtClean="0"/>
              <a:t> </a:t>
            </a:r>
            <a:r>
              <a:rPr lang="it-IT" dirty="0" smtClean="0"/>
              <a:t>(&lt; </a:t>
            </a:r>
            <a:r>
              <a:rPr lang="it-IT" dirty="0" err="1" smtClean="0"/>
              <a:t>lat</a:t>
            </a:r>
            <a:r>
              <a:rPr lang="it-IT" dirty="0" smtClean="0"/>
              <a:t>. </a:t>
            </a:r>
            <a:r>
              <a:rPr lang="it-IT" i="1" dirty="0" smtClean="0"/>
              <a:t>sic</a:t>
            </a:r>
            <a:r>
              <a:rPr lang="it-IT" dirty="0" smtClean="0"/>
              <a:t> = così, anche), che apporta il significato di argomento addizionale:</a:t>
            </a:r>
          </a:p>
          <a:p>
            <a:pPr lvl="1"/>
            <a:endParaRPr lang="it-IT" dirty="0" smtClean="0"/>
          </a:p>
          <a:p>
            <a:pPr lvl="3"/>
            <a:r>
              <a:rPr lang="it-IT" dirty="0" err="1" smtClean="0"/>
              <a:t>chiar</a:t>
            </a:r>
            <a:r>
              <a:rPr lang="it-IT" dirty="0" smtClean="0"/>
              <a:t> </a:t>
            </a:r>
            <a:r>
              <a:rPr lang="it-IT" dirty="0" err="1" smtClean="0"/>
              <a:t>şi</a:t>
            </a:r>
            <a:r>
              <a:rPr lang="it-IT" dirty="0" smtClean="0"/>
              <a:t> </a:t>
            </a:r>
            <a:r>
              <a:rPr lang="it-IT" dirty="0" err="1" smtClean="0"/>
              <a:t>Petru</a:t>
            </a:r>
            <a:r>
              <a:rPr lang="it-IT" dirty="0" smtClean="0"/>
              <a:t> a </a:t>
            </a:r>
            <a:r>
              <a:rPr lang="it-IT" dirty="0" err="1" smtClean="0"/>
              <a:t>venit</a:t>
            </a:r>
            <a:r>
              <a:rPr lang="it-IT" dirty="0" smtClean="0"/>
              <a:t> </a:t>
            </a:r>
          </a:p>
          <a:p>
            <a:pPr lvl="4"/>
            <a:r>
              <a:rPr lang="it-IT" dirty="0" smtClean="0"/>
              <a:t>[è arrivato persino </a:t>
            </a:r>
            <a:r>
              <a:rPr lang="it-IT" dirty="0" err="1" smtClean="0"/>
              <a:t>Petru</a:t>
            </a:r>
            <a:r>
              <a:rPr lang="it-IT" dirty="0" smtClean="0"/>
              <a:t>]</a:t>
            </a:r>
          </a:p>
          <a:p>
            <a:pPr lvl="3"/>
            <a:endParaRPr lang="it-IT" dirty="0" smtClean="0"/>
          </a:p>
          <a:p>
            <a:pPr lvl="3"/>
            <a:r>
              <a:rPr lang="it-IT" dirty="0" err="1" smtClean="0"/>
              <a:t>spune</a:t>
            </a:r>
            <a:r>
              <a:rPr lang="it-IT" dirty="0" smtClean="0"/>
              <a:t>-i </a:t>
            </a:r>
            <a:r>
              <a:rPr lang="it-IT" dirty="0" err="1" smtClean="0"/>
              <a:t>şi</a:t>
            </a:r>
            <a:r>
              <a:rPr lang="it-IT" dirty="0" smtClean="0"/>
              <a:t> ei </a:t>
            </a:r>
          </a:p>
          <a:p>
            <a:pPr lvl="4"/>
            <a:r>
              <a:rPr lang="it-IT" dirty="0" smtClean="0"/>
              <a:t>[di anche a lei]</a:t>
            </a:r>
          </a:p>
          <a:p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439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899989"/>
            <a:ext cx="6858991" cy="4250202"/>
          </a:xfrm>
        </p:spPr>
        <p:txBody>
          <a:bodyPr/>
          <a:lstStyle/>
          <a:p>
            <a:r>
              <a:rPr lang="it-IT" dirty="0" smtClean="0"/>
              <a:t>In </a:t>
            </a:r>
            <a:r>
              <a:rPr lang="it-IT" dirty="0" smtClean="0"/>
              <a:t>fr</a:t>
            </a:r>
            <a:r>
              <a:rPr lang="it-IT" dirty="0" smtClean="0"/>
              <a:t>ancese</a:t>
            </a:r>
            <a:r>
              <a:rPr lang="it-IT" dirty="0" smtClean="0"/>
              <a:t> </a:t>
            </a:r>
            <a:r>
              <a:rPr lang="it-IT" dirty="0" smtClean="0"/>
              <a:t>il pronome d’identità da solo può prendere un valore argomentativo anche quando modifica un nome:</a:t>
            </a:r>
          </a:p>
          <a:p>
            <a:endParaRPr lang="it-IT" dirty="0" smtClean="0"/>
          </a:p>
          <a:p>
            <a:pPr lvl="3"/>
            <a:r>
              <a:rPr lang="it-IT" dirty="0" err="1" smtClean="0"/>
              <a:t>meme</a:t>
            </a:r>
            <a:r>
              <a:rPr lang="it-IT" dirty="0" smtClean="0"/>
              <a:t> l’enfant vs. </a:t>
            </a:r>
            <a:r>
              <a:rPr lang="it-IT" dirty="0" err="1" smtClean="0"/>
              <a:t>chiar</a:t>
            </a:r>
            <a:r>
              <a:rPr lang="it-IT" dirty="0" smtClean="0"/>
              <a:t> </a:t>
            </a:r>
            <a:r>
              <a:rPr lang="it-IT" dirty="0" err="1" smtClean="0"/>
              <a:t>şi</a:t>
            </a:r>
            <a:r>
              <a:rPr lang="it-IT" dirty="0" smtClean="0"/>
              <a:t> </a:t>
            </a:r>
            <a:r>
              <a:rPr lang="it-IT" dirty="0" err="1" smtClean="0"/>
              <a:t>copilul</a:t>
            </a:r>
            <a:endParaRPr lang="it-IT" dirty="0" smtClean="0"/>
          </a:p>
          <a:p>
            <a:pPr lvl="4"/>
            <a:r>
              <a:rPr lang="it-IT" dirty="0" smtClean="0"/>
              <a:t>[persino il bambino]</a:t>
            </a:r>
          </a:p>
          <a:p>
            <a:pPr lvl="3"/>
            <a:r>
              <a:rPr lang="it-IT" dirty="0" smtClean="0"/>
              <a:t>l’enfant lui-</a:t>
            </a:r>
            <a:r>
              <a:rPr lang="it-IT" dirty="0" err="1" smtClean="0"/>
              <a:t>meme</a:t>
            </a:r>
            <a:r>
              <a:rPr lang="it-IT" dirty="0" smtClean="0"/>
              <a:t> vs. </a:t>
            </a:r>
            <a:r>
              <a:rPr lang="it-IT" dirty="0" err="1" smtClean="0"/>
              <a:t>însuşi</a:t>
            </a:r>
            <a:r>
              <a:rPr lang="it-IT" dirty="0" smtClean="0"/>
              <a:t> </a:t>
            </a:r>
            <a:r>
              <a:rPr lang="it-IT" dirty="0" err="1" smtClean="0"/>
              <a:t>copilul</a:t>
            </a:r>
            <a:endParaRPr lang="it-IT" dirty="0" smtClean="0"/>
          </a:p>
          <a:p>
            <a:pPr lvl="4"/>
            <a:r>
              <a:rPr lang="it-IT" dirty="0" smtClean="0"/>
              <a:t>[il bambino stesso]</a:t>
            </a:r>
          </a:p>
          <a:p>
            <a:pPr lvl="3"/>
            <a:r>
              <a:rPr lang="it-IT" dirty="0" smtClean="0"/>
              <a:t>le </a:t>
            </a:r>
            <a:r>
              <a:rPr lang="it-IT" dirty="0" err="1" smtClean="0"/>
              <a:t>meme</a:t>
            </a:r>
            <a:r>
              <a:rPr lang="it-IT" dirty="0" smtClean="0"/>
              <a:t> enfant vs. </a:t>
            </a:r>
            <a:r>
              <a:rPr lang="it-IT" dirty="0" err="1" smtClean="0"/>
              <a:t>acelaşi</a:t>
            </a:r>
            <a:r>
              <a:rPr lang="it-IT" dirty="0" smtClean="0"/>
              <a:t> </a:t>
            </a:r>
            <a:r>
              <a:rPr lang="it-IT" dirty="0" err="1" smtClean="0"/>
              <a:t>copil</a:t>
            </a:r>
            <a:r>
              <a:rPr lang="it-IT" dirty="0" smtClean="0"/>
              <a:t>/tot </a:t>
            </a:r>
            <a:r>
              <a:rPr lang="it-IT" dirty="0" err="1" smtClean="0"/>
              <a:t>copilul</a:t>
            </a:r>
            <a:r>
              <a:rPr lang="it-IT" dirty="0" smtClean="0"/>
              <a:t> </a:t>
            </a:r>
            <a:r>
              <a:rPr lang="it-IT" dirty="0" err="1" smtClean="0"/>
              <a:t>ăla</a:t>
            </a:r>
            <a:endParaRPr lang="it-IT" dirty="0" smtClean="0"/>
          </a:p>
          <a:p>
            <a:pPr lvl="4"/>
            <a:r>
              <a:rPr lang="it-IT" dirty="0" smtClean="0"/>
              <a:t>[lo stesso bambino]</a:t>
            </a:r>
          </a:p>
          <a:p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2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1116013"/>
            <a:ext cx="6858991" cy="2967800"/>
          </a:xfrm>
        </p:spPr>
        <p:txBody>
          <a:bodyPr/>
          <a:lstStyle/>
          <a:p>
            <a:r>
              <a:rPr lang="it-IT" dirty="0" smtClean="0"/>
              <a:t>In rumeno, </a:t>
            </a:r>
            <a:r>
              <a:rPr lang="it-IT" i="1" dirty="0" err="1" smtClean="0"/>
              <a:t>chiar</a:t>
            </a:r>
            <a:r>
              <a:rPr lang="it-IT" dirty="0" smtClean="0"/>
              <a:t> da solo non può svolgere questo triplice ruolo </a:t>
            </a:r>
            <a:r>
              <a:rPr lang="it-IT" dirty="0" smtClean="0"/>
              <a:t>:</a:t>
            </a:r>
            <a:endParaRPr lang="it-IT" dirty="0" smtClean="0"/>
          </a:p>
          <a:p>
            <a:endParaRPr lang="it-IT" dirty="0" smtClean="0"/>
          </a:p>
          <a:p>
            <a:pPr lvl="1"/>
            <a:r>
              <a:rPr lang="it-IT" dirty="0" smtClean="0"/>
              <a:t>precede sempre l’intero nome modificato </a:t>
            </a:r>
          </a:p>
          <a:p>
            <a:pPr lvl="1"/>
            <a:r>
              <a:rPr lang="it-IT" dirty="0" smtClean="0"/>
              <a:t>l’articolo definito è sempre </a:t>
            </a:r>
            <a:r>
              <a:rPr lang="it-IT" dirty="0" err="1" smtClean="0"/>
              <a:t>cliticizzato</a:t>
            </a:r>
            <a:r>
              <a:rPr lang="it-IT" dirty="0" smtClean="0"/>
              <a:t> e segue il nome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56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1843966"/>
          </a:xfrm>
        </p:spPr>
        <p:txBody>
          <a:bodyPr/>
          <a:lstStyle/>
          <a:p>
            <a:r>
              <a:rPr lang="it-IT" sz="2800" b="1" dirty="0" smtClean="0"/>
              <a:t>Vantaggi della sostituzione</a:t>
            </a:r>
          </a:p>
          <a:p>
            <a:endParaRPr lang="it-IT" dirty="0" smtClean="0"/>
          </a:p>
          <a:p>
            <a:pPr>
              <a:tabLst>
                <a:tab pos="531813" algn="l"/>
              </a:tabLst>
            </a:pPr>
            <a:r>
              <a:rPr lang="it-IT" dirty="0" smtClean="0"/>
              <a:t>i.	</a:t>
            </a:r>
            <a:r>
              <a:rPr lang="it-IT" i="1" dirty="0" smtClean="0"/>
              <a:t>c</a:t>
            </a:r>
            <a:r>
              <a:rPr lang="vi-VN" i="1" dirty="0" smtClean="0"/>
              <a:t>hiar </a:t>
            </a:r>
            <a:r>
              <a:rPr lang="vi-VN" dirty="0" smtClean="0"/>
              <a:t>è invariabile, mentre</a:t>
            </a:r>
            <a:r>
              <a:rPr lang="vi-VN" i="1" dirty="0" smtClean="0"/>
              <a:t> însuşi  </a:t>
            </a:r>
            <a:r>
              <a:rPr lang="vi-VN" dirty="0" smtClean="0"/>
              <a:t>ha una </a:t>
            </a:r>
            <a:r>
              <a:rPr lang="vi-VN" dirty="0" smtClean="0"/>
              <a:t>morf</a:t>
            </a:r>
            <a:r>
              <a:rPr lang="it-IT" dirty="0" smtClean="0"/>
              <a:t>o</a:t>
            </a:r>
            <a:r>
              <a:rPr lang="vi-VN" dirty="0" smtClean="0"/>
              <a:t>logia </a:t>
            </a:r>
            <a:r>
              <a:rPr lang="vi-VN" dirty="0" smtClean="0"/>
              <a:t>molto complessa:</a:t>
            </a:r>
          </a:p>
        </p:txBody>
      </p:sp>
      <p:sp>
        <p:nvSpPr>
          <p:cNvPr id="11" name="Tito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1"/>
          <p:cNvSpPr txBox="1">
            <a:spLocks/>
          </p:cNvSpPr>
          <p:nvPr/>
        </p:nvSpPr>
        <p:spPr>
          <a:xfrm>
            <a:off x="1063125" y="2989322"/>
            <a:ext cx="6858991" cy="4066504"/>
          </a:xfrm>
          <a:prstGeom prst="rect">
            <a:avLst/>
          </a:prstGeom>
        </p:spPr>
        <p:txBody>
          <a:bodyPr vert="horz" lIns="90516" tIns="45258" rIns="90516" bIns="45258" numCol="2">
            <a:spAutoFit/>
          </a:bodyPr>
          <a:lstStyle>
            <a:lvl1pPr marL="0" indent="0" algn="just" rtl="0" eaLnBrk="1" latinLnBrk="0" hangingPunct="1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defRPr kumimoji="0" lang="it-IT" sz="2200" b="0" kern="1200" dirty="0" smtClean="0">
                <a:solidFill>
                  <a:schemeClr val="tx1"/>
                </a:solidFill>
                <a:latin typeface="Candara" pitchFamily="34" charset="0"/>
                <a:ea typeface="+mn-ea"/>
                <a:cs typeface="Calibri" pitchFamily="34" charset="0"/>
              </a:defRPr>
            </a:lvl1pPr>
            <a:lvl2pPr marL="228600" indent="-228600" algn="just" rtl="0" eaLnBrk="1" latinLnBrk="0" hangingPunct="1">
              <a:lnSpc>
                <a:spcPct val="114000"/>
              </a:lnSpc>
              <a:spcBef>
                <a:spcPts val="324"/>
              </a:spcBef>
              <a:buClr>
                <a:schemeClr val="accent1"/>
              </a:buClr>
              <a:buFont typeface="Arial" pitchFamily="34" charset="0"/>
              <a:buChar char="•"/>
              <a:defRPr kumimoji="0" sz="2100" b="0" kern="1200">
                <a:solidFill>
                  <a:schemeClr val="tx1"/>
                </a:solidFill>
                <a:latin typeface="Candara" pitchFamily="34" charset="0"/>
                <a:ea typeface="+mn-ea"/>
                <a:cs typeface="Cordia New" pitchFamily="34" charset="-34"/>
              </a:defRPr>
            </a:lvl2pPr>
            <a:lvl3pPr marL="444500" indent="-228600" algn="just" rtl="0" eaLnBrk="1" latinLnBrk="0" hangingPunct="1">
              <a:lnSpc>
                <a:spcPct val="114000"/>
              </a:lnSpc>
              <a:spcBef>
                <a:spcPts val="350"/>
              </a:spcBef>
              <a:buClr>
                <a:schemeClr val="tx2"/>
              </a:buClr>
              <a:buSzPct val="100000"/>
              <a:buFont typeface="Segoe UI Light" pitchFamily="34" charset="0"/>
              <a:buChar char="ᵒ"/>
              <a:defRPr kumimoji="0" sz="2000" b="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266700" indent="0" algn="just" rtl="0" eaLnBrk="1" latinLnBrk="0" hangingPunct="1">
              <a:lnSpc>
                <a:spcPct val="114000"/>
              </a:lnSpc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2000" b="0" i="1" kern="120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4pPr>
            <a:lvl5pPr marL="266700" indent="0" algn="just" rtl="0" eaLnBrk="1" latinLnBrk="0" hangingPunct="1">
              <a:lnSpc>
                <a:spcPct val="114000"/>
              </a:lnSpc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600" b="0" kern="1200">
                <a:solidFill>
                  <a:schemeClr val="tx1"/>
                </a:solidFill>
                <a:latin typeface="Segoe UI Light" pitchFamily="34" charset="0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3"/>
            <a:r>
              <a:rPr lang="vi-VN" dirty="0" smtClean="0"/>
              <a:t>însumi  [o stesso]</a:t>
            </a:r>
          </a:p>
          <a:p>
            <a:pPr lvl="3"/>
            <a:r>
              <a:rPr lang="vi-VN" dirty="0" smtClean="0"/>
              <a:t>însămi [io stessa]</a:t>
            </a:r>
          </a:p>
          <a:p>
            <a:pPr lvl="3"/>
            <a:r>
              <a:rPr lang="vi-VN" dirty="0" smtClean="0"/>
              <a:t>însuţi [tu stesso]</a:t>
            </a:r>
          </a:p>
          <a:p>
            <a:pPr lvl="3"/>
            <a:r>
              <a:rPr lang="vi-VN" dirty="0" smtClean="0"/>
              <a:t>însăţi [tu stessa]</a:t>
            </a:r>
          </a:p>
          <a:p>
            <a:pPr lvl="3"/>
            <a:r>
              <a:rPr lang="vi-VN" dirty="0" smtClean="0"/>
              <a:t>însuşi [lui stesso]</a:t>
            </a:r>
            <a:endParaRPr lang="it-IT" dirty="0" smtClean="0"/>
          </a:p>
          <a:p>
            <a:pPr lvl="3"/>
            <a:endParaRPr lang="vi-VN" dirty="0" smtClean="0"/>
          </a:p>
          <a:p>
            <a:pPr lvl="3"/>
            <a:endParaRPr lang="it-IT" dirty="0" smtClean="0"/>
          </a:p>
          <a:p>
            <a:pPr lvl="3"/>
            <a:endParaRPr lang="it-IT" dirty="0" smtClean="0"/>
          </a:p>
          <a:p>
            <a:pPr lvl="3"/>
            <a:endParaRPr lang="it-IT" dirty="0" smtClean="0"/>
          </a:p>
          <a:p>
            <a:pPr lvl="3"/>
            <a:endParaRPr lang="it-IT" dirty="0"/>
          </a:p>
          <a:p>
            <a:pPr lvl="3"/>
            <a:r>
              <a:rPr lang="vi-VN" dirty="0" smtClean="0"/>
              <a:t>însăşi [lei stessa]</a:t>
            </a:r>
          </a:p>
          <a:p>
            <a:pPr lvl="3"/>
            <a:r>
              <a:rPr lang="vi-VN" dirty="0" smtClean="0"/>
              <a:t>înşine [noi stessi]</a:t>
            </a:r>
          </a:p>
          <a:p>
            <a:pPr lvl="3"/>
            <a:r>
              <a:rPr lang="vi-VN" dirty="0" smtClean="0"/>
              <a:t>înşivă [voi stessi]</a:t>
            </a:r>
          </a:p>
          <a:p>
            <a:pPr lvl="3"/>
            <a:r>
              <a:rPr lang="vi-VN" dirty="0" smtClean="0"/>
              <a:t>înşişi [loro stessi]</a:t>
            </a:r>
          </a:p>
          <a:p>
            <a:pPr lvl="3"/>
            <a:r>
              <a:rPr lang="vi-VN" dirty="0" smtClean="0"/>
              <a:t>înseşi [loro stesse]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64489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5128392"/>
          </a:xfrm>
        </p:spPr>
        <p:txBody>
          <a:bodyPr/>
          <a:lstStyle/>
          <a:p>
            <a:pPr>
              <a:tabLst>
                <a:tab pos="531813" algn="l"/>
              </a:tabLst>
            </a:pPr>
            <a:r>
              <a:rPr lang="it-IT" dirty="0" smtClean="0"/>
              <a:t>ii.	 </a:t>
            </a:r>
            <a:r>
              <a:rPr lang="it-IT" i="1" dirty="0" err="1" smtClean="0"/>
              <a:t>însuşi</a:t>
            </a:r>
            <a:r>
              <a:rPr lang="it-IT" dirty="0" smtClean="0"/>
              <a:t> è governato da costrizioni più rigide:</a:t>
            </a:r>
          </a:p>
          <a:p>
            <a:r>
              <a:rPr lang="it-IT" dirty="0" smtClean="0"/>
              <a:t>       </a:t>
            </a:r>
          </a:p>
          <a:p>
            <a:pPr lvl="3"/>
            <a:r>
              <a:rPr lang="it-IT" dirty="0" smtClean="0"/>
              <a:t>a </a:t>
            </a:r>
            <a:r>
              <a:rPr lang="it-IT" dirty="0" err="1" smtClean="0"/>
              <a:t>spus</a:t>
            </a:r>
            <a:r>
              <a:rPr lang="it-IT" dirty="0" smtClean="0"/>
              <a:t> </a:t>
            </a:r>
            <a:r>
              <a:rPr lang="it-IT" dirty="0" err="1" smtClean="0"/>
              <a:t>aceasta</a:t>
            </a:r>
            <a:r>
              <a:rPr lang="it-IT" dirty="0" smtClean="0"/>
              <a:t> </a:t>
            </a:r>
            <a:r>
              <a:rPr lang="it-IT" dirty="0" err="1" smtClean="0"/>
              <a:t>chiar</a:t>
            </a:r>
            <a:r>
              <a:rPr lang="it-IT" dirty="0" smtClean="0"/>
              <a:t> </a:t>
            </a:r>
            <a:r>
              <a:rPr lang="it-IT" dirty="0" err="1" smtClean="0"/>
              <a:t>mamei</a:t>
            </a:r>
            <a:endParaRPr lang="it-IT" dirty="0" smtClean="0"/>
          </a:p>
          <a:p>
            <a:pPr lvl="4"/>
            <a:r>
              <a:rPr lang="it-IT" dirty="0" smtClean="0"/>
              <a:t>[ha detto questo persino alla mamma]</a:t>
            </a:r>
          </a:p>
          <a:p>
            <a:pPr lvl="3"/>
            <a:endParaRPr lang="it-IT" dirty="0" smtClean="0"/>
          </a:p>
          <a:p>
            <a:pPr lvl="3"/>
            <a:r>
              <a:rPr lang="it-IT" dirty="0" smtClean="0"/>
              <a:t>a </a:t>
            </a:r>
            <a:r>
              <a:rPr lang="it-IT" dirty="0" err="1" smtClean="0"/>
              <a:t>spus</a:t>
            </a:r>
            <a:r>
              <a:rPr lang="it-IT" dirty="0" smtClean="0"/>
              <a:t> </a:t>
            </a:r>
            <a:r>
              <a:rPr lang="it-IT" dirty="0" err="1" smtClean="0"/>
              <a:t>aceasta</a:t>
            </a:r>
            <a:r>
              <a:rPr lang="it-IT" dirty="0" smtClean="0"/>
              <a:t> </a:t>
            </a:r>
            <a:r>
              <a:rPr lang="it-IT" dirty="0" err="1" smtClean="0"/>
              <a:t>chiar</a:t>
            </a:r>
            <a:r>
              <a:rPr lang="it-IT" dirty="0" smtClean="0"/>
              <a:t> </a:t>
            </a:r>
            <a:r>
              <a:rPr lang="it-IT" dirty="0" err="1" smtClean="0"/>
              <a:t>unei</a:t>
            </a:r>
            <a:r>
              <a:rPr lang="it-IT" dirty="0" smtClean="0"/>
              <a:t> </a:t>
            </a:r>
            <a:r>
              <a:rPr lang="it-IT" dirty="0" err="1" smtClean="0"/>
              <a:t>mame</a:t>
            </a:r>
            <a:endParaRPr lang="it-IT" dirty="0" smtClean="0"/>
          </a:p>
          <a:p>
            <a:pPr lvl="4"/>
            <a:r>
              <a:rPr lang="it-IT" dirty="0" smtClean="0"/>
              <a:t>[ha detto questo persino ad una mamma]</a:t>
            </a:r>
          </a:p>
          <a:p>
            <a:pPr lvl="3"/>
            <a:endParaRPr lang="it-IT" dirty="0" smtClean="0"/>
          </a:p>
          <a:p>
            <a:pPr lvl="3"/>
            <a:r>
              <a:rPr lang="it-IT" dirty="0" smtClean="0"/>
              <a:t>a </a:t>
            </a:r>
            <a:r>
              <a:rPr lang="it-IT" dirty="0" err="1" smtClean="0"/>
              <a:t>spus</a:t>
            </a:r>
            <a:r>
              <a:rPr lang="it-IT" dirty="0" smtClean="0"/>
              <a:t> </a:t>
            </a:r>
            <a:r>
              <a:rPr lang="it-IT" dirty="0" err="1" smtClean="0"/>
              <a:t>aceasta</a:t>
            </a:r>
            <a:r>
              <a:rPr lang="it-IT" dirty="0" smtClean="0"/>
              <a:t> </a:t>
            </a:r>
            <a:r>
              <a:rPr lang="it-IT" dirty="0" err="1" smtClean="0"/>
              <a:t>însăşi</a:t>
            </a:r>
            <a:r>
              <a:rPr lang="it-IT" dirty="0" smtClean="0"/>
              <a:t> </a:t>
            </a:r>
            <a:r>
              <a:rPr lang="it-IT" dirty="0" err="1" smtClean="0"/>
              <a:t>mamei</a:t>
            </a:r>
            <a:endParaRPr lang="it-IT" dirty="0" smtClean="0"/>
          </a:p>
          <a:p>
            <a:pPr lvl="3"/>
            <a:r>
              <a:rPr lang="it-IT" dirty="0" smtClean="0"/>
              <a:t>*a </a:t>
            </a:r>
            <a:r>
              <a:rPr lang="it-IT" dirty="0" err="1" smtClean="0"/>
              <a:t>spus</a:t>
            </a:r>
            <a:r>
              <a:rPr lang="it-IT" dirty="0" smtClean="0"/>
              <a:t> </a:t>
            </a:r>
            <a:r>
              <a:rPr lang="it-IT" dirty="0" err="1" smtClean="0"/>
              <a:t>aceasta</a:t>
            </a:r>
            <a:r>
              <a:rPr lang="it-IT" dirty="0" smtClean="0"/>
              <a:t> </a:t>
            </a:r>
            <a:r>
              <a:rPr lang="it-IT" dirty="0" err="1" smtClean="0"/>
              <a:t>însăşi</a:t>
            </a:r>
            <a:r>
              <a:rPr lang="it-IT" dirty="0" smtClean="0"/>
              <a:t> </a:t>
            </a:r>
            <a:r>
              <a:rPr lang="it-IT" dirty="0" err="1" smtClean="0"/>
              <a:t>unei</a:t>
            </a:r>
            <a:r>
              <a:rPr lang="it-IT" dirty="0" smtClean="0"/>
              <a:t> </a:t>
            </a:r>
            <a:r>
              <a:rPr lang="it-IT" dirty="0" err="1" smtClean="0"/>
              <a:t>mame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(conserva ancora la riflessività data dal morfema riflessivo si&lt; </a:t>
            </a:r>
            <a:r>
              <a:rPr lang="it-IT" dirty="0" err="1" smtClean="0"/>
              <a:t>lat</a:t>
            </a:r>
            <a:r>
              <a:rPr lang="it-IT" dirty="0" smtClean="0"/>
              <a:t>. </a:t>
            </a:r>
            <a:r>
              <a:rPr lang="it-IT" dirty="0" err="1" smtClean="0"/>
              <a:t>sibi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49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1044005"/>
            <a:ext cx="6858991" cy="3280000"/>
          </a:xfrm>
        </p:spPr>
        <p:txBody>
          <a:bodyPr/>
          <a:lstStyle/>
          <a:p>
            <a:pPr lvl="1"/>
            <a:r>
              <a:rPr lang="it-IT" dirty="0" smtClean="0"/>
              <a:t>lingua</a:t>
            </a:r>
            <a:r>
              <a:rPr lang="it-IT" dirty="0" smtClean="0"/>
              <a:t>: </a:t>
            </a:r>
            <a:r>
              <a:rPr lang="it-IT" dirty="0" smtClean="0"/>
              <a:t>rumeno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fenomeno </a:t>
            </a:r>
            <a:r>
              <a:rPr lang="it-IT" dirty="0" smtClean="0"/>
              <a:t>analizzato: sostituzione dei pronomi di identità con avverbi/avverbiali. </a:t>
            </a:r>
            <a:endParaRPr lang="it-IT" dirty="0" smtClean="0"/>
          </a:p>
          <a:p>
            <a:pPr lvl="1"/>
            <a:endParaRPr lang="it-IT" dirty="0" smtClean="0"/>
          </a:p>
          <a:p>
            <a:pPr marL="225425" lvl="1" indent="-225425"/>
            <a:r>
              <a:rPr lang="it-IT" dirty="0" smtClean="0"/>
              <a:t>chiave </a:t>
            </a:r>
            <a:r>
              <a:rPr lang="it-IT" dirty="0" smtClean="0"/>
              <a:t>interpretativa: contesto </a:t>
            </a:r>
            <a:r>
              <a:rPr lang="it-IT" dirty="0" smtClean="0"/>
              <a:t>pragmatico</a:t>
            </a:r>
          </a:p>
          <a:p>
            <a:pPr marL="0" lvl="1" indent="0">
              <a:buNone/>
            </a:pPr>
            <a:r>
              <a:rPr lang="it-IT" dirty="0" smtClean="0"/>
              <a:t>come </a:t>
            </a:r>
            <a:r>
              <a:rPr lang="it-IT" dirty="0" smtClean="0"/>
              <a:t>il significato conversazionale diventa significato convenzionale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46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1044005"/>
            <a:ext cx="6858991" cy="3663119"/>
          </a:xfrm>
        </p:spPr>
        <p:txBody>
          <a:bodyPr/>
          <a:lstStyle/>
          <a:p>
            <a:pPr>
              <a:tabLst>
                <a:tab pos="531813" algn="l"/>
              </a:tabLst>
            </a:pPr>
            <a:r>
              <a:rPr lang="it-IT" dirty="0" smtClean="0"/>
              <a:t>iii.	</a:t>
            </a:r>
            <a:r>
              <a:rPr lang="it-IT" i="1" dirty="0" err="1"/>
              <a:t>c</a:t>
            </a:r>
            <a:r>
              <a:rPr lang="it-IT" i="1" dirty="0" err="1" smtClean="0"/>
              <a:t>hiar</a:t>
            </a:r>
            <a:r>
              <a:rPr lang="it-IT" dirty="0" smtClean="0"/>
              <a:t> </a:t>
            </a:r>
            <a:r>
              <a:rPr lang="it-IT" dirty="0" smtClean="0"/>
              <a:t>può modificare ogni classe di costituenti </a:t>
            </a:r>
          </a:p>
          <a:p>
            <a:pPr lvl="1"/>
            <a:r>
              <a:rPr lang="it-IT" dirty="0" smtClean="0"/>
              <a:t> </a:t>
            </a:r>
            <a:r>
              <a:rPr lang="it-IT" dirty="0" smtClean="0"/>
              <a:t>precede </a:t>
            </a:r>
            <a:r>
              <a:rPr lang="it-IT" dirty="0" smtClean="0"/>
              <a:t>l’intera sintagma nominale/ </a:t>
            </a:r>
            <a:r>
              <a:rPr lang="it-IT" dirty="0" smtClean="0"/>
              <a:t>preposizionale</a:t>
            </a:r>
          </a:p>
          <a:p>
            <a:endParaRPr lang="it-IT" dirty="0" smtClean="0"/>
          </a:p>
          <a:p>
            <a:r>
              <a:rPr lang="it-IT" dirty="0" smtClean="0"/>
              <a:t>iv.   </a:t>
            </a:r>
            <a:r>
              <a:rPr lang="it-IT" i="1" dirty="0" err="1"/>
              <a:t>c</a:t>
            </a:r>
            <a:r>
              <a:rPr lang="it-IT" i="1" dirty="0" err="1" smtClean="0"/>
              <a:t>hiar</a:t>
            </a:r>
            <a:r>
              <a:rPr lang="it-IT" dirty="0" smtClean="0"/>
              <a:t> si allinea con la più </a:t>
            </a:r>
            <a:r>
              <a:rPr lang="it-IT" dirty="0" smtClean="0"/>
              <a:t>generale tendenza del rumeno attuale a preporre i determinanti nominali:</a:t>
            </a:r>
          </a:p>
          <a:p>
            <a:pPr lvl="3"/>
            <a:endParaRPr lang="it-IT" dirty="0" smtClean="0"/>
          </a:p>
          <a:p>
            <a:pPr lvl="3"/>
            <a:r>
              <a:rPr lang="it-IT" dirty="0" smtClean="0"/>
              <a:t>i-a </a:t>
            </a:r>
            <a:r>
              <a:rPr lang="it-IT" dirty="0" err="1" smtClean="0"/>
              <a:t>spus</a:t>
            </a:r>
            <a:r>
              <a:rPr lang="it-IT" dirty="0" smtClean="0"/>
              <a:t> </a:t>
            </a:r>
            <a:r>
              <a:rPr lang="it-IT" dirty="0" err="1" smtClean="0"/>
              <a:t>mamei</a:t>
            </a:r>
            <a:r>
              <a:rPr lang="it-IT" dirty="0" smtClean="0"/>
              <a:t> (</a:t>
            </a:r>
            <a:r>
              <a:rPr lang="it-IT" dirty="0" err="1" smtClean="0"/>
              <a:t>Dat</a:t>
            </a:r>
            <a:r>
              <a:rPr lang="it-IT" dirty="0" smtClean="0"/>
              <a:t>., </a:t>
            </a:r>
            <a:r>
              <a:rPr lang="it-IT" dirty="0" err="1" smtClean="0"/>
              <a:t>femm</a:t>
            </a:r>
            <a:r>
              <a:rPr lang="it-IT" dirty="0" smtClean="0"/>
              <a:t>., </a:t>
            </a:r>
            <a:r>
              <a:rPr lang="it-IT" dirty="0" err="1" smtClean="0"/>
              <a:t>sg</a:t>
            </a:r>
            <a:r>
              <a:rPr lang="it-IT" dirty="0" smtClean="0"/>
              <a:t>.) –standard</a:t>
            </a:r>
          </a:p>
          <a:p>
            <a:pPr lvl="3"/>
            <a:r>
              <a:rPr lang="it-IT" dirty="0" smtClean="0"/>
              <a:t>i-a </a:t>
            </a:r>
            <a:r>
              <a:rPr lang="it-IT" dirty="0" err="1" smtClean="0"/>
              <a:t>spus</a:t>
            </a:r>
            <a:r>
              <a:rPr lang="it-IT" dirty="0" smtClean="0"/>
              <a:t> </a:t>
            </a:r>
            <a:r>
              <a:rPr lang="it-IT" dirty="0" err="1" smtClean="0"/>
              <a:t>lu</a:t>
            </a:r>
            <a:r>
              <a:rPr lang="it-IT" dirty="0" smtClean="0"/>
              <a:t>’ </a:t>
            </a:r>
            <a:r>
              <a:rPr lang="it-IT" dirty="0" err="1" smtClean="0"/>
              <a:t>mama</a:t>
            </a:r>
            <a:r>
              <a:rPr lang="it-IT" dirty="0" smtClean="0"/>
              <a:t> (marca zero)- colloquiale</a:t>
            </a:r>
          </a:p>
          <a:p>
            <a:pPr lvl="4"/>
            <a:r>
              <a:rPr lang="it-IT" dirty="0" smtClean="0"/>
              <a:t>[ha detto alla mamma]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266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468114" y="1188021"/>
            <a:ext cx="6858991" cy="3116751"/>
          </a:xfrm>
        </p:spPr>
        <p:txBody>
          <a:bodyPr/>
          <a:lstStyle/>
          <a:p>
            <a:pPr lvl="1"/>
            <a:r>
              <a:rPr lang="it-IT" dirty="0" smtClean="0"/>
              <a:t>I pronomi di identità romanzi hanno conosciuto cambiamenti quasi ciclici proprio per le </a:t>
            </a:r>
            <a:r>
              <a:rPr lang="it-IT" dirty="0" err="1" smtClean="0"/>
              <a:t>implicature</a:t>
            </a:r>
            <a:r>
              <a:rPr lang="it-IT" dirty="0" smtClean="0"/>
              <a:t> pragmatiche del loro </a:t>
            </a:r>
            <a:r>
              <a:rPr lang="it-IT" dirty="0" smtClean="0"/>
              <a:t>significato;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 </a:t>
            </a:r>
            <a:r>
              <a:rPr lang="it-IT" dirty="0" smtClean="0"/>
              <a:t>Le cause </a:t>
            </a:r>
            <a:r>
              <a:rPr lang="it-IT" dirty="0" smtClean="0"/>
              <a:t>del cambiamento linguistico si trovano nelle necessità comunicative del parlante, e come tali devono essere considerate più nella loro finalità e nella possibilità di scelta che offrono.</a:t>
            </a:r>
            <a:endParaRPr lang="it-IT" dirty="0"/>
          </a:p>
        </p:txBody>
      </p:sp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88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377875" y="2196133"/>
            <a:ext cx="6858991" cy="20338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it-IT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Grazie dell’attenzione</a:t>
            </a:r>
            <a:endParaRPr lang="it-IT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68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000" y="1080000"/>
            <a:ext cx="6858991" cy="4044505"/>
          </a:xfrm>
        </p:spPr>
        <p:txBody>
          <a:bodyPr/>
          <a:lstStyle/>
          <a:p>
            <a:pPr lvl="1"/>
            <a:r>
              <a:rPr lang="it-IT" dirty="0" smtClean="0"/>
              <a:t>inferenze suggerite dal contesto;</a:t>
            </a:r>
          </a:p>
          <a:p>
            <a:pPr lvl="1"/>
            <a:r>
              <a:rPr lang="it-IT" dirty="0" smtClean="0"/>
              <a:t>calcolate in base al principio cooperazione conversazionale;</a:t>
            </a:r>
          </a:p>
          <a:p>
            <a:pPr lvl="1"/>
            <a:r>
              <a:rPr lang="it-IT" dirty="0" smtClean="0"/>
              <a:t>cancellabili;</a:t>
            </a:r>
          </a:p>
          <a:p>
            <a:pPr lvl="1"/>
            <a:r>
              <a:rPr lang="it-IT" dirty="0" smtClean="0"/>
              <a:t>indistaccabili.</a:t>
            </a:r>
          </a:p>
          <a:p>
            <a:endParaRPr lang="it-IT" dirty="0" smtClean="0"/>
          </a:p>
          <a:p>
            <a:pPr lvl="3"/>
            <a:r>
              <a:rPr lang="it-IT" dirty="0" smtClean="0"/>
              <a:t>Giovanni ha tre libri ⇒ Giovanni ha solo tre libri;</a:t>
            </a:r>
          </a:p>
          <a:p>
            <a:pPr lvl="3"/>
            <a:r>
              <a:rPr lang="it-IT" dirty="0" smtClean="0"/>
              <a:t>Giovanni ha tre libri, se non di più.</a:t>
            </a:r>
          </a:p>
          <a:p>
            <a:pPr lvl="3"/>
            <a:r>
              <a:rPr lang="it-IT" dirty="0" smtClean="0"/>
              <a:t>Giovanni è un </a:t>
            </a:r>
            <a:r>
              <a:rPr lang="it-IT" dirty="0" smtClean="0"/>
              <a:t>genio.</a:t>
            </a:r>
            <a:endParaRPr lang="it-IT" dirty="0" smtClean="0"/>
          </a:p>
          <a:p>
            <a:pPr lvl="3"/>
            <a:r>
              <a:rPr lang="it-IT" dirty="0" smtClean="0"/>
              <a:t>Giovanni è parente di Einstein.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Implicature conversazionali: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011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it-IT" dirty="0" smtClean="0"/>
              <a:t>inferenze suggerite dalle caratteristiche linguistiche, non dipendono dal contesto;</a:t>
            </a:r>
          </a:p>
          <a:p>
            <a:pPr lvl="1"/>
            <a:r>
              <a:rPr lang="it-IT" dirty="0" smtClean="0"/>
              <a:t>attaccate per convenzione a particolari espressioni però, persino, bene ecc.;</a:t>
            </a:r>
          </a:p>
          <a:p>
            <a:pPr lvl="1"/>
            <a:r>
              <a:rPr lang="it-IT" dirty="0" smtClean="0"/>
              <a:t>cancellabili;</a:t>
            </a:r>
          </a:p>
          <a:p>
            <a:pPr lvl="1"/>
            <a:r>
              <a:rPr lang="it-IT" dirty="0" smtClean="0"/>
              <a:t>distaccabili.</a:t>
            </a:r>
          </a:p>
          <a:p>
            <a:endParaRPr lang="it-IT" dirty="0" smtClean="0"/>
          </a:p>
          <a:p>
            <a:pPr lvl="3"/>
            <a:r>
              <a:rPr lang="it-IT" dirty="0" smtClean="0"/>
              <a:t>E’ venuto persino il suo ex ⇒ non era previsto che venisse</a:t>
            </a:r>
          </a:p>
          <a:p>
            <a:pPr lvl="3"/>
            <a:r>
              <a:rPr lang="it-IT" dirty="0" smtClean="0"/>
              <a:t>E’ venuto persino il suo ex, ma solo perché è stato costretto.</a:t>
            </a:r>
          </a:p>
          <a:p>
            <a:pPr lvl="3"/>
            <a:r>
              <a:rPr lang="it-IT" dirty="0" smtClean="0"/>
              <a:t>E’ venuto anche il suo ex.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Implicature convenzionali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697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396106" y="1476053"/>
            <a:ext cx="6858991" cy="3930563"/>
          </a:xfrm>
        </p:spPr>
        <p:txBody>
          <a:bodyPr/>
          <a:lstStyle/>
          <a:p>
            <a:pPr lvl="1"/>
            <a:r>
              <a:rPr lang="it-IT" dirty="0" smtClean="0"/>
              <a:t>I pronomi di identità non solo affermano un’identità, ma insinuano anche che era prevista una non identità</a:t>
            </a:r>
            <a:r>
              <a:rPr lang="it-IT" dirty="0" smtClean="0"/>
              <a:t>;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Come mezzo di negazione, i pronomi di identità appartengono ad una categoria particolare di “morfemi di insinuazione</a:t>
            </a:r>
            <a:r>
              <a:rPr lang="it-IT" dirty="0" smtClean="0"/>
              <a:t>”;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Non possono essere definiti semanticamente senza considerare il loro valore pragmatico, e cioè l’</a:t>
            </a:r>
            <a:r>
              <a:rPr lang="it-IT" dirty="0" err="1" smtClean="0"/>
              <a:t>implicatura</a:t>
            </a:r>
            <a:r>
              <a:rPr lang="it-IT" dirty="0" smtClean="0"/>
              <a:t> convenzionale che portano.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Pronomi di identità come morfemi di insinuazione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239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2033892"/>
          </a:xfrm>
        </p:spPr>
        <p:txBody>
          <a:bodyPr/>
          <a:lstStyle/>
          <a:p>
            <a:pPr lvl="3"/>
            <a:r>
              <a:rPr lang="it-IT" dirty="0" err="1" smtClean="0"/>
              <a:t>Vorbeşte</a:t>
            </a:r>
            <a:r>
              <a:rPr lang="it-IT" dirty="0" smtClean="0"/>
              <a:t> </a:t>
            </a:r>
            <a:r>
              <a:rPr lang="it-IT" dirty="0" err="1" smtClean="0"/>
              <a:t>mereu</a:t>
            </a:r>
            <a:r>
              <a:rPr lang="it-IT" dirty="0" smtClean="0"/>
              <a:t> </a:t>
            </a:r>
            <a:r>
              <a:rPr lang="it-IT" dirty="0" err="1" smtClean="0"/>
              <a:t>acelaşi</a:t>
            </a:r>
            <a:r>
              <a:rPr lang="it-IT" dirty="0" smtClean="0"/>
              <a:t> </a:t>
            </a:r>
            <a:r>
              <a:rPr lang="it-IT" dirty="0" err="1" smtClean="0"/>
              <a:t>student</a:t>
            </a:r>
            <a:r>
              <a:rPr lang="it-IT" dirty="0" smtClean="0"/>
              <a:t>. </a:t>
            </a:r>
          </a:p>
          <a:p>
            <a:pPr lvl="4"/>
            <a:r>
              <a:rPr lang="it-IT" dirty="0" smtClean="0"/>
              <a:t>Parla sempre lo stesso </a:t>
            </a:r>
            <a:r>
              <a:rPr lang="it-IT" dirty="0" err="1" smtClean="0"/>
              <a:t>student</a:t>
            </a:r>
            <a:r>
              <a:rPr lang="it-IT" dirty="0" smtClean="0"/>
              <a:t>/The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student</a:t>
            </a:r>
            <a:r>
              <a:rPr lang="it-IT" dirty="0" smtClean="0"/>
              <a:t> </a:t>
            </a:r>
            <a:r>
              <a:rPr lang="it-IT" dirty="0" err="1" smtClean="0"/>
              <a:t>always</a:t>
            </a:r>
            <a:r>
              <a:rPr lang="it-IT" dirty="0" smtClean="0"/>
              <a:t> </a:t>
            </a:r>
            <a:r>
              <a:rPr lang="it-IT" dirty="0" err="1" smtClean="0"/>
              <a:t>speaks</a:t>
            </a:r>
            <a:r>
              <a:rPr lang="it-IT" dirty="0" smtClean="0"/>
              <a:t>.</a:t>
            </a:r>
          </a:p>
          <a:p>
            <a:pPr lvl="4"/>
            <a:endParaRPr lang="it-IT" dirty="0" smtClean="0"/>
          </a:p>
          <a:p>
            <a:pPr lvl="3"/>
            <a:r>
              <a:rPr lang="it-IT" dirty="0" smtClean="0"/>
              <a:t>Mi-a </a:t>
            </a:r>
            <a:r>
              <a:rPr lang="it-IT" dirty="0" err="1" smtClean="0"/>
              <a:t>spus</a:t>
            </a:r>
            <a:r>
              <a:rPr lang="it-IT" dirty="0" smtClean="0"/>
              <a:t> </a:t>
            </a:r>
            <a:r>
              <a:rPr lang="it-IT" dirty="0" err="1" smtClean="0"/>
              <a:t>aceasta</a:t>
            </a:r>
            <a:r>
              <a:rPr lang="it-IT" dirty="0" smtClean="0"/>
              <a:t>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însuşi</a:t>
            </a:r>
            <a:r>
              <a:rPr lang="it-IT" dirty="0" smtClean="0"/>
              <a:t>.</a:t>
            </a:r>
          </a:p>
          <a:p>
            <a:pPr lvl="4"/>
            <a:r>
              <a:rPr lang="it-IT" dirty="0" smtClean="0"/>
              <a:t>Mi ha detto questo lui stesso./He </a:t>
            </a:r>
            <a:r>
              <a:rPr lang="it-IT" dirty="0" err="1" smtClean="0"/>
              <a:t>himself</a:t>
            </a:r>
            <a:r>
              <a:rPr lang="it-IT" dirty="0" smtClean="0"/>
              <a:t> </a:t>
            </a:r>
            <a:r>
              <a:rPr lang="it-IT" dirty="0" err="1" smtClean="0"/>
              <a:t>told</a:t>
            </a:r>
            <a:r>
              <a:rPr lang="it-IT" dirty="0" smtClean="0"/>
              <a:t> me </a:t>
            </a:r>
            <a:r>
              <a:rPr lang="it-IT" dirty="0" err="1" smtClean="0"/>
              <a:t>this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identità inaspettate;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aspettativa che riguarda una relazione tra due variabili; </a:t>
            </a:r>
          </a:p>
          <a:p>
            <a:pPr lvl="1"/>
            <a:r>
              <a:rPr lang="it-IT" dirty="0" smtClean="0"/>
              <a:t>ripetizione;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relazione tra due valori della stessa variabile; </a:t>
            </a:r>
          </a:p>
          <a:p>
            <a:pPr lvl="1"/>
            <a:r>
              <a:rPr lang="it-IT" dirty="0" smtClean="0"/>
              <a:t>coincidenza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65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1548061"/>
            <a:ext cx="6858991" cy="1738681"/>
          </a:xfrm>
        </p:spPr>
        <p:txBody>
          <a:bodyPr/>
          <a:lstStyle/>
          <a:p>
            <a:r>
              <a:rPr lang="it-IT" dirty="0" smtClean="0"/>
              <a:t>-l’avverbio </a:t>
            </a:r>
            <a:r>
              <a:rPr lang="it-IT" dirty="0" smtClean="0"/>
              <a:t>tot &lt; </a:t>
            </a:r>
            <a:r>
              <a:rPr lang="it-IT" dirty="0" err="1" smtClean="0"/>
              <a:t>lat</a:t>
            </a:r>
            <a:r>
              <a:rPr lang="it-IT" dirty="0" smtClean="0"/>
              <a:t>. </a:t>
            </a:r>
            <a:r>
              <a:rPr lang="it-IT" i="1" dirty="0" smtClean="0"/>
              <a:t>tot…</a:t>
            </a:r>
            <a:r>
              <a:rPr lang="it-IT" i="1" dirty="0" err="1" smtClean="0"/>
              <a:t>quod</a:t>
            </a:r>
            <a:r>
              <a:rPr lang="it-IT" dirty="0" smtClean="0"/>
              <a:t>;</a:t>
            </a:r>
          </a:p>
          <a:p>
            <a:endParaRPr lang="it-IT" dirty="0" smtClean="0"/>
          </a:p>
          <a:p>
            <a:r>
              <a:rPr lang="it-IT" dirty="0" smtClean="0"/>
              <a:t>-uno </a:t>
            </a:r>
            <a:r>
              <a:rPr lang="it-IT" dirty="0" smtClean="0"/>
              <a:t>dei modi più frequenti per esprimere un’identità inaspettata;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Acelaşi e tot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196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3"/>
          </p:nvPr>
        </p:nvSpPr>
        <p:spPr>
          <a:xfrm>
            <a:off x="540122" y="611957"/>
            <a:ext cx="6858991" cy="4314323"/>
          </a:xfrm>
        </p:spPr>
        <p:txBody>
          <a:bodyPr/>
          <a:lstStyle/>
          <a:p>
            <a:r>
              <a:rPr lang="it-IT" sz="2800" b="1" dirty="0" smtClean="0"/>
              <a:t>Contesti</a:t>
            </a:r>
          </a:p>
          <a:p>
            <a:endParaRPr lang="it-IT" dirty="0" smtClean="0"/>
          </a:p>
          <a:p>
            <a:pPr marL="457200" indent="-457200">
              <a:buClrTx/>
              <a:buSzPct val="100000"/>
              <a:buFont typeface="+mj-lt"/>
              <a:buAutoNum type="alphaUcPeriod"/>
            </a:pPr>
            <a:r>
              <a:rPr lang="it-IT" u="sng" dirty="0" smtClean="0"/>
              <a:t>sintagma nominale predicativo</a:t>
            </a:r>
          </a:p>
          <a:p>
            <a:endParaRPr lang="it-IT" dirty="0" smtClean="0"/>
          </a:p>
          <a:p>
            <a:pPr lvl="3"/>
            <a:r>
              <a:rPr lang="it-IT" dirty="0" smtClean="0"/>
              <a:t>E </a:t>
            </a:r>
            <a:r>
              <a:rPr lang="it-IT" dirty="0" err="1" smtClean="0"/>
              <a:t>acelaşi</a:t>
            </a:r>
            <a:r>
              <a:rPr lang="it-IT" dirty="0" smtClean="0"/>
              <a:t> </a:t>
            </a:r>
            <a:r>
              <a:rPr lang="it-IT" dirty="0" err="1" smtClean="0"/>
              <a:t>lucru</a:t>
            </a:r>
            <a:r>
              <a:rPr lang="it-IT" dirty="0" smtClean="0"/>
              <a:t>!   (standard)</a:t>
            </a:r>
          </a:p>
          <a:p>
            <a:pPr lvl="3"/>
            <a:r>
              <a:rPr lang="it-IT" dirty="0" smtClean="0"/>
              <a:t>E tot aia!   (colloquiale)</a:t>
            </a:r>
          </a:p>
          <a:p>
            <a:pPr lvl="4"/>
            <a:r>
              <a:rPr lang="it-IT" dirty="0" smtClean="0"/>
              <a:t>[E’ la stessa cosa!]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seguito da SN con il </a:t>
            </a:r>
            <a:r>
              <a:rPr lang="it-IT" dirty="0" err="1" smtClean="0"/>
              <a:t>pron</a:t>
            </a:r>
            <a:r>
              <a:rPr lang="it-IT" dirty="0" smtClean="0"/>
              <a:t>. </a:t>
            </a:r>
            <a:r>
              <a:rPr lang="it-IT" dirty="0" err="1" smtClean="0"/>
              <a:t>dim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/>
              <a:t>alcuna differenza semantica</a:t>
            </a:r>
            <a:endParaRPr lang="it-IT" dirty="0"/>
          </a:p>
        </p:txBody>
      </p:sp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57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1044</TotalTime>
  <Words>1092</Words>
  <Application>Microsoft Office PowerPoint</Application>
  <PresentationFormat>Personalizzato</PresentationFormat>
  <Paragraphs>272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Viale</vt:lpstr>
      <vt:lpstr>Da implicature conversazionali a convenzionali: i pronomi di identità in rumeno e i loro sostituti</vt:lpstr>
      <vt:lpstr>Contenuti</vt:lpstr>
      <vt:lpstr>Presentazione standard di PowerPoint</vt:lpstr>
      <vt:lpstr>Implicature conversazionali:</vt:lpstr>
      <vt:lpstr>Implicature convenzionali</vt:lpstr>
      <vt:lpstr>Pronomi di identità come morfemi di insinuazione</vt:lpstr>
      <vt:lpstr>Presentazione standard di PowerPoint</vt:lpstr>
      <vt:lpstr>Acelaşi e tot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Chiar  e însuşi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implicature conversazionali a convenzionali: i pronomi di identità in rumeno e i loro sostituti</dc:title>
  <dc:creator>ana</dc:creator>
  <cp:lastModifiedBy>ana</cp:lastModifiedBy>
  <cp:revision>84</cp:revision>
  <dcterms:created xsi:type="dcterms:W3CDTF">2011-04-30T11:10:34Z</dcterms:created>
  <dcterms:modified xsi:type="dcterms:W3CDTF">2011-05-08T19:55:11Z</dcterms:modified>
</cp:coreProperties>
</file>