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56" r:id="rId3"/>
    <p:sldId id="264" r:id="rId4"/>
    <p:sldId id="282" r:id="rId5"/>
    <p:sldId id="287" r:id="rId6"/>
    <p:sldId id="286" r:id="rId7"/>
    <p:sldId id="280" r:id="rId8"/>
    <p:sldId id="262" r:id="rId9"/>
    <p:sldId id="277" r:id="rId10"/>
    <p:sldId id="263" r:id="rId11"/>
    <p:sldId id="279" r:id="rId12"/>
    <p:sldId id="269" r:id="rId13"/>
    <p:sldId id="278" r:id="rId14"/>
    <p:sldId id="283" r:id="rId15"/>
    <p:sldId id="265" r:id="rId16"/>
    <p:sldId id="281" r:id="rId17"/>
    <p:sldId id="284" r:id="rId18"/>
    <p:sldId id="276" r:id="rId19"/>
    <p:sldId id="257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877A-7695-4988-B21E-DFA1B7CEED3E}" type="datetimeFigureOut">
              <a:rPr lang="it-IT" smtClean="0"/>
              <a:pPr/>
              <a:t>02/05/2011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0CB4-98BD-406E-B236-0A47774AA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877A-7695-4988-B21E-DFA1B7CEED3E}" type="datetimeFigureOut">
              <a:rPr lang="it-IT" smtClean="0"/>
              <a:pPr/>
              <a:t>02/05/2011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0CB4-98BD-406E-B236-0A47774AA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877A-7695-4988-B21E-DFA1B7CEED3E}" type="datetimeFigureOut">
              <a:rPr lang="it-IT" smtClean="0"/>
              <a:pPr/>
              <a:t>02/05/2011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0CB4-98BD-406E-B236-0A47774AA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877A-7695-4988-B21E-DFA1B7CEED3E}" type="datetimeFigureOut">
              <a:rPr lang="it-IT" smtClean="0"/>
              <a:pPr/>
              <a:t>02/05/2011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0CB4-98BD-406E-B236-0A47774AA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877A-7695-4988-B21E-DFA1B7CEED3E}" type="datetimeFigureOut">
              <a:rPr lang="it-IT" smtClean="0"/>
              <a:pPr/>
              <a:t>02/05/2011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0CB4-98BD-406E-B236-0A47774AA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877A-7695-4988-B21E-DFA1B7CEED3E}" type="datetimeFigureOut">
              <a:rPr lang="it-IT" smtClean="0"/>
              <a:pPr/>
              <a:t>02/05/2011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0CB4-98BD-406E-B236-0A47774AA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877A-7695-4988-B21E-DFA1B7CEED3E}" type="datetimeFigureOut">
              <a:rPr lang="it-IT" smtClean="0"/>
              <a:pPr/>
              <a:t>02/05/2011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0CB4-98BD-406E-B236-0A47774AA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877A-7695-4988-B21E-DFA1B7CEED3E}" type="datetimeFigureOut">
              <a:rPr lang="it-IT" smtClean="0"/>
              <a:pPr/>
              <a:t>02/05/2011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600CB4-98BD-406E-B236-0A47774AAAD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877A-7695-4988-B21E-DFA1B7CEED3E}" type="datetimeFigureOut">
              <a:rPr lang="it-IT" smtClean="0"/>
              <a:pPr/>
              <a:t>02/05/2011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0CB4-98BD-406E-B236-0A47774AA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877A-7695-4988-B21E-DFA1B7CEED3E}" type="datetimeFigureOut">
              <a:rPr lang="it-IT" smtClean="0"/>
              <a:pPr/>
              <a:t>02/05/2011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E600CB4-98BD-406E-B236-0A47774AA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2DC877A-7695-4988-B21E-DFA1B7CEED3E}" type="datetimeFigureOut">
              <a:rPr lang="it-IT" smtClean="0"/>
              <a:pPr/>
              <a:t>02/05/2011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0CB4-98BD-406E-B236-0A47774AA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igura a mano libera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2DC877A-7695-4988-B21E-DFA1B7CEED3E}" type="datetimeFigureOut">
              <a:rPr lang="it-IT" smtClean="0"/>
              <a:pPr/>
              <a:t>02/05/2011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E600CB4-98BD-406E-B236-0A47774AA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/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Uso degli ausiliari nel dialetto </a:t>
            </a:r>
            <a:r>
              <a:rPr lang="it-IT" b="1" dirty="0" err="1" smtClean="0"/>
              <a:t>salentino</a:t>
            </a:r>
            <a:r>
              <a:rPr lang="it-IT" b="1" dirty="0" smtClean="0"/>
              <a:t> del capo di </a:t>
            </a:r>
            <a:r>
              <a:rPr lang="it-IT" b="1" dirty="0" err="1" smtClean="0"/>
              <a:t>Leuca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1400" b="1" dirty="0" smtClean="0">
                <a:latin typeface="+mn-lt"/>
              </a:rPr>
              <a:t>                                                                                                           </a:t>
            </a:r>
            <a:br>
              <a:rPr lang="it-IT" sz="1400" b="1" dirty="0" smtClean="0">
                <a:latin typeface="+mn-lt"/>
              </a:rPr>
            </a:br>
            <a:r>
              <a:rPr lang="it-IT" sz="1400" b="1" dirty="0" smtClean="0">
                <a:latin typeface="+mn-lt"/>
              </a:rPr>
              <a:t/>
            </a:r>
            <a:br>
              <a:rPr lang="it-IT" sz="1400" b="1" dirty="0" smtClean="0">
                <a:latin typeface="+mn-lt"/>
              </a:rPr>
            </a:br>
            <a:r>
              <a:rPr lang="it-IT" sz="1400" b="1" dirty="0" smtClean="0">
                <a:latin typeface="+mn-lt"/>
              </a:rPr>
              <a:t/>
            </a:r>
            <a:br>
              <a:rPr lang="it-IT" sz="1400" b="1" dirty="0" smtClean="0">
                <a:latin typeface="+mn-lt"/>
              </a:rPr>
            </a:br>
            <a:r>
              <a:rPr lang="it-IT" sz="1400" b="1" dirty="0" smtClean="0">
                <a:latin typeface="+mn-lt"/>
              </a:rPr>
              <a:t/>
            </a:r>
            <a:br>
              <a:rPr lang="it-IT" sz="1400" b="1" dirty="0" smtClean="0">
                <a:latin typeface="+mn-lt"/>
              </a:rPr>
            </a:br>
            <a:r>
              <a:rPr lang="it-IT" sz="1400" b="1" dirty="0" smtClean="0">
                <a:latin typeface="+mn-lt"/>
              </a:rPr>
              <a:t/>
            </a:r>
            <a:br>
              <a:rPr lang="it-IT" sz="1400" b="1" dirty="0" smtClean="0">
                <a:latin typeface="+mn-lt"/>
              </a:rPr>
            </a:br>
            <a:r>
              <a:rPr lang="it-IT" sz="1400" b="1" dirty="0" smtClean="0">
                <a:latin typeface="+mn-lt"/>
              </a:rPr>
              <a:t/>
            </a:r>
            <a:br>
              <a:rPr lang="it-IT" sz="1400" b="1" dirty="0" smtClean="0">
                <a:latin typeface="+mn-lt"/>
              </a:rPr>
            </a:br>
            <a:r>
              <a:rPr lang="it-IT" sz="1400" b="1" dirty="0" smtClean="0">
                <a:latin typeface="+mn-lt"/>
              </a:rPr>
              <a:t/>
            </a:r>
            <a:br>
              <a:rPr lang="it-IT" sz="1400" b="1" dirty="0" smtClean="0">
                <a:latin typeface="+mn-lt"/>
              </a:rPr>
            </a:br>
            <a:r>
              <a:rPr lang="it-IT" sz="1400" b="1" dirty="0" smtClean="0">
                <a:latin typeface="+mn-lt"/>
              </a:rPr>
              <a:t/>
            </a:r>
            <a:br>
              <a:rPr lang="it-IT" sz="1400" b="1" dirty="0" smtClean="0">
                <a:latin typeface="+mn-lt"/>
              </a:rPr>
            </a:br>
            <a:r>
              <a:rPr lang="it-IT" sz="1400" b="1" dirty="0" smtClean="0">
                <a:latin typeface="+mn-lt"/>
              </a:rPr>
              <a:t>                                                                                                                                                                           Silvia </a:t>
            </a:r>
            <a:r>
              <a:rPr lang="it-IT" sz="1400" b="1" dirty="0" err="1" smtClean="0">
                <a:latin typeface="+mn-lt"/>
              </a:rPr>
              <a:t>Maiorano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Particolarità: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57298"/>
            <a:ext cx="7467600" cy="514353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>
                <a:latin typeface="Arial"/>
                <a:cs typeface="Arial"/>
              </a:rPr>
              <a:t>Per i verbi </a:t>
            </a:r>
            <a:r>
              <a:rPr lang="it-IT" dirty="0" err="1" smtClean="0">
                <a:latin typeface="Arial"/>
                <a:cs typeface="Arial"/>
              </a:rPr>
              <a:t>proniminali</a:t>
            </a:r>
            <a:r>
              <a:rPr lang="it-IT" dirty="0" smtClean="0">
                <a:latin typeface="Arial"/>
                <a:cs typeface="Arial"/>
              </a:rPr>
              <a:t> si trova un doppio uso dell’ausiliare molto spesso dettato dall’intenzione comunicativa o come marca temporale →</a:t>
            </a:r>
          </a:p>
          <a:p>
            <a:pPr algn="just">
              <a:buNone/>
            </a:pPr>
            <a:r>
              <a:rPr lang="it-IT" dirty="0" smtClean="0">
                <a:latin typeface="Arial"/>
                <a:cs typeface="Arial"/>
              </a:rPr>
              <a:t>    m’</a:t>
            </a:r>
            <a:r>
              <a:rPr lang="it-IT" dirty="0" err="1" smtClean="0">
                <a:solidFill>
                  <a:srgbClr val="FFFF00"/>
                </a:solidFill>
                <a:latin typeface="Arial"/>
                <a:cs typeface="Arial"/>
              </a:rPr>
              <a:t>aggiu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ddiscitata</a:t>
            </a:r>
            <a:endParaRPr lang="it-IT" dirty="0" smtClean="0">
              <a:latin typeface="Arial"/>
              <a:cs typeface="Arial"/>
            </a:endParaRPr>
          </a:p>
          <a:p>
            <a:pPr algn="just">
              <a:buNone/>
            </a:pPr>
            <a:r>
              <a:rPr lang="it-IT" dirty="0" smtClean="0">
                <a:latin typeface="Arial"/>
                <a:cs typeface="Arial"/>
              </a:rPr>
              <a:t>    (mi sono svegliata)</a:t>
            </a:r>
          </a:p>
          <a:p>
            <a:pPr algn="just">
              <a:buNone/>
            </a:pPr>
            <a:r>
              <a:rPr lang="it-IT" dirty="0" smtClean="0">
                <a:latin typeface="Arial"/>
                <a:cs typeface="Arial"/>
              </a:rPr>
              <a:t>    m’</a:t>
            </a:r>
            <a:r>
              <a:rPr lang="it-IT" dirty="0" smtClean="0">
                <a:solidFill>
                  <a:srgbClr val="FFFF00"/>
                </a:solidFill>
                <a:latin typeface="Arial"/>
                <a:cs typeface="Arial"/>
              </a:rPr>
              <a:t>era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ddiscitata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tannu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tannu</a:t>
            </a:r>
            <a:endParaRPr lang="it-IT" dirty="0" smtClean="0">
              <a:latin typeface="Arial"/>
              <a:cs typeface="Arial"/>
            </a:endParaRPr>
          </a:p>
          <a:p>
            <a:pPr algn="just">
              <a:buNone/>
            </a:pPr>
            <a:r>
              <a:rPr lang="it-IT" dirty="0" smtClean="0">
                <a:latin typeface="Arial"/>
                <a:cs typeface="Arial"/>
              </a:rPr>
              <a:t>    (mi ero appena svegliata)</a:t>
            </a:r>
          </a:p>
          <a:p>
            <a:pPr algn="just">
              <a:buNone/>
            </a:pPr>
            <a:r>
              <a:rPr lang="it-IT" dirty="0" smtClean="0">
                <a:latin typeface="Arial"/>
                <a:cs typeface="Arial"/>
              </a:rPr>
              <a:t>    m’</a:t>
            </a:r>
            <a:r>
              <a:rPr lang="it-IT" dirty="0" err="1" smtClean="0">
                <a:solidFill>
                  <a:srgbClr val="FFFF00"/>
                </a:solidFill>
                <a:latin typeface="Arial"/>
                <a:cs typeface="Arial"/>
              </a:rPr>
              <a:t>ia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ddiscitata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 err="1" smtClean="0">
                <a:latin typeface="Arial"/>
                <a:cs typeface="Arial"/>
              </a:rPr>
              <a:t>tannu</a:t>
            </a:r>
            <a:endParaRPr lang="it-IT" dirty="0" smtClean="0">
              <a:latin typeface="Arial"/>
              <a:cs typeface="Arial"/>
            </a:endParaRPr>
          </a:p>
          <a:p>
            <a:pPr algn="just">
              <a:buNone/>
            </a:pPr>
            <a:r>
              <a:rPr lang="it-IT" dirty="0" smtClean="0">
                <a:latin typeface="Arial"/>
                <a:cs typeface="Arial"/>
              </a:rPr>
              <a:t>    (mi svegliai / mi ero appena svegliata) </a:t>
            </a:r>
          </a:p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it-IT" dirty="0" smtClean="0"/>
          </a:p>
          <a:p>
            <a:pPr algn="just">
              <a:buNone/>
            </a:pPr>
            <a:r>
              <a:rPr lang="it-IT" dirty="0" smtClean="0"/>
              <a:t> In questo caso troviamo i due ausiliari usati in tempi verbali diversi sullo stesso verbo lessicale. Questo avviene per dare la giusta interpretazione temporale.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L’area d’interesse si distingue dal resto del territorio sia </a:t>
            </a:r>
            <a:r>
              <a:rPr lang="it-IT" dirty="0" err="1" smtClean="0"/>
              <a:t>salentino</a:t>
            </a:r>
            <a:r>
              <a:rPr lang="it-IT" dirty="0" smtClean="0"/>
              <a:t>  che meridionale in generale, soprattutto dalla Sicilia, per l’uso indiscriminato del passato prossimo.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NB: il parlante dialettofono nella trasposizione in italiano standard difficilmente, però, utilizza indistintamente lo stesso tempo verbale, anzi tende a selezionare il passato remoto e il trapassato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Particolarità:</a:t>
            </a:r>
            <a:endParaRPr lang="it-IT" dirty="0"/>
          </a:p>
        </p:txBody>
      </p:sp>
      <p:sp>
        <p:nvSpPr>
          <p:cNvPr id="10" name="Segnaposto contenut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Il doppio uso dell’ausiliare può essere esteso  a tutti i verbi pronominali;</a:t>
            </a:r>
          </a:p>
          <a:p>
            <a:r>
              <a:rPr lang="it-IT" dirty="0" smtClean="0"/>
              <a:t>In alcuni casi il paradigma non risulta completo, infatti si possono trovare usi sparsi nella stessa voce verbale;</a:t>
            </a:r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714348" y="357166"/>
            <a:ext cx="7210452" cy="1571636"/>
          </a:xfrm>
        </p:spPr>
        <p:txBody>
          <a:bodyPr>
            <a:normAutofit/>
          </a:bodyPr>
          <a:lstStyle/>
          <a:p>
            <a:r>
              <a:rPr lang="it-IT" sz="3000" dirty="0" smtClean="0">
                <a:latin typeface="+mn-lt"/>
              </a:rPr>
              <a:t> fin’ora abbiamo visto l’uso di </a:t>
            </a:r>
            <a:r>
              <a:rPr lang="it-IT" sz="3000" i="1" dirty="0" smtClean="0">
                <a:latin typeface="+mn-lt"/>
              </a:rPr>
              <a:t>essere</a:t>
            </a:r>
            <a:r>
              <a:rPr lang="it-IT" sz="3000" dirty="0" smtClean="0">
                <a:latin typeface="+mn-lt"/>
              </a:rPr>
              <a:t> e </a:t>
            </a:r>
            <a:r>
              <a:rPr lang="it-IT" sz="3000" i="1" dirty="0" err="1" smtClean="0">
                <a:latin typeface="+mn-lt"/>
              </a:rPr>
              <a:t>avire</a:t>
            </a:r>
            <a:r>
              <a:rPr lang="it-IT" sz="3000" i="1" dirty="0" smtClean="0">
                <a:latin typeface="+mn-lt"/>
              </a:rPr>
              <a:t> </a:t>
            </a:r>
            <a:r>
              <a:rPr lang="it-IT" sz="3000" dirty="0" smtClean="0">
                <a:latin typeface="+mn-lt"/>
              </a:rPr>
              <a:t>in contrapposizione con l’italiano standard</a:t>
            </a:r>
            <a:endParaRPr lang="it-IT" sz="3000" dirty="0">
              <a:latin typeface="+mn-lt"/>
            </a:endParaRPr>
          </a:p>
        </p:txBody>
      </p:sp>
      <p:pic>
        <p:nvPicPr>
          <p:cNvPr id="10" name="Picture 2" descr="C:\Documents and Settings\Amministratore\Documenti\Immagini\cartina_salento_bianca_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928802"/>
            <a:ext cx="4040888" cy="3786214"/>
          </a:xfrm>
          <a:prstGeom prst="rect">
            <a:avLst/>
          </a:prstGeom>
          <a:noFill/>
        </p:spPr>
      </p:pic>
      <p:sp>
        <p:nvSpPr>
          <p:cNvPr id="11" name="Ovale 10"/>
          <p:cNvSpPr/>
          <p:nvPr/>
        </p:nvSpPr>
        <p:spPr>
          <a:xfrm>
            <a:off x="714348" y="2143116"/>
            <a:ext cx="3714776" cy="1357322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" name="Connettore 2 12"/>
          <p:cNvCxnSpPr/>
          <p:nvPr/>
        </p:nvCxnSpPr>
        <p:spPr>
          <a:xfrm flipV="1">
            <a:off x="4357686" y="2571744"/>
            <a:ext cx="1214446" cy="508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1357290" y="3571876"/>
            <a:ext cx="3143272" cy="207170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2 15"/>
          <p:cNvCxnSpPr>
            <a:stCxn id="14" idx="6"/>
          </p:cNvCxnSpPr>
          <p:nvPr/>
        </p:nvCxnSpPr>
        <p:spPr>
          <a:xfrm flipV="1">
            <a:off x="4500562" y="4572008"/>
            <a:ext cx="100013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tangolo arrotondato 17"/>
          <p:cNvSpPr/>
          <p:nvPr/>
        </p:nvSpPr>
        <p:spPr>
          <a:xfrm>
            <a:off x="5572132" y="1857364"/>
            <a:ext cx="2928958" cy="185738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arrotondato 18"/>
          <p:cNvSpPr/>
          <p:nvPr/>
        </p:nvSpPr>
        <p:spPr>
          <a:xfrm>
            <a:off x="5572132" y="3857628"/>
            <a:ext cx="3000396" cy="1785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5786446" y="1928802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5786446" y="2214554"/>
            <a:ext cx="23574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Essere non viene usato</a:t>
            </a:r>
          </a:p>
          <a:p>
            <a:r>
              <a:rPr lang="it-IT" sz="2000" dirty="0" smtClean="0"/>
              <a:t>A </a:t>
            </a:r>
            <a:r>
              <a:rPr lang="it-IT" sz="2000" dirty="0" err="1" smtClean="0"/>
              <a:t>sciutu=</a:t>
            </a:r>
            <a:r>
              <a:rPr lang="it-IT" sz="2000" dirty="0" smtClean="0"/>
              <a:t> è andato</a:t>
            </a:r>
            <a:endParaRPr lang="it-IT" sz="2000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6000760" y="4286256"/>
            <a:ext cx="2143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Essere usato anche se solo in alcuni casi selezionati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Rohlfs</a:t>
            </a:r>
            <a:r>
              <a:rPr lang="it-IT" dirty="0" smtClean="0"/>
              <a:t>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Ha dedicato tutti i suoi studi alla dialettologia romanza, soprattutto a quella italiana meridionale.</a:t>
            </a:r>
          </a:p>
          <a:p>
            <a:pPr>
              <a:buNone/>
            </a:pPr>
            <a:r>
              <a:rPr lang="it-IT" dirty="0" smtClean="0"/>
              <a:t>Nel suo Vocabolario del dialetto </a:t>
            </a:r>
            <a:r>
              <a:rPr lang="it-IT" dirty="0" err="1" smtClean="0"/>
              <a:t>salentino</a:t>
            </a:r>
            <a:r>
              <a:rPr lang="it-IT" dirty="0" smtClean="0"/>
              <a:t> (1967) afferma che l’autonomia </a:t>
            </a:r>
            <a:r>
              <a:rPr lang="it-IT" dirty="0" err="1" smtClean="0"/>
              <a:t>salentina</a:t>
            </a:r>
            <a:r>
              <a:rPr lang="it-IT" dirty="0" smtClean="0"/>
              <a:t> è  dovuta alla sua </a:t>
            </a:r>
            <a:r>
              <a:rPr lang="it-IT" i="1" dirty="0" smtClean="0"/>
              <a:t>grecità </a:t>
            </a:r>
            <a:r>
              <a:rPr lang="it-IT" dirty="0" smtClean="0"/>
              <a:t>e ai differenti conquistatori che dominarono questa terra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i="1" dirty="0" smtClean="0"/>
          </a:p>
          <a:p>
            <a:pPr>
              <a:buNone/>
            </a:pPr>
            <a:endParaRPr lang="it-IT" i="1" dirty="0" smtClean="0"/>
          </a:p>
          <a:p>
            <a:pPr>
              <a:buNone/>
            </a:pPr>
            <a:endParaRPr lang="it-IT" i="1" dirty="0" smtClean="0"/>
          </a:p>
          <a:p>
            <a:pPr>
              <a:buNone/>
            </a:pPr>
            <a:endParaRPr lang="it-IT" i="1" dirty="0" smtClean="0"/>
          </a:p>
          <a:p>
            <a:pPr>
              <a:buNone/>
            </a:pPr>
            <a:endParaRPr lang="it-IT" i="1" dirty="0" smtClean="0"/>
          </a:p>
          <a:p>
            <a:pPr>
              <a:buNone/>
            </a:pPr>
            <a:endParaRPr lang="it-IT" i="1" dirty="0" smtClean="0"/>
          </a:p>
          <a:p>
            <a:pPr>
              <a:buNone/>
            </a:pPr>
            <a:endParaRPr lang="it-IT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93991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La sua tesi sulle </a:t>
            </a:r>
            <a:r>
              <a:rPr lang="it-IT" i="1" dirty="0" smtClean="0"/>
              <a:t>“due </a:t>
            </a:r>
            <a:r>
              <a:rPr lang="it-IT" i="1" dirty="0" err="1" smtClean="0"/>
              <a:t>calabrie</a:t>
            </a:r>
            <a:r>
              <a:rPr lang="it-IT" i="1" dirty="0" smtClean="0"/>
              <a:t>” </a:t>
            </a:r>
            <a:r>
              <a:rPr lang="it-IT" dirty="0" smtClean="0"/>
              <a:t>può trovare accoglimento anche per le </a:t>
            </a:r>
            <a:r>
              <a:rPr lang="it-IT" i="1" dirty="0" smtClean="0"/>
              <a:t>“due </a:t>
            </a:r>
            <a:r>
              <a:rPr lang="it-IT" i="1" dirty="0" err="1" smtClean="0"/>
              <a:t>salentinità</a:t>
            </a:r>
            <a:r>
              <a:rPr lang="it-IT" i="1" dirty="0" smtClean="0"/>
              <a:t>”</a:t>
            </a:r>
            <a:r>
              <a:rPr lang="it-IT" dirty="0" smtClean="0"/>
              <a:t>: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428869"/>
            <a:ext cx="7467600" cy="2928958"/>
          </a:xfrm>
        </p:spPr>
        <p:txBody>
          <a:bodyPr>
            <a:normAutofit/>
          </a:bodyPr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/>
              <a:t> La grecità, per quanto riguarda l’alta penisola </a:t>
            </a:r>
            <a:r>
              <a:rPr lang="it-IT" dirty="0" err="1" smtClean="0"/>
              <a:t>salentina</a:t>
            </a:r>
            <a:r>
              <a:rPr lang="it-IT" dirty="0" smtClean="0"/>
              <a:t>, rimane nel </a:t>
            </a:r>
            <a:r>
              <a:rPr lang="it-IT" dirty="0" err="1" smtClean="0"/>
              <a:t>grico</a:t>
            </a:r>
            <a:r>
              <a:rPr lang="it-IT" dirty="0" smtClean="0"/>
              <a:t> (per i paesi dell’area </a:t>
            </a:r>
            <a:r>
              <a:rPr lang="it-IT" dirty="0" err="1" smtClean="0"/>
              <a:t>grica</a:t>
            </a:r>
            <a:r>
              <a:rPr lang="it-IT" dirty="0" smtClean="0"/>
              <a:t>) e in alcune costruzioni verbali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latinità del capo di </a:t>
            </a:r>
            <a:r>
              <a:rPr lang="it-IT" dirty="0" err="1" smtClean="0"/>
              <a:t>Leuca</a:t>
            </a:r>
            <a:r>
              <a:rPr lang="it-IT" dirty="0" smtClean="0"/>
              <a:t> è dovuta ad un riaffiorare dell’antico impero romano o  una successiva neo-romanizzazione di epoca normanna . </a:t>
            </a:r>
          </a:p>
          <a:p>
            <a:pPr>
              <a:buNone/>
            </a:pPr>
            <a:r>
              <a:rPr lang="it-IT" dirty="0" smtClean="0"/>
              <a:t>  (Su questo  </a:t>
            </a:r>
            <a:r>
              <a:rPr lang="it-IT" dirty="0" err="1" smtClean="0"/>
              <a:t>Rohlfs</a:t>
            </a:r>
            <a:r>
              <a:rPr lang="it-IT" dirty="0" smtClean="0"/>
              <a:t> si è scontrato con i linguisti autoctoni come </a:t>
            </a:r>
            <a:r>
              <a:rPr lang="it-IT" dirty="0" err="1" smtClean="0"/>
              <a:t>Parlangeli</a:t>
            </a:r>
            <a:r>
              <a:rPr lang="it-IT" dirty="0" smtClean="0"/>
              <a:t> e </a:t>
            </a:r>
            <a:r>
              <a:rPr lang="it-IT" dirty="0" err="1" smtClean="0"/>
              <a:t>Mancarella</a:t>
            </a:r>
            <a:r>
              <a:rPr lang="it-IT" dirty="0" smtClean="0"/>
              <a:t>)</a:t>
            </a:r>
            <a:endParaRPr lang="it-IT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r>
              <a:rPr lang="it-IT" dirty="0" smtClean="0"/>
              <a:t>Bibliografia: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71546"/>
            <a:ext cx="7467600" cy="5054617"/>
          </a:xfrm>
        </p:spPr>
        <p:txBody>
          <a:bodyPr>
            <a:normAutofit/>
          </a:bodyPr>
          <a:lstStyle/>
          <a:p>
            <a:r>
              <a:rPr lang="it-IT" sz="2800" dirty="0" err="1" smtClean="0"/>
              <a:t>Rohlfs</a:t>
            </a:r>
            <a:r>
              <a:rPr lang="it-IT" sz="2800" dirty="0" smtClean="0"/>
              <a:t>, G. </a:t>
            </a:r>
            <a:endParaRPr lang="it-IT" sz="2800" dirty="0" smtClean="0"/>
          </a:p>
          <a:p>
            <a:pPr>
              <a:buNone/>
            </a:pPr>
            <a:r>
              <a:rPr lang="it-IT" sz="2800" i="1" dirty="0" smtClean="0"/>
              <a:t>     Grammatica storica della lingua italiana e dei suoi dialetti, 1969</a:t>
            </a:r>
          </a:p>
          <a:p>
            <a:pPr>
              <a:buNone/>
            </a:pPr>
            <a:r>
              <a:rPr lang="it-IT" sz="2800" i="1" dirty="0" smtClean="0"/>
              <a:t> </a:t>
            </a:r>
            <a:r>
              <a:rPr lang="it-IT" sz="2800" i="1" dirty="0" smtClean="0"/>
              <a:t>   Studi e ricerche su lingua e dialetti d’Italia,</a:t>
            </a:r>
            <a:r>
              <a:rPr lang="it-IT" sz="2800" i="1" dirty="0" smtClean="0"/>
              <a:t> 1972</a:t>
            </a:r>
          </a:p>
          <a:p>
            <a:pPr>
              <a:buNone/>
            </a:pPr>
            <a:r>
              <a:rPr lang="it-IT" sz="2800" i="1" dirty="0" smtClean="0"/>
              <a:t> </a:t>
            </a:r>
            <a:r>
              <a:rPr lang="it-IT" sz="2800" i="1" dirty="0" smtClean="0"/>
              <a:t>   Vocabolario dei dialetti </a:t>
            </a:r>
            <a:r>
              <a:rPr lang="it-IT" sz="2800" i="1" dirty="0" err="1" smtClean="0"/>
              <a:t>salentini</a:t>
            </a:r>
            <a:endParaRPr lang="it-IT" sz="2800" i="1" dirty="0" smtClean="0"/>
          </a:p>
          <a:p>
            <a:r>
              <a:rPr lang="it-IT" sz="2800" dirty="0" smtClean="0"/>
              <a:t>Melillo, A.  </a:t>
            </a:r>
            <a:r>
              <a:rPr lang="it-IT" sz="2800" i="1" dirty="0" smtClean="0"/>
              <a:t>S</a:t>
            </a:r>
            <a:r>
              <a:rPr lang="it-IT" sz="2800" i="1" dirty="0" smtClean="0"/>
              <a:t>trutture verbali, 1975</a:t>
            </a:r>
          </a:p>
          <a:p>
            <a:r>
              <a:rPr lang="it-IT" sz="2800" dirty="0" err="1" smtClean="0"/>
              <a:t>Pfister</a:t>
            </a:r>
            <a:r>
              <a:rPr lang="it-IT" sz="2800" dirty="0" smtClean="0"/>
              <a:t>, M.  </a:t>
            </a:r>
            <a:r>
              <a:rPr lang="it-IT" sz="2800" i="1" dirty="0" smtClean="0"/>
              <a:t>L’importanza del </a:t>
            </a:r>
            <a:r>
              <a:rPr lang="it-IT" sz="2800" i="1" dirty="0" err="1" smtClean="0"/>
              <a:t>salento</a:t>
            </a:r>
            <a:r>
              <a:rPr lang="it-IT" sz="2800" i="1" dirty="0" smtClean="0"/>
              <a:t>  nella dialettologia italiana, 1978</a:t>
            </a:r>
          </a:p>
          <a:p>
            <a:r>
              <a:rPr lang="it-IT" sz="2800" dirty="0" err="1" smtClean="0"/>
              <a:t>Paciaroni</a:t>
            </a:r>
            <a:r>
              <a:rPr lang="it-IT" sz="2800" dirty="0" smtClean="0"/>
              <a:t>, T.  </a:t>
            </a:r>
            <a:r>
              <a:rPr lang="it-IT" sz="2800" i="1" dirty="0" smtClean="0"/>
              <a:t>Sull’</a:t>
            </a:r>
            <a:r>
              <a:rPr lang="it-IT" sz="2800" i="1" dirty="0" err="1" smtClean="0"/>
              <a:t>ausiliazione</a:t>
            </a:r>
            <a:r>
              <a:rPr lang="it-IT" sz="2800" i="1" dirty="0" smtClean="0"/>
              <a:t> perfettiva in maceratese, 2009</a:t>
            </a:r>
            <a:endParaRPr lang="it-IT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714348" y="2357430"/>
            <a:ext cx="6629400" cy="1826363"/>
          </a:xfrm>
        </p:spPr>
        <p:txBody>
          <a:bodyPr/>
          <a:lstStyle/>
          <a:p>
            <a:r>
              <a:rPr lang="it-IT" dirty="0" smtClean="0"/>
              <a:t>      Grazie per l’attenzione!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357167"/>
            <a:ext cx="7772400" cy="114300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Area geografica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6400800" cy="3429024"/>
          </a:xfrm>
        </p:spPr>
        <p:txBody>
          <a:bodyPr/>
          <a:lstStyle/>
          <a:p>
            <a:endParaRPr lang="it-IT" dirty="0" smtClean="0"/>
          </a:p>
          <a:p>
            <a:endParaRPr lang="it-IT" dirty="0"/>
          </a:p>
        </p:txBody>
      </p:sp>
      <p:pic>
        <p:nvPicPr>
          <p:cNvPr id="1026" name="Picture 2" descr="C:\Documents and Settings\Amministratore\Documenti\Immagini\cartina_salento_bianca_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409700"/>
            <a:ext cx="5072098" cy="4876820"/>
          </a:xfrm>
          <a:prstGeom prst="rect">
            <a:avLst/>
          </a:prstGeom>
          <a:noFill/>
        </p:spPr>
      </p:pic>
      <p:sp>
        <p:nvSpPr>
          <p:cNvPr id="29" name="Rettangolo arrotondato 28"/>
          <p:cNvSpPr/>
          <p:nvPr/>
        </p:nvSpPr>
        <p:spPr>
          <a:xfrm>
            <a:off x="3000364" y="4214818"/>
            <a:ext cx="3714776" cy="2071702"/>
          </a:xfrm>
          <a:prstGeom prst="roundRect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00100" y="428603"/>
            <a:ext cx="6629400" cy="928695"/>
          </a:xfrm>
        </p:spPr>
        <p:txBody>
          <a:bodyPr/>
          <a:lstStyle/>
          <a:p>
            <a:pPr algn="r"/>
            <a:r>
              <a:rPr lang="it-IT" dirty="0" smtClean="0"/>
              <a:t>UN Po’ </a:t>
            </a:r>
            <a:r>
              <a:rPr lang="it-IT" dirty="0" err="1" smtClean="0"/>
              <a:t>DI</a:t>
            </a:r>
            <a:r>
              <a:rPr lang="it-IT" dirty="0" smtClean="0"/>
              <a:t> </a:t>
            </a:r>
            <a:r>
              <a:rPr lang="it-IT" dirty="0" err="1" smtClean="0"/>
              <a:t>STORIA…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428596" y="1285860"/>
            <a:ext cx="7715304" cy="5572140"/>
          </a:xfrm>
        </p:spPr>
        <p:txBody>
          <a:bodyPr>
            <a:normAutofit fontScale="40000" lnSpcReduction="20000"/>
          </a:bodyPr>
          <a:lstStyle/>
          <a:p>
            <a:endParaRPr lang="it-IT" sz="3000" dirty="0" smtClean="0">
              <a:cs typeface="Arial" pitchFamily="34" charset="0"/>
            </a:endParaRPr>
          </a:p>
          <a:p>
            <a:endParaRPr lang="it-IT" sz="3000" dirty="0" smtClean="0">
              <a:cs typeface="Arial" pitchFamily="34" charset="0"/>
            </a:endParaRPr>
          </a:p>
          <a:p>
            <a:endParaRPr lang="it-IT" sz="3000" dirty="0" smtClean="0">
              <a:cs typeface="Arial" pitchFamily="34" charset="0"/>
            </a:endParaRPr>
          </a:p>
          <a:p>
            <a:endParaRPr lang="it-IT" sz="3000" dirty="0" smtClean="0">
              <a:cs typeface="Arial" pitchFamily="34" charset="0"/>
            </a:endParaRPr>
          </a:p>
          <a:p>
            <a:endParaRPr lang="it-IT" sz="3000" dirty="0" smtClean="0">
              <a:cs typeface="Arial" pitchFamily="34" charset="0"/>
            </a:endParaRPr>
          </a:p>
          <a:p>
            <a:endParaRPr lang="it-IT" sz="3000" dirty="0" smtClean="0">
              <a:cs typeface="Arial" pitchFamily="34" charset="0"/>
            </a:endParaRPr>
          </a:p>
          <a:p>
            <a:endParaRPr lang="it-IT" sz="4300" dirty="0" smtClean="0">
              <a:cs typeface="Arial" pitchFamily="34" charset="0"/>
            </a:endParaRPr>
          </a:p>
          <a:p>
            <a:pPr algn="just"/>
            <a:r>
              <a:rPr lang="it-IT" sz="7500" dirty="0" smtClean="0">
                <a:cs typeface="Arial" pitchFamily="34" charset="0"/>
              </a:rPr>
              <a:t>Il Salento ha avuto nella sua storia diverse dominazioni che hanno lasciato </a:t>
            </a:r>
            <a:r>
              <a:rPr lang="it-IT" sz="7500" dirty="0" smtClean="0">
                <a:cs typeface="Arial" pitchFamily="34" charset="0"/>
              </a:rPr>
              <a:t>traccia nella cultura e nella lingua.</a:t>
            </a:r>
          </a:p>
          <a:p>
            <a:pPr algn="just"/>
            <a:r>
              <a:rPr lang="it-IT" sz="7500" dirty="0" smtClean="0">
                <a:cs typeface="Arial" pitchFamily="34" charset="0"/>
              </a:rPr>
              <a:t>L</a:t>
            </a:r>
            <a:r>
              <a:rPr lang="it-IT" sz="7500" dirty="0" smtClean="0">
                <a:cs typeface="Arial" pitchFamily="34" charset="0"/>
              </a:rPr>
              <a:t>’area più settentrionale è condizionata dai </a:t>
            </a:r>
            <a:r>
              <a:rPr lang="it-IT" sz="7500" i="1" dirty="0" err="1" smtClean="0">
                <a:cs typeface="Arial" pitchFamily="34" charset="0"/>
              </a:rPr>
              <a:t>grichi</a:t>
            </a:r>
            <a:r>
              <a:rPr lang="it-IT" sz="7500" i="1" dirty="0" smtClean="0">
                <a:cs typeface="Arial" pitchFamily="34" charset="0"/>
              </a:rPr>
              <a:t>, </a:t>
            </a:r>
            <a:r>
              <a:rPr lang="it-IT" sz="7500" dirty="0" smtClean="0">
                <a:cs typeface="Arial" pitchFamily="34" charset="0"/>
              </a:rPr>
              <a:t>i quali contaminarono in profondità la lingua presente. </a:t>
            </a:r>
          </a:p>
          <a:p>
            <a:pPr algn="just"/>
            <a:r>
              <a:rPr lang="it-IT" sz="7500" dirty="0" smtClean="0">
                <a:cs typeface="Arial" pitchFamily="34" charset="0"/>
              </a:rPr>
              <a:t>Nel capo di </a:t>
            </a:r>
            <a:r>
              <a:rPr lang="it-IT" sz="7500" dirty="0" err="1" smtClean="0">
                <a:cs typeface="Arial" pitchFamily="34" charset="0"/>
              </a:rPr>
              <a:t>Leuca</a:t>
            </a:r>
            <a:r>
              <a:rPr lang="it-IT" sz="7500" dirty="0" smtClean="0">
                <a:cs typeface="Arial" pitchFamily="34" charset="0"/>
              </a:rPr>
              <a:t> invece i longobardi rimasero fino al 1068 anno d’arrivo dei Normanni.                                      </a:t>
            </a:r>
          </a:p>
          <a:p>
            <a:pPr algn="just"/>
            <a:endParaRPr lang="it-IT" sz="7500" dirty="0" smtClean="0">
              <a:cs typeface="Arial" pitchFamily="34" charset="0"/>
            </a:endParaRPr>
          </a:p>
          <a:p>
            <a:r>
              <a:rPr lang="it-IT" sz="4300" dirty="0" smtClean="0">
                <a:cs typeface="Arial" pitchFamily="34" charset="0"/>
              </a:rPr>
              <a:t> 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642910" y="714356"/>
            <a:ext cx="7715304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3000" dirty="0" smtClean="0">
              <a:cs typeface="Arial" pitchFamily="34" charset="0"/>
            </a:endParaRPr>
          </a:p>
          <a:p>
            <a:endParaRPr lang="it-IT" sz="3000" dirty="0" smtClean="0">
              <a:cs typeface="Arial" pitchFamily="34" charset="0"/>
            </a:endParaRPr>
          </a:p>
          <a:p>
            <a:pPr algn="just"/>
            <a:r>
              <a:rPr lang="it-IT" sz="3000" dirty="0" smtClean="0">
                <a:cs typeface="Arial" pitchFamily="34" charset="0"/>
              </a:rPr>
              <a:t>Questa </a:t>
            </a:r>
            <a:r>
              <a:rPr lang="it-IT" sz="3000" dirty="0" smtClean="0">
                <a:cs typeface="Arial" pitchFamily="34" charset="0"/>
              </a:rPr>
              <a:t>precisazione è necessaria per comprendere i vari esiti che si trovano in un territorio stretto tra le acque ioniche e adriatiche. Una lingua di terra che non rappresenta un’uniformità linguistica né dal punto di vista morfo-sintattico né da quello fonetico</a:t>
            </a:r>
            <a:r>
              <a:rPr lang="it-IT" sz="3000" dirty="0" smtClean="0">
                <a:cs typeface="Arial" pitchFamily="34" charset="0"/>
              </a:rPr>
              <a:t>.</a:t>
            </a:r>
          </a:p>
          <a:p>
            <a:endParaRPr lang="it-IT" dirty="0" smtClean="0">
              <a:cs typeface="Arial" pitchFamily="34" charset="0"/>
            </a:endParaRPr>
          </a:p>
          <a:p>
            <a:endParaRPr lang="it-IT" dirty="0" smtClean="0">
              <a:cs typeface="Arial" pitchFamily="34" charset="0"/>
            </a:endParaRPr>
          </a:p>
          <a:p>
            <a:endParaRPr lang="it-IT" dirty="0" smtClean="0">
              <a:cs typeface="Arial" pitchFamily="34" charset="0"/>
            </a:endParaRPr>
          </a:p>
          <a:p>
            <a:endParaRPr lang="it-IT" dirty="0" smtClean="0">
              <a:cs typeface="Arial" pitchFamily="34" charset="0"/>
            </a:endParaRPr>
          </a:p>
          <a:p>
            <a:endParaRPr lang="it-IT" dirty="0" smtClean="0">
              <a:cs typeface="Arial" pitchFamily="34" charset="0"/>
            </a:endParaRPr>
          </a:p>
          <a:p>
            <a:endParaRPr lang="it-IT" dirty="0" smtClean="0">
              <a:cs typeface="Arial" pitchFamily="34" charset="0"/>
            </a:endParaRPr>
          </a:p>
          <a:p>
            <a:endParaRPr lang="it-IT" dirty="0" smtClean="0">
              <a:cs typeface="Arial" pitchFamily="34" charset="0"/>
            </a:endParaRPr>
          </a:p>
          <a:p>
            <a:endParaRPr lang="it-IT" dirty="0" smtClean="0">
              <a:cs typeface="Arial" pitchFamily="34" charset="0"/>
            </a:endParaRPr>
          </a:p>
          <a:p>
            <a:endParaRPr lang="it-IT" dirty="0" smtClean="0">
              <a:cs typeface="Arial" pitchFamily="34" charset="0"/>
            </a:endParaRPr>
          </a:p>
          <a:p>
            <a:endParaRPr lang="it-IT" dirty="0" smtClean="0">
              <a:cs typeface="Arial" pitchFamily="34" charset="0"/>
            </a:endParaRPr>
          </a:p>
          <a:p>
            <a:endParaRPr lang="it-IT" dirty="0" smtClean="0">
              <a:cs typeface="Arial" pitchFamily="34" charset="0"/>
            </a:endParaRPr>
          </a:p>
          <a:p>
            <a:endParaRPr lang="it-IT" dirty="0" smtClean="0">
              <a:cs typeface="Arial" pitchFamily="34" charset="0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57224" y="2285992"/>
            <a:ext cx="73581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4414" y="714356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latin typeface="+mj-lt"/>
            </a:endParaRPr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28662" y="428605"/>
            <a:ext cx="6629400" cy="928694"/>
          </a:xfrm>
        </p:spPr>
        <p:txBody>
          <a:bodyPr>
            <a:normAutofit fontScale="90000"/>
          </a:bodyPr>
          <a:lstStyle/>
          <a:p>
            <a:pPr algn="r"/>
            <a:r>
              <a:rPr lang="it-IT" dirty="0" smtClean="0"/>
              <a:t>Analisi morfo-sintattica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2371960"/>
          </a:xfrm>
        </p:spPr>
        <p:txBody>
          <a:bodyPr/>
          <a:lstStyle/>
          <a:p>
            <a:r>
              <a:rPr lang="it-IT" sz="3000" dirty="0" smtClean="0"/>
              <a:t>La scelta degli ausiliari e il loro uso nel dialetto </a:t>
            </a:r>
            <a:r>
              <a:rPr lang="it-IT" sz="3000" dirty="0" err="1" smtClean="0"/>
              <a:t>capuano</a:t>
            </a:r>
            <a:r>
              <a:rPr lang="it-IT" sz="3000" dirty="0" smtClean="0"/>
              <a:t> seguono  delle norme singolari che differiscono sia dall’italiano standard sia dal </a:t>
            </a:r>
            <a:r>
              <a:rPr lang="it-IT" sz="3000" dirty="0" err="1" smtClean="0"/>
              <a:t>salentino</a:t>
            </a:r>
            <a:r>
              <a:rPr lang="it-IT" sz="3000" dirty="0" smtClean="0"/>
              <a:t>  settentrionale.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7758138" cy="4525963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Nei participi manca la distinzione tra - o e – u in fine di parola, ciò fa sì che il sincretismo fra le due funzioni del marcamento dell’accordo participiale al maschile e il non accordo</a:t>
            </a:r>
            <a:r>
              <a:rPr lang="it-IT" dirty="0" smtClean="0">
                <a:cs typeface="Arial"/>
              </a:rPr>
              <a:t>→ </a:t>
            </a:r>
            <a:r>
              <a:rPr lang="it-IT" dirty="0" err="1" smtClean="0">
                <a:cs typeface="Arial"/>
              </a:rPr>
              <a:t>i</a:t>
            </a:r>
            <a:r>
              <a:rPr lang="it-IT" dirty="0" err="1" smtClean="0">
                <a:cs typeface="Arial"/>
              </a:rPr>
              <a:t>ddhu</a:t>
            </a:r>
            <a:r>
              <a:rPr lang="it-IT" dirty="0" smtClean="0">
                <a:cs typeface="Arial"/>
              </a:rPr>
              <a:t> a </a:t>
            </a:r>
            <a:r>
              <a:rPr lang="it-IT" dirty="0" err="1" smtClean="0">
                <a:cs typeface="Arial"/>
              </a:rPr>
              <a:t>faticatu</a:t>
            </a:r>
            <a:r>
              <a:rPr lang="it-IT" dirty="0" smtClean="0">
                <a:cs typeface="Arial"/>
              </a:rPr>
              <a:t> = </a:t>
            </a:r>
            <a:r>
              <a:rPr lang="it-IT" dirty="0" err="1" smtClean="0">
                <a:cs typeface="Arial"/>
              </a:rPr>
              <a:t>iddhu</a:t>
            </a:r>
            <a:r>
              <a:rPr lang="it-IT" dirty="0" smtClean="0">
                <a:cs typeface="Arial"/>
              </a:rPr>
              <a:t> è </a:t>
            </a:r>
            <a:r>
              <a:rPr lang="it-IT" dirty="0" err="1" smtClean="0">
                <a:cs typeface="Arial"/>
              </a:rPr>
              <a:t>kadutu</a:t>
            </a:r>
            <a:endParaRPr lang="it-IT" dirty="0" smtClean="0">
              <a:cs typeface="Arial"/>
            </a:endParaRPr>
          </a:p>
          <a:p>
            <a:pPr>
              <a:buNone/>
            </a:pP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(</a:t>
            </a:r>
            <a:r>
              <a:rPr lang="it-IT" dirty="0" err="1" smtClean="0"/>
              <a:t>P</a:t>
            </a:r>
            <a:r>
              <a:rPr lang="it-IT" dirty="0" err="1" smtClean="0"/>
              <a:t>aciaroni</a:t>
            </a:r>
            <a:r>
              <a:rPr lang="it-IT" dirty="0" smtClean="0"/>
              <a:t>, 2009)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97040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ESSERE</a:t>
            </a:r>
            <a:br>
              <a:rPr lang="it-IT" dirty="0" smtClean="0"/>
            </a:br>
            <a:r>
              <a:rPr lang="it-IT" sz="3100" dirty="0" smtClean="0"/>
              <a:t>(solo in espressioni dotte o più moderne)</a:t>
            </a:r>
            <a:endParaRPr lang="it-IT" sz="31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428867"/>
            <a:ext cx="7467600" cy="2714645"/>
          </a:xfrm>
        </p:spPr>
        <p:txBody>
          <a:bodyPr/>
          <a:lstStyle/>
          <a:p>
            <a:r>
              <a:rPr lang="it-IT" dirty="0" smtClean="0"/>
              <a:t>Come ausiliare di sé stesso</a:t>
            </a:r>
            <a:r>
              <a:rPr lang="it-IT" dirty="0" smtClean="0">
                <a:cs typeface="Arial"/>
              </a:rPr>
              <a:t>→ su statu a mare (sono stato al mare)</a:t>
            </a:r>
          </a:p>
          <a:p>
            <a:r>
              <a:rPr lang="it-IT" dirty="0" smtClean="0">
                <a:cs typeface="Arial"/>
              </a:rPr>
              <a:t>Per verbi </a:t>
            </a:r>
            <a:r>
              <a:rPr lang="it-IT" dirty="0" err="1" smtClean="0">
                <a:cs typeface="Arial"/>
              </a:rPr>
              <a:t>inaccusativi</a:t>
            </a:r>
            <a:r>
              <a:rPr lang="it-IT" dirty="0" smtClean="0">
                <a:cs typeface="Arial"/>
              </a:rPr>
              <a:t>→si </a:t>
            </a:r>
            <a:r>
              <a:rPr lang="it-IT" dirty="0" err="1" smtClean="0">
                <a:cs typeface="Arial"/>
              </a:rPr>
              <a:t>ssuta</a:t>
            </a:r>
            <a:r>
              <a:rPr lang="it-IT" dirty="0" smtClean="0">
                <a:cs typeface="Arial"/>
              </a:rPr>
              <a:t> (sei uscita)</a:t>
            </a:r>
          </a:p>
          <a:p>
            <a:r>
              <a:rPr lang="it-IT" dirty="0" smtClean="0">
                <a:cs typeface="Arial"/>
              </a:rPr>
              <a:t>Per i verbi in forma passiva → siti stai </a:t>
            </a:r>
            <a:r>
              <a:rPr lang="it-IT" dirty="0" err="1" smtClean="0">
                <a:cs typeface="Arial"/>
              </a:rPr>
              <a:t>nvitati</a:t>
            </a:r>
            <a:r>
              <a:rPr lang="it-IT" dirty="0" smtClean="0">
                <a:cs typeface="Arial"/>
              </a:rPr>
              <a:t> </a:t>
            </a:r>
            <a:r>
              <a:rPr lang="it-IT" dirty="0" err="1" smtClean="0">
                <a:cs typeface="Arial"/>
              </a:rPr>
              <a:t>puru</a:t>
            </a:r>
            <a:r>
              <a:rPr lang="it-IT" dirty="0" smtClean="0">
                <a:cs typeface="Arial"/>
              </a:rPr>
              <a:t> </a:t>
            </a:r>
            <a:r>
              <a:rPr lang="it-IT" dirty="0" err="1" smtClean="0">
                <a:cs typeface="Arial"/>
              </a:rPr>
              <a:t>vui</a:t>
            </a:r>
            <a:r>
              <a:rPr lang="it-IT" dirty="0" smtClean="0">
                <a:cs typeface="Arial"/>
              </a:rPr>
              <a:t> (siete stati invitati pure voi)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AVERE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00240"/>
            <a:ext cx="7467600" cy="4125923"/>
          </a:xfrm>
        </p:spPr>
        <p:txBody>
          <a:bodyPr/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Come ausiliare di sé stesso →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aggiu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avutu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tortu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(ho avuto torto)</a:t>
            </a:r>
          </a:p>
          <a:p>
            <a:r>
              <a:rPr lang="it-IT" dirty="0" smtClean="0">
                <a:latin typeface="Arial" pitchFamily="34" charset="0"/>
                <a:cs typeface="Arial" pitchFamily="34" charset="0"/>
              </a:rPr>
              <a:t>Per i verbi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inergativi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→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iddhu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ane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faticatu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(lui ha lavorato)</a:t>
            </a:r>
          </a:p>
          <a:p>
            <a:r>
              <a:rPr lang="it-IT" dirty="0" smtClean="0">
                <a:latin typeface="Arial" pitchFamily="34" charset="0"/>
                <a:cs typeface="Arial" pitchFamily="34" charset="0"/>
              </a:rPr>
              <a:t>Per i verbi transitivi →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imu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manciatu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(abbiamo mangiato) 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AVERE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>
                <a:latin typeface="Arial"/>
                <a:cs typeface="Arial"/>
              </a:rPr>
              <a:t>N.B.  Sostituisce totalmente il verbo  DOVERE→</a:t>
            </a:r>
          </a:p>
          <a:p>
            <a:pPr>
              <a:buNone/>
            </a:pPr>
            <a:r>
              <a:rPr lang="it-IT" dirty="0" err="1" smtClean="0"/>
              <a:t>Aggiu</a:t>
            </a:r>
            <a:r>
              <a:rPr lang="it-IT" dirty="0" smtClean="0"/>
              <a:t> </a:t>
            </a:r>
            <a:r>
              <a:rPr lang="it-IT" dirty="0" err="1" smtClean="0"/>
              <a:t>scire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(devo andare)</a:t>
            </a:r>
          </a:p>
          <a:p>
            <a:pPr>
              <a:buNone/>
            </a:pPr>
            <a:r>
              <a:rPr lang="it-IT" dirty="0" smtClean="0"/>
              <a:t>M’</a:t>
            </a:r>
            <a:r>
              <a:rPr lang="it-IT" dirty="0" err="1" smtClean="0"/>
              <a:t>aggiu</a:t>
            </a:r>
            <a:r>
              <a:rPr lang="it-IT" dirty="0" smtClean="0"/>
              <a:t> </a:t>
            </a:r>
            <a:r>
              <a:rPr lang="it-IT" dirty="0" err="1" smtClean="0"/>
              <a:t>manisciare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(mi devo sbrigare)</a:t>
            </a:r>
          </a:p>
          <a:p>
            <a:pPr>
              <a:buNone/>
            </a:pPr>
            <a:r>
              <a:rPr lang="it-IT" dirty="0" smtClean="0"/>
              <a:t>Esiste però una forma rafforzativa che prevede l’uso di “</a:t>
            </a:r>
            <a:r>
              <a:rPr lang="it-IT" dirty="0" err="1" smtClean="0"/>
              <a:t>tuccare</a:t>
            </a:r>
            <a:r>
              <a:rPr lang="it-IT" dirty="0" smtClean="0"/>
              <a:t>”</a:t>
            </a:r>
          </a:p>
          <a:p>
            <a:pPr>
              <a:buNone/>
            </a:pPr>
            <a:endParaRPr lang="it-IT" dirty="0" smtClean="0"/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nologia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nolog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451</TotalTime>
  <Words>689</Words>
  <Application>Microsoft Office PowerPoint</Application>
  <PresentationFormat>Presentazione su schermo (4:3)</PresentationFormat>
  <Paragraphs>104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Tecnologia</vt:lpstr>
      <vt:lpstr>   Uso degli ausiliari nel dialetto salentino del capo di Leuca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Silvia Maiorano</vt:lpstr>
      <vt:lpstr>Area geografica </vt:lpstr>
      <vt:lpstr>UN Po’ DI STORIA…</vt:lpstr>
      <vt:lpstr>Diapositiva 4</vt:lpstr>
      <vt:lpstr>Analisi morfo-sintattica  </vt:lpstr>
      <vt:lpstr>Diapositiva 6</vt:lpstr>
      <vt:lpstr>ESSERE (solo in espressioni dotte o più moderne)</vt:lpstr>
      <vt:lpstr>AVERE</vt:lpstr>
      <vt:lpstr>AVERE</vt:lpstr>
      <vt:lpstr>Particolarità:</vt:lpstr>
      <vt:lpstr>Diapositiva 11</vt:lpstr>
      <vt:lpstr>Diapositiva 12</vt:lpstr>
      <vt:lpstr>Particolarità:</vt:lpstr>
      <vt:lpstr> fin’ora abbiamo visto l’uso di essere e avire in contrapposizione con l’italiano standard</vt:lpstr>
      <vt:lpstr>Rohlfs:</vt:lpstr>
      <vt:lpstr> La sua tesi sulle “due calabrie” può trovare accoglimento anche per le “due salentinità”: </vt:lpstr>
      <vt:lpstr>Diapositiva 17</vt:lpstr>
      <vt:lpstr>Bibliografia:</vt:lpstr>
      <vt:lpstr>      Grazie per l’attenzione!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 degli ausiliari nel dialetto salentino del capo di Leuca </dc:title>
  <dc:creator>preinstall</dc:creator>
  <cp:lastModifiedBy>preinstall</cp:lastModifiedBy>
  <cp:revision>8</cp:revision>
  <dcterms:created xsi:type="dcterms:W3CDTF">2011-05-02T07:59:39Z</dcterms:created>
  <dcterms:modified xsi:type="dcterms:W3CDTF">2011-05-02T18:15:47Z</dcterms:modified>
</cp:coreProperties>
</file>