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0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percentuale di regolarizzazioni per la classe verbale send-sent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300"/>
                      <a:t>57%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300"/>
                      <a:t>53%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300"/>
                      <a:t>20%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Gruppo 1</c:v>
                </c:pt>
                <c:pt idx="1">
                  <c:v>Gruppo 2</c:v>
                </c:pt>
                <c:pt idx="2">
                  <c:v>Gruppo 3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57</c:v>
                </c:pt>
                <c:pt idx="1">
                  <c:v>53</c:v>
                </c:pt>
                <c:pt idx="2">
                  <c:v>20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percentuale di regolarizzazioni totali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300"/>
                      <a:t>39%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300"/>
                      <a:t>17%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300"/>
                      <a:t>17%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Gruppo 1</c:v>
                </c:pt>
                <c:pt idx="1">
                  <c:v>Gruppo 2</c:v>
                </c:pt>
                <c:pt idx="2">
                  <c:v>Gruppo 3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39</c:v>
                </c:pt>
                <c:pt idx="1">
                  <c:v>17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831040"/>
        <c:axId val="41853312"/>
      </c:barChart>
      <c:catAx>
        <c:axId val="418310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it-IT"/>
          </a:p>
        </c:txPr>
        <c:crossAx val="41853312"/>
        <c:crosses val="autoZero"/>
        <c:auto val="1"/>
        <c:lblAlgn val="ctr"/>
        <c:lblOffset val="100"/>
        <c:noMultiLvlLbl val="0"/>
      </c:catAx>
      <c:valAx>
        <c:axId val="41853312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it-IT"/>
          </a:p>
        </c:txPr>
        <c:crossAx val="41831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107898352328292"/>
          <c:y val="8.1523328225895961E-2"/>
          <c:w val="0.23865995087454528"/>
          <c:h val="0.27155112896157146"/>
        </c:manualLayout>
      </c:layout>
      <c:overlay val="0"/>
      <c:txPr>
        <a:bodyPr/>
        <a:lstStyle/>
        <a:p>
          <a:pPr>
            <a:defRPr sz="1000" baseline="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b="1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percentuale di errori per le classi verbali sing-sang-sung e sting-stung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300" baseline="0" dirty="0" smtClean="0"/>
                      <a:t>32%</a:t>
                    </a:r>
                    <a:endParaRPr lang="en-US" sz="500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41%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aseline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Guppo 2</c:v>
                </c:pt>
                <c:pt idx="1">
                  <c:v>Gruppo 3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32</c:v>
                </c:pt>
                <c:pt idx="1">
                  <c:v>41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percentuale di errori per tutte le classi verbali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aseline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Foglio1!$A$2:$A$3</c:f>
              <c:strCache>
                <c:ptCount val="2"/>
                <c:pt idx="0">
                  <c:v>Guppo 2</c:v>
                </c:pt>
                <c:pt idx="1">
                  <c:v>Gruppo 3</c:v>
                </c:pt>
              </c:strCache>
            </c:strRef>
          </c:cat>
          <c:val>
            <c:numRef>
              <c:f>Foglio1!$C$2:$C$3</c:f>
              <c:numCache>
                <c:formatCode>General</c:formatCode>
                <c:ptCount val="2"/>
                <c:pt idx="0">
                  <c:v>38</c:v>
                </c:pt>
                <c:pt idx="1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505792"/>
        <c:axId val="49507328"/>
      </c:barChart>
      <c:catAx>
        <c:axId val="495057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it-IT"/>
          </a:p>
        </c:txPr>
        <c:crossAx val="49507328"/>
        <c:crosses val="autoZero"/>
        <c:auto val="1"/>
        <c:lblAlgn val="ctr"/>
        <c:lblOffset val="100"/>
        <c:noMultiLvlLbl val="0"/>
      </c:catAx>
      <c:valAx>
        <c:axId val="49507328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it-IT"/>
          </a:p>
        </c:txPr>
        <c:crossAx val="49505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841795356071546"/>
          <c:y val="6.4125800409769187E-2"/>
          <c:w val="0.25983557382513051"/>
          <c:h val="0.30212354807142699"/>
        </c:manualLayout>
      </c:layout>
      <c:overlay val="0"/>
      <c:txPr>
        <a:bodyPr/>
        <a:lstStyle/>
        <a:p>
          <a:pPr>
            <a:defRPr sz="1000" baseline="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b="1" i="0" baseline="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percentuale di regolarizzazioni per le forme a morfema zero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 baseline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Gruppo 1</c:v>
                </c:pt>
                <c:pt idx="1">
                  <c:v>Gruppo 2</c:v>
                </c:pt>
                <c:pt idx="2">
                  <c:v>Gruppo 3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29</c:v>
                </c:pt>
                <c:pt idx="1">
                  <c:v>27</c:v>
                </c:pt>
                <c:pt idx="2">
                  <c:v>27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percentuale di regolarizzazioni totali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300" b="1" baseline="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Foglio1!$A$2:$A$4</c:f>
              <c:strCache>
                <c:ptCount val="3"/>
                <c:pt idx="0">
                  <c:v>Gruppo 1</c:v>
                </c:pt>
                <c:pt idx="1">
                  <c:v>Gruppo 2</c:v>
                </c:pt>
                <c:pt idx="2">
                  <c:v>Gruppo 3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37</c:v>
                </c:pt>
                <c:pt idx="1">
                  <c:v>17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841664"/>
        <c:axId val="49843200"/>
      </c:barChart>
      <c:catAx>
        <c:axId val="49841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1" i="0" baseline="0"/>
            </a:pPr>
            <a:endParaRPr lang="it-IT"/>
          </a:p>
        </c:txPr>
        <c:crossAx val="49843200"/>
        <c:crosses val="autoZero"/>
        <c:auto val="1"/>
        <c:lblAlgn val="ctr"/>
        <c:lblOffset val="100"/>
        <c:noMultiLvlLbl val="0"/>
      </c:catAx>
      <c:valAx>
        <c:axId val="49843200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 b="1" i="0" baseline="0"/>
            </a:pPr>
            <a:endParaRPr lang="it-IT"/>
          </a:p>
        </c:txPr>
        <c:crossAx val="498416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659059978613783"/>
          <c:y val="7.1610395400934571E-2"/>
          <c:w val="0.2526069310780597"/>
          <c:h val="0.17210701899242214"/>
        </c:manualLayout>
      </c:layout>
      <c:overlay val="0"/>
      <c:txPr>
        <a:bodyPr/>
        <a:lstStyle/>
        <a:p>
          <a:pPr>
            <a:defRPr sz="1000" b="1" i="0" baseline="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2171-4AF9-4982-8F76-ED2AC06F8B35}" type="datetimeFigureOut">
              <a:rPr lang="it-IT" smtClean="0"/>
              <a:t>03/05/2011</a:t>
            </a:fld>
            <a:endParaRPr lang="it-IT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E26515-7525-42AA-A57E-264D9A906953}" type="slidenum">
              <a:rPr lang="it-IT" smtClean="0"/>
              <a:t>‹N›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2171-4AF9-4982-8F76-ED2AC06F8B35}" type="datetimeFigureOut">
              <a:rPr lang="it-IT" smtClean="0"/>
              <a:t>03/05/2011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6515-7525-42AA-A57E-264D9A9069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2171-4AF9-4982-8F76-ED2AC06F8B35}" type="datetimeFigureOut">
              <a:rPr lang="it-IT" smtClean="0"/>
              <a:t>03/05/2011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6515-7525-42AA-A57E-264D9A9069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2171-4AF9-4982-8F76-ED2AC06F8B35}" type="datetimeFigureOut">
              <a:rPr lang="it-IT" smtClean="0"/>
              <a:t>03/05/2011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6515-7525-42AA-A57E-264D9A9069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2171-4AF9-4982-8F76-ED2AC06F8B35}" type="datetimeFigureOut">
              <a:rPr lang="it-IT" smtClean="0"/>
              <a:t>03/05/2011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6515-7525-42AA-A57E-264D9A906953}" type="slidenum">
              <a:rPr lang="it-IT" smtClean="0"/>
              <a:t>‹N›</a:t>
            </a:fld>
            <a:endParaRPr lang="it-IT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2171-4AF9-4982-8F76-ED2AC06F8B35}" type="datetimeFigureOut">
              <a:rPr lang="it-IT" smtClean="0"/>
              <a:t>03/05/2011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6515-7525-42AA-A57E-264D9A906953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2171-4AF9-4982-8F76-ED2AC06F8B35}" type="datetimeFigureOut">
              <a:rPr lang="it-IT" smtClean="0"/>
              <a:t>03/05/2011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6515-7525-42AA-A57E-264D9A906953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2171-4AF9-4982-8F76-ED2AC06F8B35}" type="datetimeFigureOut">
              <a:rPr lang="it-IT" smtClean="0"/>
              <a:t>03/05/2011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6515-7525-42AA-A57E-264D9A9069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2171-4AF9-4982-8F76-ED2AC06F8B35}" type="datetimeFigureOut">
              <a:rPr lang="it-IT" smtClean="0"/>
              <a:t>03/05/2011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6515-7525-42AA-A57E-264D9A9069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2171-4AF9-4982-8F76-ED2AC06F8B35}" type="datetimeFigureOut">
              <a:rPr lang="it-IT" smtClean="0"/>
              <a:t>03/05/2011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6515-7525-42AA-A57E-264D9A9069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2171-4AF9-4982-8F76-ED2AC06F8B35}" type="datetimeFigureOut">
              <a:rPr lang="it-IT" smtClean="0"/>
              <a:t>03/05/2011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26515-7525-42AA-A57E-264D9A90695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9A02171-4AF9-4982-8F76-ED2AC06F8B35}" type="datetimeFigureOut">
              <a:rPr lang="it-IT" smtClean="0"/>
              <a:t>03/05/2011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9E26515-7525-42AA-A57E-264D9A906953}" type="slidenum">
              <a:rPr lang="it-IT" smtClean="0"/>
              <a:t>‹N›</a:t>
            </a:fld>
            <a:endParaRPr lang="it-IT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r092653.studenti@univr.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06778" y="357301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2000" dirty="0"/>
              <a:t>CILT 48, Papers from the 5</a:t>
            </a:r>
            <a:r>
              <a:rPr lang="en-US" sz="2000" baseline="30000" dirty="0"/>
              <a:t>th</a:t>
            </a:r>
            <a:r>
              <a:rPr lang="en-US" sz="2000" dirty="0"/>
              <a:t> International Conference on Historical Linguistics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en-US" sz="2000" dirty="0"/>
              <a:t>ed. Anders </a:t>
            </a:r>
            <a:r>
              <a:rPr lang="en-US" sz="2000" dirty="0" err="1"/>
              <a:t>Ahlqvist</a:t>
            </a:r>
            <a:r>
              <a:rPr lang="en-US" sz="2000" dirty="0"/>
              <a:t>, 1982 Vol. 21</a:t>
            </a:r>
            <a:r>
              <a:rPr lang="it-IT" dirty="0"/>
              <a:t/>
            </a:r>
            <a:br>
              <a:rPr lang="it-IT" dirty="0"/>
            </a:br>
            <a:r>
              <a:rPr lang="en-US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900" b="1" dirty="0" smtClean="0">
                <a:cs typeface="Estrangelo Edessa" pitchFamily="66" charset="0"/>
              </a:rPr>
              <a:t>WHY </a:t>
            </a:r>
            <a:r>
              <a:rPr lang="en-US" sz="2900" b="1" dirty="0">
                <a:cs typeface="Estrangelo Edessa" pitchFamily="66" charset="0"/>
              </a:rPr>
              <a:t>SMALL CHILDREN CANNOT CHANGE LANGUAGE ON THEIR OWN: SUGGESTIONS FROM THE ENGLISH PAST TENSE</a:t>
            </a:r>
            <a:r>
              <a:rPr lang="it-IT" sz="2900" dirty="0"/>
              <a:t/>
            </a:r>
            <a:br>
              <a:rPr lang="it-IT" sz="2900" dirty="0"/>
            </a:b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2900" dirty="0" smtClean="0"/>
              <a:t/>
            </a:r>
            <a:br>
              <a:rPr lang="it-IT" sz="2900" dirty="0" smtClean="0"/>
            </a:br>
            <a:r>
              <a:rPr lang="en-US" sz="1800" dirty="0" smtClean="0"/>
              <a:t>Joan </a:t>
            </a:r>
            <a:r>
              <a:rPr lang="en-US" sz="1800" dirty="0"/>
              <a:t>L. </a:t>
            </a:r>
            <a:r>
              <a:rPr lang="en-US" sz="1800" dirty="0" err="1" smtClean="0"/>
              <a:t>Bybee</a:t>
            </a:r>
            <a:r>
              <a:rPr lang="en-US" sz="1800" dirty="0" smtClean="0"/>
              <a:t> &amp; Dan </a:t>
            </a:r>
            <a:r>
              <a:rPr lang="en-US" sz="1800" dirty="0"/>
              <a:t>I. </a:t>
            </a:r>
            <a:r>
              <a:rPr lang="en-US" sz="1800" dirty="0" err="1"/>
              <a:t>Slobin</a:t>
            </a:r>
            <a:endParaRPr lang="it-IT" sz="1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08502" y="5698559"/>
            <a:ext cx="856895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	</a:t>
            </a:r>
            <a:r>
              <a:rPr lang="it-IT" sz="1000" dirty="0" smtClean="0"/>
              <a:t>Relatore: Milena </a:t>
            </a:r>
            <a:r>
              <a:rPr lang="it-IT" sz="1000" dirty="0" err="1" smtClean="0"/>
              <a:t>Larcher</a:t>
            </a:r>
            <a:r>
              <a:rPr lang="it-IT" sz="1000" dirty="0" smtClean="0"/>
              <a:t>				Corso di Laurea Magistrale in Linguistica (LM39)</a:t>
            </a:r>
          </a:p>
          <a:p>
            <a:r>
              <a:rPr lang="it-IT" sz="1000" dirty="0" smtClean="0"/>
              <a:t>	vr092653					Corso di Linguistica Storica</a:t>
            </a:r>
          </a:p>
          <a:p>
            <a:r>
              <a:rPr lang="it-IT" sz="1000" dirty="0" smtClean="0"/>
              <a:t>	email: </a:t>
            </a:r>
            <a:r>
              <a:rPr lang="it-IT" sz="1000" dirty="0" smtClean="0">
                <a:hlinkClick r:id="rId2"/>
              </a:rPr>
              <a:t>vr092653@studenti.univr.it</a:t>
            </a:r>
            <a:r>
              <a:rPr lang="it-IT" sz="1000" dirty="0" smtClean="0"/>
              <a:t>			Prof.ssa </a:t>
            </a:r>
            <a:r>
              <a:rPr lang="it-IT" sz="1000" dirty="0" err="1" smtClean="0"/>
              <a:t>Cotticelli</a:t>
            </a:r>
            <a:r>
              <a:rPr lang="it-IT" sz="1000" dirty="0" smtClean="0"/>
              <a:t> Paola</a:t>
            </a:r>
          </a:p>
          <a:p>
            <a:endParaRPr lang="it-IT" sz="1100" dirty="0" smtClean="0"/>
          </a:p>
          <a:p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374042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cs typeface="Estrangelo Edessa" pitchFamily="66" charset="0"/>
              </a:rPr>
              <a:t>Obiettivo</a:t>
            </a:r>
            <a:endParaRPr lang="it-IT" dirty="0">
              <a:cs typeface="Estrangelo Edessa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168352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it-IT" sz="2500" dirty="0" smtClean="0">
                <a:solidFill>
                  <a:schemeClr val="tx1"/>
                </a:solidFill>
              </a:rPr>
              <a:t>Confrontare </a:t>
            </a:r>
            <a:r>
              <a:rPr lang="it-IT" sz="2500" dirty="0">
                <a:solidFill>
                  <a:schemeClr val="tx1"/>
                </a:solidFill>
              </a:rPr>
              <a:t>le innovazioni </a:t>
            </a:r>
            <a:r>
              <a:rPr lang="it-IT" sz="2500" dirty="0" smtClean="0">
                <a:solidFill>
                  <a:schemeClr val="tx1"/>
                </a:solidFill>
              </a:rPr>
              <a:t>dei </a:t>
            </a:r>
            <a:r>
              <a:rPr lang="it-IT" sz="2500" dirty="0">
                <a:solidFill>
                  <a:schemeClr val="tx1"/>
                </a:solidFill>
              </a:rPr>
              <a:t>bambini e degli </a:t>
            </a:r>
            <a:r>
              <a:rPr lang="it-IT" sz="2500" dirty="0" smtClean="0">
                <a:solidFill>
                  <a:schemeClr val="tx1"/>
                </a:solidFill>
              </a:rPr>
              <a:t>adulti</a:t>
            </a:r>
          </a:p>
          <a:p>
            <a:pPr marL="0" indent="0" algn="just">
              <a:buNone/>
            </a:pPr>
            <a:endParaRPr lang="it-IT" sz="10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it-IT" sz="10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it-IT" sz="10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it-IT" sz="2500" dirty="0" smtClean="0">
                <a:solidFill>
                  <a:schemeClr val="tx1"/>
                </a:solidFill>
              </a:rPr>
              <a:t>Dimostrare che le innovazioni degli </a:t>
            </a:r>
            <a:r>
              <a:rPr lang="it-IT" sz="2500" dirty="0">
                <a:solidFill>
                  <a:schemeClr val="tx1"/>
                </a:solidFill>
              </a:rPr>
              <a:t>adulti </a:t>
            </a:r>
            <a:r>
              <a:rPr lang="it-IT" sz="2500" dirty="0" smtClean="0">
                <a:solidFill>
                  <a:schemeClr val="tx1"/>
                </a:solidFill>
              </a:rPr>
              <a:t>rispecchiano i </a:t>
            </a:r>
            <a:r>
              <a:rPr lang="it-IT" sz="2500" dirty="0">
                <a:solidFill>
                  <a:schemeClr val="tx1"/>
                </a:solidFill>
              </a:rPr>
              <a:t>mutamenti </a:t>
            </a:r>
            <a:r>
              <a:rPr lang="it-IT" sz="2500" dirty="0" smtClean="0">
                <a:solidFill>
                  <a:schemeClr val="tx1"/>
                </a:solidFill>
              </a:rPr>
              <a:t>in </a:t>
            </a:r>
            <a:r>
              <a:rPr lang="it-IT" sz="2500" dirty="0">
                <a:solidFill>
                  <a:schemeClr val="tx1"/>
                </a:solidFill>
              </a:rPr>
              <a:t>corso nella loro </a:t>
            </a:r>
            <a:r>
              <a:rPr lang="it-IT" sz="2500" dirty="0" smtClean="0">
                <a:solidFill>
                  <a:schemeClr val="tx1"/>
                </a:solidFill>
              </a:rPr>
              <a:t>lingua</a:t>
            </a:r>
            <a:endParaRPr lang="it-IT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71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Soggetti:</a:t>
            </a:r>
          </a:p>
          <a:p>
            <a:endParaRPr lang="it-IT" dirty="0" smtClean="0">
              <a:solidFill>
                <a:schemeClr val="tx1"/>
              </a:solidFill>
            </a:endParaRPr>
          </a:p>
          <a:p>
            <a:pPr lvl="1"/>
            <a:r>
              <a:rPr lang="it-IT" sz="2500" dirty="0" smtClean="0">
                <a:solidFill>
                  <a:schemeClr val="tx1"/>
                </a:solidFill>
              </a:rPr>
              <a:t>Gruppo 1:	51 bambini di età prescolare</a:t>
            </a:r>
          </a:p>
          <a:p>
            <a:pPr lvl="1"/>
            <a:endParaRPr lang="it-IT" sz="1000" dirty="0" smtClean="0">
              <a:solidFill>
                <a:schemeClr val="tx1"/>
              </a:solidFill>
            </a:endParaRPr>
          </a:p>
          <a:p>
            <a:pPr lvl="1"/>
            <a:r>
              <a:rPr lang="it-IT" sz="2500" dirty="0" smtClean="0">
                <a:solidFill>
                  <a:schemeClr val="tx1"/>
                </a:solidFill>
              </a:rPr>
              <a:t>Gruppo 2:	15 bambini al terzo anno di scuola</a:t>
            </a:r>
          </a:p>
          <a:p>
            <a:pPr lvl="1"/>
            <a:endParaRPr lang="it-IT" sz="1000" dirty="0" smtClean="0">
              <a:solidFill>
                <a:schemeClr val="tx1"/>
              </a:solidFill>
            </a:endParaRPr>
          </a:p>
          <a:p>
            <a:pPr lvl="1"/>
            <a:r>
              <a:rPr lang="it-IT" sz="2500" dirty="0" smtClean="0">
                <a:solidFill>
                  <a:schemeClr val="tx1"/>
                </a:solidFill>
              </a:rPr>
              <a:t>Gruppo 3:	40 universitari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811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Oggetto d’analisi:</a:t>
            </a:r>
          </a:p>
          <a:p>
            <a:endParaRPr lang="it-IT" sz="1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it-IT" sz="2800" b="1" dirty="0" smtClean="0">
                <a:solidFill>
                  <a:schemeClr val="tx1"/>
                </a:solidFill>
              </a:rPr>
              <a:t>Le </a:t>
            </a:r>
            <a:r>
              <a:rPr lang="it-IT" sz="2800" b="1" dirty="0">
                <a:solidFill>
                  <a:schemeClr val="tx1"/>
                </a:solidFill>
              </a:rPr>
              <a:t>forme irregolari del passato </a:t>
            </a:r>
            <a:r>
              <a:rPr lang="it-IT" sz="2800" b="1" dirty="0" smtClean="0">
                <a:solidFill>
                  <a:schemeClr val="tx1"/>
                </a:solidFill>
              </a:rPr>
              <a:t>inglese</a:t>
            </a:r>
          </a:p>
          <a:p>
            <a:pPr marL="0" indent="0">
              <a:buNone/>
            </a:pPr>
            <a:endParaRPr lang="it-IT" sz="2500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100" i="1" dirty="0">
                <a:solidFill>
                  <a:schemeClr val="tx1"/>
                </a:solidFill>
              </a:rPr>
              <a:t>R</a:t>
            </a:r>
            <a:r>
              <a:rPr lang="it-IT" sz="2100" i="1" dirty="0" smtClean="0">
                <a:solidFill>
                  <a:schemeClr val="tx1"/>
                </a:solidFill>
              </a:rPr>
              <a:t>apporto </a:t>
            </a:r>
            <a:r>
              <a:rPr lang="it-IT" sz="2100" i="1" dirty="0">
                <a:solidFill>
                  <a:schemeClr val="tx1"/>
                </a:solidFill>
              </a:rPr>
              <a:t>tra </a:t>
            </a:r>
            <a:r>
              <a:rPr lang="it-IT" sz="2100" i="1" dirty="0" smtClean="0">
                <a:solidFill>
                  <a:schemeClr val="tx1"/>
                </a:solidFill>
              </a:rPr>
              <a:t>regolarizzazione e frequenza di un verbo.</a:t>
            </a:r>
          </a:p>
          <a:p>
            <a:pPr marL="457200" indent="-457200">
              <a:buFont typeface="+mj-lt"/>
              <a:buAutoNum type="arabicPeriod"/>
            </a:pPr>
            <a:endParaRPr lang="it-IT" sz="1000" i="1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100" i="1" dirty="0" smtClean="0">
                <a:solidFill>
                  <a:schemeClr val="tx1"/>
                </a:solidFill>
                <a:hlinkClick r:id="rId2" action="ppaction://hlinksldjump"/>
              </a:rPr>
              <a:t>Fenomeni </a:t>
            </a:r>
            <a:r>
              <a:rPr lang="it-IT" sz="2100" i="1" dirty="0">
                <a:solidFill>
                  <a:schemeClr val="tx1"/>
                </a:solidFill>
                <a:hlinkClick r:id="rId2" action="ppaction://hlinksldjump"/>
              </a:rPr>
              <a:t>di regolarizzazione per la classe verbale </a:t>
            </a:r>
            <a:r>
              <a:rPr lang="it-IT" sz="2100" i="1" dirty="0" err="1" smtClean="0">
                <a:solidFill>
                  <a:schemeClr val="tx1"/>
                </a:solidFill>
                <a:hlinkClick r:id="rId2" action="ppaction://hlinksldjump"/>
              </a:rPr>
              <a:t>send-sent</a:t>
            </a:r>
            <a:r>
              <a:rPr lang="it-IT" sz="2100" i="1" dirty="0" smtClean="0">
                <a:solidFill>
                  <a:schemeClr val="tx1"/>
                </a:solidFill>
                <a:hlinkClick r:id="rId2" action="ppaction://hlinksldjump"/>
              </a:rPr>
              <a:t>.</a:t>
            </a:r>
            <a:endParaRPr lang="it-IT" sz="2100" i="1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it-IT" sz="1000" i="1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it-IT" sz="2100" i="1" dirty="0" smtClean="0">
                <a:solidFill>
                  <a:schemeClr val="tx1"/>
                </a:solidFill>
                <a:hlinkClick r:id="rId3" action="ppaction://hlinksldjump"/>
              </a:rPr>
              <a:t>Comparazione </a:t>
            </a:r>
            <a:r>
              <a:rPr lang="it-IT" sz="2100" i="1" dirty="0">
                <a:solidFill>
                  <a:schemeClr val="tx1"/>
                </a:solidFill>
                <a:hlinkClick r:id="rId3" action="ppaction://hlinksldjump"/>
              </a:rPr>
              <a:t>delle classi verbali </a:t>
            </a:r>
            <a:r>
              <a:rPr lang="it-IT" sz="2100" i="1" dirty="0" err="1">
                <a:solidFill>
                  <a:schemeClr val="tx1"/>
                </a:solidFill>
                <a:hlinkClick r:id="rId3" action="ppaction://hlinksldjump"/>
              </a:rPr>
              <a:t>sing-sang-sung</a:t>
            </a:r>
            <a:r>
              <a:rPr lang="it-IT" sz="2100" i="1" dirty="0">
                <a:solidFill>
                  <a:schemeClr val="tx1"/>
                </a:solidFill>
                <a:hlinkClick r:id="rId3" action="ppaction://hlinksldjump"/>
              </a:rPr>
              <a:t> e </a:t>
            </a:r>
            <a:r>
              <a:rPr lang="it-IT" sz="2100" i="1" dirty="0" err="1" smtClean="0">
                <a:solidFill>
                  <a:schemeClr val="tx1"/>
                </a:solidFill>
                <a:hlinkClick r:id="rId3" action="ppaction://hlinksldjump"/>
              </a:rPr>
              <a:t>sting-stung</a:t>
            </a:r>
            <a:r>
              <a:rPr lang="it-IT" sz="2100" i="1" dirty="0" smtClean="0">
                <a:solidFill>
                  <a:schemeClr val="tx1"/>
                </a:solidFill>
                <a:hlinkClick r:id="rId3" action="ppaction://hlinksldjump"/>
              </a:rPr>
              <a:t>.</a:t>
            </a:r>
            <a:endParaRPr lang="it-IT" sz="2100" i="1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it-IT" sz="1000" i="1" dirty="0" smtClean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it-IT" sz="2100" i="1" dirty="0">
                <a:solidFill>
                  <a:schemeClr val="tx1"/>
                </a:solidFill>
                <a:hlinkClick r:id="rId4" action="ppaction://hlinksldjump"/>
              </a:rPr>
              <a:t>Fenomeni di regolarizzazione delle forme di passato a morfema zero.</a:t>
            </a:r>
            <a:endParaRPr lang="it-IT" sz="2100" i="1" dirty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it-IT" sz="2300" dirty="0">
              <a:solidFill>
                <a:schemeClr val="tx1"/>
              </a:solidFill>
            </a:endParaRPr>
          </a:p>
        </p:txBody>
      </p:sp>
      <p:sp>
        <p:nvSpPr>
          <p:cNvPr id="5" name="Avanti o successivo 4">
            <a:hlinkClick r:id="rId5" action="ppaction://hlinksldjump" highlightClick="1"/>
          </p:cNvPr>
          <p:cNvSpPr/>
          <p:nvPr/>
        </p:nvSpPr>
        <p:spPr>
          <a:xfrm>
            <a:off x="8532440" y="6237312"/>
            <a:ext cx="432048" cy="4320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5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2. Fenomeni di regolarizzazione per i verbi dal paradigma </a:t>
            </a:r>
            <a:r>
              <a:rPr lang="it-IT" sz="3600" i="1" dirty="0" err="1" smtClean="0"/>
              <a:t>send-sent</a:t>
            </a:r>
            <a:endParaRPr lang="it-IT" sz="36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386176"/>
              </p:ext>
            </p:extLst>
          </p:nvPr>
        </p:nvGraphicFramePr>
        <p:xfrm>
          <a:off x="971600" y="1772816"/>
          <a:ext cx="7416824" cy="44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591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2. Fenomeni di regolarizzazione per i verbi dal paradigma </a:t>
            </a:r>
            <a:r>
              <a:rPr lang="it-IT" sz="3600" i="1" dirty="0" err="1" smtClean="0"/>
              <a:t>send-sent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r>
              <a:rPr lang="it-IT" dirty="0" err="1" smtClean="0">
                <a:solidFill>
                  <a:schemeClr val="tx1"/>
                </a:solidFill>
              </a:rPr>
              <a:t>Jespersen</a:t>
            </a:r>
            <a:r>
              <a:rPr lang="it-IT" dirty="0" smtClean="0">
                <a:solidFill>
                  <a:schemeClr val="tx1"/>
                </a:solidFill>
              </a:rPr>
              <a:t> (1942): verbi della classe </a:t>
            </a:r>
            <a:r>
              <a:rPr lang="it-IT" i="1" dirty="0" err="1" smtClean="0">
                <a:solidFill>
                  <a:schemeClr val="tx1"/>
                </a:solidFill>
              </a:rPr>
              <a:t>send-sent</a:t>
            </a:r>
            <a:endParaRPr lang="it-IT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402965"/>
              </p:ext>
            </p:extLst>
          </p:nvPr>
        </p:nvGraphicFramePr>
        <p:xfrm>
          <a:off x="3275856" y="3140968"/>
          <a:ext cx="2768600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84300"/>
                <a:gridCol w="1384300"/>
              </a:tblGrid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 dirty="0" err="1">
                          <a:effectLst/>
                        </a:rPr>
                        <a:t>bend</a:t>
                      </a:r>
                      <a:endParaRPr lang="it-IT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 dirty="0" err="1">
                          <a:effectLst/>
                        </a:rPr>
                        <a:t>geld</a:t>
                      </a:r>
                      <a:endParaRPr lang="it-IT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>
                          <a:effectLst/>
                        </a:rPr>
                        <a:t>lend</a:t>
                      </a:r>
                      <a:endParaRPr lang="it-IT" sz="2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>
                          <a:effectLst/>
                        </a:rPr>
                        <a:t>gird</a:t>
                      </a:r>
                      <a:endParaRPr lang="it-IT" sz="2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>
                          <a:effectLst/>
                        </a:rPr>
                        <a:t>send</a:t>
                      </a:r>
                      <a:endParaRPr lang="it-IT" sz="2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>
                          <a:effectLst/>
                        </a:rPr>
                        <a:t>gild</a:t>
                      </a:r>
                      <a:endParaRPr lang="it-IT" sz="2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>
                          <a:effectLst/>
                        </a:rPr>
                        <a:t>spend</a:t>
                      </a:r>
                      <a:endParaRPr lang="it-IT" sz="2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>
                          <a:effectLst/>
                        </a:rPr>
                        <a:t>wend</a:t>
                      </a:r>
                      <a:endParaRPr lang="it-IT" sz="2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>
                          <a:effectLst/>
                        </a:rPr>
                        <a:t>build</a:t>
                      </a:r>
                      <a:endParaRPr lang="it-IT" sz="2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>
                          <a:effectLst/>
                        </a:rPr>
                        <a:t>rend</a:t>
                      </a:r>
                      <a:endParaRPr lang="it-IT" sz="2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>
                          <a:effectLst/>
                        </a:rPr>
                        <a:t>blend</a:t>
                      </a:r>
                      <a:endParaRPr lang="it-IT" sz="2000" b="0" i="1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2000" u="none" strike="noStrike" dirty="0" err="1">
                          <a:effectLst/>
                        </a:rPr>
                        <a:t>shend</a:t>
                      </a:r>
                      <a:endParaRPr lang="it-IT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Pagina iniziale 4">
            <a:hlinkClick r:id="rId2" action="ppaction://hlinksldjump" highlightClick="1"/>
          </p:cNvPr>
          <p:cNvSpPr/>
          <p:nvPr/>
        </p:nvSpPr>
        <p:spPr>
          <a:xfrm>
            <a:off x="8028384" y="5949280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950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it-IT" sz="3600" dirty="0" smtClean="0"/>
              <a:t>3. Comparazione </a:t>
            </a:r>
            <a:r>
              <a:rPr lang="it-IT" sz="3600" dirty="0"/>
              <a:t>delle classi </a:t>
            </a:r>
            <a:r>
              <a:rPr lang="it-IT" sz="3600" dirty="0" smtClean="0"/>
              <a:t>verbali</a:t>
            </a:r>
            <a:br>
              <a:rPr lang="it-IT" sz="3600" dirty="0" smtClean="0"/>
            </a:br>
            <a:r>
              <a:rPr lang="it-IT" sz="3600" i="1" dirty="0" err="1" smtClean="0"/>
              <a:t>sing-sang-sung</a:t>
            </a:r>
            <a:r>
              <a:rPr lang="it-IT" sz="3600" dirty="0" smtClean="0"/>
              <a:t> </a:t>
            </a:r>
            <a:r>
              <a:rPr lang="it-IT" sz="3600" dirty="0"/>
              <a:t>e </a:t>
            </a:r>
            <a:r>
              <a:rPr lang="it-IT" sz="3600" i="1" dirty="0" err="1"/>
              <a:t>sting-stung</a:t>
            </a:r>
            <a:endParaRPr lang="it-IT" sz="3600" i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369748"/>
              </p:ext>
            </p:extLst>
          </p:nvPr>
        </p:nvGraphicFramePr>
        <p:xfrm>
          <a:off x="1043608" y="1700808"/>
          <a:ext cx="7200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agina iniziale 4">
            <a:hlinkClick r:id="rId3" action="ppaction://hlinksldjump" highlightClick="1"/>
          </p:cNvPr>
          <p:cNvSpPr/>
          <p:nvPr/>
        </p:nvSpPr>
        <p:spPr>
          <a:xfrm>
            <a:off x="8028384" y="5949280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36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it-IT" sz="3600" dirty="0" smtClean="0"/>
              <a:t>4. Fenomeni </a:t>
            </a:r>
            <a:r>
              <a:rPr lang="it-IT" sz="3600" dirty="0"/>
              <a:t>di regolarizzazione delle forme di passato a morfema </a:t>
            </a:r>
            <a:r>
              <a:rPr lang="it-IT" sz="3600" dirty="0" smtClean="0"/>
              <a:t>zero</a:t>
            </a:r>
            <a:endParaRPr lang="it-IT" sz="36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9346728"/>
              </p:ext>
            </p:extLst>
          </p:nvPr>
        </p:nvGraphicFramePr>
        <p:xfrm>
          <a:off x="971600" y="1700808"/>
          <a:ext cx="7344816" cy="44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agina iniziale 4">
            <a:hlinkClick r:id="rId3" action="ppaction://hlinksldjump" highlightClick="1"/>
          </p:cNvPr>
          <p:cNvSpPr/>
          <p:nvPr/>
        </p:nvSpPr>
        <p:spPr>
          <a:xfrm>
            <a:off x="8028384" y="5949280"/>
            <a:ext cx="432048" cy="43204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04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852936"/>
            <a:ext cx="8229600" cy="204482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it-IT" b="1" i="1" dirty="0">
                <a:solidFill>
                  <a:schemeClr val="tx1"/>
                </a:solidFill>
              </a:rPr>
              <a:t>Le innovazioni degli adulti sono le vere spie </a:t>
            </a:r>
            <a:r>
              <a:rPr lang="it-IT" b="1" i="1" dirty="0" smtClean="0">
                <a:solidFill>
                  <a:schemeClr val="tx1"/>
                </a:solidFill>
              </a:rPr>
              <a:t>di mutamenti </a:t>
            </a:r>
            <a:r>
              <a:rPr lang="it-IT" b="1" i="1" dirty="0">
                <a:solidFill>
                  <a:schemeClr val="tx1"/>
                </a:solidFill>
              </a:rPr>
              <a:t>in corso in un sistema </a:t>
            </a:r>
            <a:r>
              <a:rPr lang="it-IT" b="1" i="1" dirty="0" smtClean="0">
                <a:solidFill>
                  <a:schemeClr val="tx1"/>
                </a:solidFill>
              </a:rPr>
              <a:t>linguistico.</a:t>
            </a:r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82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182</TotalTime>
  <Words>198</Words>
  <Application>Microsoft Office PowerPoint</Application>
  <PresentationFormat>Presentazione su schermo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Executive</vt:lpstr>
      <vt:lpstr>CILT 48, Papers from the 5th International Conference on Historical Linguistics ed. Anders Ahlqvist, 1982 Vol. 21   WHY SMALL CHILDREN CANNOT CHANGE LANGUAGE ON THEIR OWN: SUGGESTIONS FROM THE ENGLISH PAST TENSE   Joan L. Bybee &amp; Dan I. Slobin</vt:lpstr>
      <vt:lpstr>Obiettivo</vt:lpstr>
      <vt:lpstr>Test</vt:lpstr>
      <vt:lpstr>Test</vt:lpstr>
      <vt:lpstr>2. Fenomeni di regolarizzazione per i verbi dal paradigma send-sent</vt:lpstr>
      <vt:lpstr>2. Fenomeni di regolarizzazione per i verbi dal paradigma send-sent</vt:lpstr>
      <vt:lpstr>3. Comparazione delle classi verbali sing-sang-sung e sting-stung</vt:lpstr>
      <vt:lpstr>4. Fenomeni di regolarizzazione delle forme di passato a morfema zero</vt:lpstr>
      <vt:lpstr>Conclusione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Milly</dc:creator>
  <cp:lastModifiedBy>Milly</cp:lastModifiedBy>
  <cp:revision>14</cp:revision>
  <dcterms:created xsi:type="dcterms:W3CDTF">2011-04-29T13:14:39Z</dcterms:created>
  <dcterms:modified xsi:type="dcterms:W3CDTF">2011-05-03T12:51:08Z</dcterms:modified>
</cp:coreProperties>
</file>