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 id="2147484158" r:id="rId2"/>
  </p:sldMasterIdLst>
  <p:notesMasterIdLst>
    <p:notesMasterId r:id="rId39"/>
  </p:notesMasterIdLst>
  <p:sldIdLst>
    <p:sldId id="256" r:id="rId3"/>
    <p:sldId id="257" r:id="rId4"/>
    <p:sldId id="258" r:id="rId5"/>
    <p:sldId id="259" r:id="rId6"/>
    <p:sldId id="260" r:id="rId7"/>
    <p:sldId id="261" r:id="rId8"/>
    <p:sldId id="262" r:id="rId9"/>
    <p:sldId id="266" r:id="rId10"/>
    <p:sldId id="263" r:id="rId11"/>
    <p:sldId id="264" r:id="rId12"/>
    <p:sldId id="265" r:id="rId13"/>
    <p:sldId id="267" r:id="rId14"/>
    <p:sldId id="268" r:id="rId15"/>
    <p:sldId id="269" r:id="rId16"/>
    <p:sldId id="270" r:id="rId17"/>
    <p:sldId id="271" r:id="rId18"/>
    <p:sldId id="272" r:id="rId19"/>
    <p:sldId id="274" r:id="rId20"/>
    <p:sldId id="275" r:id="rId21"/>
    <p:sldId id="277" r:id="rId22"/>
    <p:sldId id="278" r:id="rId23"/>
    <p:sldId id="279" r:id="rId24"/>
    <p:sldId id="280" r:id="rId25"/>
    <p:sldId id="282" r:id="rId26"/>
    <p:sldId id="281" r:id="rId27"/>
    <p:sldId id="284" r:id="rId28"/>
    <p:sldId id="285" r:id="rId29"/>
    <p:sldId id="286" r:id="rId30"/>
    <p:sldId id="287" r:id="rId31"/>
    <p:sldId id="288" r:id="rId32"/>
    <p:sldId id="289" r:id="rId33"/>
    <p:sldId id="290" r:id="rId34"/>
    <p:sldId id="291" r:id="rId35"/>
    <p:sldId id="292" r:id="rId36"/>
    <p:sldId id="294"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A18F44F1-71CE-407F-9355-9F5A1D2D346B}">
          <p14:sldIdLst>
            <p14:sldId id="256"/>
            <p14:sldId id="257"/>
            <p14:sldId id="258"/>
            <p14:sldId id="259"/>
            <p14:sldId id="260"/>
            <p14:sldId id="261"/>
            <p14:sldId id="262"/>
            <p14:sldId id="266"/>
            <p14:sldId id="263"/>
            <p14:sldId id="264"/>
            <p14:sldId id="265"/>
            <p14:sldId id="267"/>
            <p14:sldId id="268"/>
            <p14:sldId id="269"/>
            <p14:sldId id="270"/>
            <p14:sldId id="271"/>
            <p14:sldId id="272"/>
            <p14:sldId id="274"/>
            <p14:sldId id="275"/>
            <p14:sldId id="277"/>
            <p14:sldId id="278"/>
            <p14:sldId id="279"/>
            <p14:sldId id="280"/>
            <p14:sldId id="282"/>
            <p14:sldId id="281"/>
            <p14:sldId id="284"/>
            <p14:sldId id="285"/>
            <p14:sldId id="286"/>
            <p14:sldId id="287"/>
            <p14:sldId id="288"/>
            <p14:sldId id="289"/>
            <p14:sldId id="290"/>
            <p14:sldId id="291"/>
            <p14:sldId id="292"/>
            <p14:sldId id="294"/>
            <p14:sldId id="29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0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F21E-43BE-4E5A-B2E9-718B92E3D35B}" type="datetimeFigureOut">
              <a:rPr lang="it-IT" smtClean="0"/>
              <a:t>15/01/2018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4C902-3C90-4D5C-AFB2-0A99D5523264}" type="slidenum">
              <a:rPr lang="it-IT" smtClean="0"/>
              <a:t>‹N›</a:t>
            </a:fld>
            <a:endParaRPr lang="it-IT"/>
          </a:p>
        </p:txBody>
      </p:sp>
    </p:spTree>
    <p:extLst>
      <p:ext uri="{BB962C8B-B14F-4D97-AF65-F5344CB8AC3E}">
        <p14:creationId xmlns:p14="http://schemas.microsoft.com/office/powerpoint/2010/main" val="416430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Footer Placeholder 4"/>
          <p:cNvSpPr>
            <a:spLocks noGrp="1"/>
          </p:cNvSpPr>
          <p:nvPr>
            <p:ph type="ftr" sz="quarter" idx="11"/>
          </p:nvPr>
        </p:nvSpPr>
        <p:spPr>
          <a:xfrm>
            <a:off x="2493105" y="329307"/>
            <a:ext cx="4897310"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94C6012F-55B7-45BD-9FD0-89EC67AC88DE}" type="slidenum">
              <a:rPr lang="it-IT" smtClean="0"/>
              <a:t>‹N›</a:t>
            </a:fld>
            <a:endParaRPr lang="it-IT"/>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62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4C6012F-55B7-45BD-9FD0-89EC67AC88DE}" type="slidenum">
              <a:rPr lang="it-IT" smtClean="0"/>
              <a:t>‹N›</a:t>
            </a:fld>
            <a:endParaRPr lang="it-IT"/>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581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4C6012F-55B7-45BD-9FD0-89EC67AC88DE}" type="slidenum">
              <a:rPr lang="it-IT" smtClean="0"/>
              <a:t>‹N›</a:t>
            </a:fld>
            <a:endParaRPr lang="it-IT"/>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738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01DCB2F-9C12-4F16-A6B3-7412D3DDDEC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4DAFEB65-C96A-4711-BAF6-100FC751D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3A83281F-4DFB-434E-B8DF-FC4D61DDC189}"/>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01FE9058-0C4D-4E79-B957-33CE3F0422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C14D4AF-82CE-48CA-BB46-9231505952FE}"/>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77728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2EC5FF-9732-4ACC-9719-BE47B0B025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C57DA-A02A-48BE-8759-9724E5E01AE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231C91C-347C-4336-B32A-A963EDB97AE7}"/>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17E20AC9-C864-411C-8685-91A771471C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452E86F-7BD0-4AF7-8C93-EF7D5BBBF3D0}"/>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34054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C37C54-5AB6-42F4-843D-0C5B6ABDF7D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6F6CE72-C2FD-4CF4-AF6A-0DCC6590F9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xmlns="" id="{5A8676C2-54E6-49B7-B126-4F33A1C8020B}"/>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B90F2B41-F9D9-4A07-8D01-0A901ABB85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CD80E64-DE46-47FD-B440-55B9F9C679B3}"/>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405351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EDCB66-F8BC-49FC-8CB8-44E5E8877C5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A24AFF12-2A81-4E30-BE9E-819B942A8D5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09E46230-592F-4555-8DFB-012D7210F1F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1B5A138-59AF-4CCB-8896-5318736631F4}"/>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6" name="Segnaposto piè di pagina 5">
            <a:extLst>
              <a:ext uri="{FF2B5EF4-FFF2-40B4-BE49-F238E27FC236}">
                <a16:creationId xmlns:a16="http://schemas.microsoft.com/office/drawing/2014/main" xmlns="" id="{92268731-FB88-4C94-A1B1-D7572F40F8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2A4C58E-013A-49BF-8A75-CA93086F8BD4}"/>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3623615772"/>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A85626F-E23C-4B48-A3A1-2756B7491AE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3AF7E340-862C-4058-A123-1F8C0888A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xmlns="" id="{B6919115-86C2-4EA0-B4D6-2F33533B9DD6}"/>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3C1F5C2-6E8F-4D56-AF58-F23C5A2A8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xmlns="" id="{BEA8AB32-B649-41DA-94EE-516D4B2A91D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922FFE92-2100-48F7-99B1-3DDF4423154C}"/>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8" name="Segnaposto piè di pagina 7">
            <a:extLst>
              <a:ext uri="{FF2B5EF4-FFF2-40B4-BE49-F238E27FC236}">
                <a16:creationId xmlns:a16="http://schemas.microsoft.com/office/drawing/2014/main" xmlns="" id="{749CD9B2-489E-4191-B949-0AC2B7D8AFC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9E275570-FE9D-4341-8851-181D96FDBF03}"/>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852536449"/>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87E5C9-3A6C-4F97-ADBC-74536D23AA9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448337DA-D472-40B2-A1E4-3B735A2ECE1B}"/>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4" name="Segnaposto piè di pagina 3">
            <a:extLst>
              <a:ext uri="{FF2B5EF4-FFF2-40B4-BE49-F238E27FC236}">
                <a16:creationId xmlns:a16="http://schemas.microsoft.com/office/drawing/2014/main" xmlns="" id="{4478D79E-3444-43F2-B92C-9BD719F53EB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0B64B7E8-C712-4F99-A1C1-CE346C31D200}"/>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159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ED7074D4-5DFA-4BFB-9698-8C1BD41FAF6A}"/>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3" name="Segnaposto piè di pagina 2">
            <a:extLst>
              <a:ext uri="{FF2B5EF4-FFF2-40B4-BE49-F238E27FC236}">
                <a16:creationId xmlns:a16="http://schemas.microsoft.com/office/drawing/2014/main" xmlns="" id="{B4485F9E-FC2E-4FE8-93C0-0CE6E96390B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571D300C-5BDA-4060-A984-7D60994BDE80}"/>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02512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C190A8-B7B8-40BA-BEE9-82F4D9FFD5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4F34C4B3-DB0B-4672-8D91-9D2A9CA96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DBE936F-4FF1-4E32-8908-E616E9C52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C6079727-4943-48C8-B6C9-838F01D22D1C}"/>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6" name="Segnaposto piè di pagina 5">
            <a:extLst>
              <a:ext uri="{FF2B5EF4-FFF2-40B4-BE49-F238E27FC236}">
                <a16:creationId xmlns:a16="http://schemas.microsoft.com/office/drawing/2014/main" xmlns="" id="{782A8062-ECDF-4351-8795-FD178D8BC47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B59F254-578E-495F-97B2-7EA14F6AEBED}"/>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78057623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4C6012F-55B7-45BD-9FD0-89EC67AC88DE}" type="slidenum">
              <a:rPr lang="it-IT" smtClean="0"/>
              <a:t>‹N›</a:t>
            </a:fld>
            <a:endParaRPr lang="it-IT"/>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4444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BFE48F-434A-418F-8A68-E678BBF1734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3F799306-D814-4EB6-8DFB-35016F7EE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520AADB0-5EBA-479E-81AA-5DFE2E403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xmlns="" id="{FDDA01A9-581C-4C34-AF07-E346C61792D6}"/>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6" name="Segnaposto piè di pagina 5">
            <a:extLst>
              <a:ext uri="{FF2B5EF4-FFF2-40B4-BE49-F238E27FC236}">
                <a16:creationId xmlns:a16="http://schemas.microsoft.com/office/drawing/2014/main" xmlns="" id="{B0218C65-D9E5-413D-96EA-A73999857A6A}"/>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60A02C5F-0680-428A-91AF-199C1530BDFA}"/>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1438047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056ADE7-38D7-4F2B-B3DE-F31EF069078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0A6431A2-ECD2-4387-B9B4-E3FFEF8BD18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655AADC-4351-4A0D-978A-5BBA36EAAFB0}"/>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D053D52B-B298-47A7-B3CE-6E757C85ADD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5AE818C-CDE8-4400-87ED-EB1482F5D3B9}"/>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24849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707BD88C-0E30-48F2-A3F5-29E0F40E77A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43D07D8-D0AC-4AED-931C-367C90CC392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31FBC0C-4F15-4EBC-955B-8E63822CF5A9}"/>
              </a:ext>
            </a:extLst>
          </p:cNvPr>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89C4DA8A-F793-4B4F-BC2C-02D081580D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19059E0-7338-4842-8F92-13BFA4A61F68}"/>
              </a:ext>
            </a:extLst>
          </p:cNvPr>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886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D8ABB83-8471-4F26-A911-9587398287FD}" type="datetimeFigureOut">
              <a:rPr lang="it-IT" smtClean="0"/>
              <a:t>15/01/2018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4C6012F-55B7-45BD-9FD0-89EC67AC88DE}" type="slidenum">
              <a:rPr lang="it-IT" smtClean="0"/>
              <a:t>‹N›</a:t>
            </a:fld>
            <a:endParaRPr lang="it-IT"/>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23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D8ABB83-8471-4F26-A911-9587398287FD}" type="datetimeFigureOut">
              <a:rPr lang="it-IT" smtClean="0"/>
              <a:t>15/01/2018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4C6012F-55B7-45BD-9FD0-89EC67AC88DE}" type="slidenum">
              <a:rPr lang="it-IT" smtClean="0"/>
              <a:t>‹N›</a:t>
            </a:fld>
            <a:endParaRPr lang="it-IT"/>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200577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534695" y="2824269"/>
            <a:ext cx="4608576"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54792" y="2821491"/>
            <a:ext cx="4608576"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D8ABB83-8471-4F26-A911-9587398287FD}" type="datetimeFigureOut">
              <a:rPr lang="it-IT" smtClean="0"/>
              <a:t>15/01/2018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4C6012F-55B7-45BD-9FD0-89EC67AC88DE}" type="slidenum">
              <a:rPr lang="it-IT" smtClean="0"/>
              <a:t>‹N›</a:t>
            </a:fld>
            <a:endParaRPr lang="it-IT"/>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494463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D8ABB83-8471-4F26-A911-9587398287FD}" type="datetimeFigureOut">
              <a:rPr lang="it-IT" smtClean="0"/>
              <a:t>15/01/2018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4C6012F-55B7-45BD-9FD0-89EC67AC88DE}" type="slidenum">
              <a:rPr lang="it-IT" smtClean="0"/>
              <a:t>‹N›</a:t>
            </a:fld>
            <a:endParaRPr lang="it-IT"/>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67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ABB83-8471-4F26-A911-9587398287FD}" type="datetimeFigureOut">
              <a:rPr lang="it-IT" smtClean="0"/>
              <a:t>15/01/2018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4C6012F-55B7-45BD-9FD0-89EC67AC88DE}" type="slidenum">
              <a:rPr lang="it-IT" smtClean="0"/>
              <a:t>‹N›</a:t>
            </a:fld>
            <a:endParaRPr lang="it-IT"/>
          </a:p>
        </p:txBody>
      </p:sp>
    </p:spTree>
    <p:extLst>
      <p:ext uri="{BB962C8B-B14F-4D97-AF65-F5344CB8AC3E}">
        <p14:creationId xmlns:p14="http://schemas.microsoft.com/office/powerpoint/2010/main" val="329175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D8ABB83-8471-4F26-A911-9587398287FD}" type="datetimeFigureOut">
              <a:rPr lang="it-IT" smtClean="0"/>
              <a:t>15/01/2018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4C6012F-55B7-45BD-9FD0-89EC67AC88DE}" type="slidenum">
              <a:rPr lang="it-IT" smtClean="0"/>
              <a:t>‹N›</a:t>
            </a:fld>
            <a:endParaRPr lang="it-IT"/>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969367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AD8ABB83-8471-4F26-A911-9587398287FD}" type="datetimeFigureOut">
              <a:rPr lang="it-IT" smtClean="0"/>
              <a:t>15/01/2018</a:t>
            </a:fld>
            <a:endParaRPr lang="it-IT"/>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94C6012F-55B7-45BD-9FD0-89EC67AC88DE}" type="slidenum">
              <a:rPr lang="it-IT" smtClean="0"/>
              <a:t>‹N›</a:t>
            </a:fld>
            <a:endParaRPr lang="it-IT"/>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584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D8ABB83-8471-4F26-A911-9587398287FD}" type="datetimeFigureOut">
              <a:rPr lang="it-IT" smtClean="0"/>
              <a:t>15/01/2018</a:t>
            </a:fld>
            <a:endParaRPr lang="it-IT"/>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4C6012F-55B7-45BD-9FD0-89EC67AC88DE}" type="slidenum">
              <a:rPr lang="it-IT" smtClean="0"/>
              <a:t>‹N›</a:t>
            </a:fld>
            <a:endParaRPr lang="it-IT"/>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005863"/>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4EC62FB9-5543-4E55-8321-6BDD26423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9E481C-89C8-4A65-8ACF-E28F0FDDB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6C8F7A1-812F-41E3-AA66-F8C6BA092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ABB83-8471-4F26-A911-9587398287FD}" type="datetimeFigureOut">
              <a:rPr lang="it-IT" smtClean="0"/>
              <a:t>15/01/2018</a:t>
            </a:fld>
            <a:endParaRPr lang="it-IT"/>
          </a:p>
        </p:txBody>
      </p:sp>
      <p:sp>
        <p:nvSpPr>
          <p:cNvPr id="5" name="Segnaposto piè di pagina 4">
            <a:extLst>
              <a:ext uri="{FF2B5EF4-FFF2-40B4-BE49-F238E27FC236}">
                <a16:creationId xmlns:a16="http://schemas.microsoft.com/office/drawing/2014/main" xmlns="" id="{7E569DF4-31E5-457D-9D38-08F49CB6B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3E9BAD34-A26A-4054-8907-932B10D0D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6012F-55B7-45BD-9FD0-89EC67AC88DE}" type="slidenum">
              <a:rPr lang="it-IT" smtClean="0"/>
              <a:t>‹N›</a:t>
            </a:fld>
            <a:endParaRPr lang="it-IT"/>
          </a:p>
        </p:txBody>
      </p:sp>
    </p:spTree>
    <p:extLst>
      <p:ext uri="{BB962C8B-B14F-4D97-AF65-F5344CB8AC3E}">
        <p14:creationId xmlns:p14="http://schemas.microsoft.com/office/powerpoint/2010/main" val="2604799992"/>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g"/><Relationship Id="rId1" Type="http://schemas.openxmlformats.org/officeDocument/2006/relationships/slideLayout" Target="../slideLayouts/slideLayout15.xml"/><Relationship Id="rId4" Type="http://schemas.openxmlformats.org/officeDocument/2006/relationships/image" Target="../media/image29.gif"/></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jp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jpg"/><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F0743A-0E71-4528-9223-44B3B9D5729A}"/>
              </a:ext>
            </a:extLst>
          </p:cNvPr>
          <p:cNvSpPr>
            <a:spLocks noGrp="1"/>
          </p:cNvSpPr>
          <p:nvPr>
            <p:ph type="title"/>
          </p:nvPr>
        </p:nvSpPr>
        <p:spPr>
          <a:xfrm>
            <a:off x="-467653" y="574525"/>
            <a:ext cx="9520157" cy="1059305"/>
          </a:xfrm>
        </p:spPr>
        <p:txBody>
          <a:bodyPr/>
          <a:lstStyle/>
          <a:p>
            <a:pPr algn="ctr"/>
            <a:r>
              <a:rPr lang="it-IT" dirty="0"/>
              <a:t>SERGIO LUZZATTO</a:t>
            </a:r>
          </a:p>
        </p:txBody>
      </p:sp>
      <p:sp>
        <p:nvSpPr>
          <p:cNvPr id="3" name="Sottotitolo 2">
            <a:extLst>
              <a:ext uri="{FF2B5EF4-FFF2-40B4-BE49-F238E27FC236}">
                <a16:creationId xmlns:a16="http://schemas.microsoft.com/office/drawing/2014/main" xmlns="" id="{BD9BCCA3-05CB-4966-B834-655CF5DD1CF1}"/>
              </a:ext>
            </a:extLst>
          </p:cNvPr>
          <p:cNvSpPr>
            <a:spLocks noGrp="1"/>
          </p:cNvSpPr>
          <p:nvPr>
            <p:ph sz="half" idx="1"/>
          </p:nvPr>
        </p:nvSpPr>
        <p:spPr>
          <a:xfrm>
            <a:off x="1988138" y="2315678"/>
            <a:ext cx="4608576" cy="3438144"/>
          </a:xfrm>
        </p:spPr>
        <p:txBody>
          <a:bodyPr>
            <a:normAutofit/>
          </a:bodyPr>
          <a:lstStyle/>
          <a:p>
            <a:pPr algn="ctr"/>
            <a:endParaRPr lang="it-IT" sz="2400" dirty="0"/>
          </a:p>
          <a:p>
            <a:pPr algn="ctr"/>
            <a:endParaRPr lang="it-IT" sz="2400" dirty="0"/>
          </a:p>
          <a:p>
            <a:pPr algn="ctr"/>
            <a:r>
              <a:rPr lang="it-IT" sz="2400" dirty="0"/>
              <a:t>2 Settembre 1963, Genova.</a:t>
            </a:r>
          </a:p>
        </p:txBody>
      </p:sp>
      <p:pic>
        <p:nvPicPr>
          <p:cNvPr id="6" name="Segnaposto contenuto 5">
            <a:extLst>
              <a:ext uri="{FF2B5EF4-FFF2-40B4-BE49-F238E27FC236}">
                <a16:creationId xmlns:a16="http://schemas.microsoft.com/office/drawing/2014/main" xmlns="" id="{5D8126A1-F685-4B14-BD90-997439F9EB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4702" y="1633830"/>
            <a:ext cx="2535604" cy="3816084"/>
          </a:xfrm>
        </p:spPr>
      </p:pic>
      <p:sp>
        <p:nvSpPr>
          <p:cNvPr id="4" name="Segnaposto piè di pagina 3">
            <a:extLst>
              <a:ext uri="{FF2B5EF4-FFF2-40B4-BE49-F238E27FC236}">
                <a16:creationId xmlns:a16="http://schemas.microsoft.com/office/drawing/2014/main" xmlns="" id="{9B66F95E-EBF2-4C35-8CAE-C3DEEC768387}"/>
              </a:ext>
            </a:extLst>
          </p:cNvPr>
          <p:cNvSpPr>
            <a:spLocks noGrp="1"/>
          </p:cNvSpPr>
          <p:nvPr>
            <p:ph type="ftr" sz="quarter" idx="11"/>
          </p:nvPr>
        </p:nvSpPr>
        <p:spPr>
          <a:xfrm>
            <a:off x="290260" y="203923"/>
            <a:ext cx="8762244" cy="479076"/>
          </a:xfrm>
        </p:spPr>
        <p:txBody>
          <a:bodyPr/>
          <a:lstStyle/>
          <a:p>
            <a:r>
              <a:rPr lang="it-IT" dirty="0"/>
              <a:t>Luca </a:t>
            </a:r>
            <a:r>
              <a:rPr lang="it-IT" dirty="0" err="1"/>
              <a:t>Piccinali</a:t>
            </a:r>
            <a:r>
              <a:rPr lang="it-IT" dirty="0"/>
              <a:t>. Corso di laurea magistrale in scienze storiche, </a:t>
            </a:r>
            <a:r>
              <a:rPr lang="it-IT" dirty="0" err="1"/>
              <a:t>a.a</a:t>
            </a:r>
            <a:r>
              <a:rPr lang="it-IT" dirty="0"/>
              <a:t>. 2017-18. Storia della storiografia, Prof. Gian Paolo </a:t>
            </a:r>
            <a:r>
              <a:rPr lang="it-IT" dirty="0" err="1"/>
              <a:t>Romagnani</a:t>
            </a:r>
            <a:endParaRPr lang="it-IT" dirty="0"/>
          </a:p>
        </p:txBody>
      </p:sp>
    </p:spTree>
    <p:extLst>
      <p:ext uri="{BB962C8B-B14F-4D97-AF65-F5344CB8AC3E}">
        <p14:creationId xmlns:p14="http://schemas.microsoft.com/office/powerpoint/2010/main" val="398842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xmlns="" id="{DF13C275-0F98-482E-8FF2-29241106B295}"/>
              </a:ext>
            </a:extLst>
          </p:cNvPr>
          <p:cNvSpPr>
            <a:spLocks noGrp="1"/>
          </p:cNvSpPr>
          <p:nvPr>
            <p:ph type="title"/>
          </p:nvPr>
        </p:nvSpPr>
        <p:spPr/>
        <p:txBody>
          <a:bodyPr>
            <a:normAutofit/>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I </a:t>
            </a:r>
            <a:r>
              <a:rPr lang="it-IT" b="1" i="1" dirty="0" err="1">
                <a:latin typeface="Goudy Old Style" panose="02020502050305020303" pitchFamily="18" charset="0"/>
              </a:rPr>
              <a:t>Mémoirs</a:t>
            </a:r>
            <a:r>
              <a:rPr lang="it-IT" b="1" i="1" dirty="0">
                <a:latin typeface="Goudy Old Style" panose="02020502050305020303" pitchFamily="18" charset="0"/>
              </a:rPr>
              <a:t> </a:t>
            </a:r>
            <a:r>
              <a:rPr lang="it-IT" b="1" dirty="0">
                <a:latin typeface="Goudy Old Style" panose="02020502050305020303" pitchFamily="18" charset="0"/>
              </a:rPr>
              <a:t>degli ex convenzionali</a:t>
            </a:r>
          </a:p>
        </p:txBody>
      </p:sp>
      <p:sp>
        <p:nvSpPr>
          <p:cNvPr id="8" name="Sottotitolo 7">
            <a:extLst>
              <a:ext uri="{FF2B5EF4-FFF2-40B4-BE49-F238E27FC236}">
                <a16:creationId xmlns:a16="http://schemas.microsoft.com/office/drawing/2014/main" xmlns="" id="{229AFE0E-5604-4700-BB30-F83BFD29E7E1}"/>
              </a:ext>
            </a:extLst>
          </p:cNvPr>
          <p:cNvSpPr>
            <a:spLocks noGrp="1"/>
          </p:cNvSpPr>
          <p:nvPr>
            <p:ph idx="1"/>
          </p:nvPr>
        </p:nvSpPr>
        <p:spPr>
          <a:xfrm>
            <a:off x="1197071" y="2128273"/>
            <a:ext cx="9747594" cy="4364602"/>
          </a:xfrm>
        </p:spPr>
        <p:txBody>
          <a:bodyPr>
            <a:normAutofit fontScale="92500" lnSpcReduction="20000"/>
          </a:bodyPr>
          <a:lstStyle/>
          <a:p>
            <a:pPr algn="just"/>
            <a:r>
              <a:rPr lang="it-IT" cap="none" dirty="0">
                <a:latin typeface="Goudy Old Style" panose="02020502050305020303" pitchFamily="18" charset="0"/>
              </a:rPr>
              <a:t>Luzzatto descrive di come gli </a:t>
            </a:r>
            <a:r>
              <a:rPr lang="it-IT" b="1" cap="none" dirty="0">
                <a:latin typeface="Goudy Old Style" panose="02020502050305020303" pitchFamily="18" charset="0"/>
              </a:rPr>
              <a:t>ex convenzionali</a:t>
            </a:r>
            <a:r>
              <a:rPr lang="it-IT" cap="none" dirty="0">
                <a:latin typeface="Goudy Old Style" panose="02020502050305020303" pitchFamily="18" charset="0"/>
              </a:rPr>
              <a:t>, in </a:t>
            </a:r>
            <a:r>
              <a:rPr lang="it-IT" b="1" cap="none" dirty="0">
                <a:latin typeface="Goudy Old Style" panose="02020502050305020303" pitchFamily="18" charset="0"/>
              </a:rPr>
              <a:t>esilio</a:t>
            </a:r>
            <a:r>
              <a:rPr lang="it-IT" cap="none" dirty="0">
                <a:latin typeface="Goudy Old Style" panose="02020502050305020303" pitchFamily="18" charset="0"/>
              </a:rPr>
              <a:t> con l’ascesa di Luigi XVIII, raccontino le </a:t>
            </a:r>
            <a:r>
              <a:rPr lang="it-IT" dirty="0">
                <a:latin typeface="Goudy Old Style" panose="02020502050305020303" pitchFamily="18" charset="0"/>
              </a:rPr>
              <a:t>proprie memorie. La meta da essi prescelta è soprattutto la capitale belga, </a:t>
            </a:r>
            <a:r>
              <a:rPr lang="it-IT" b="1" dirty="0">
                <a:latin typeface="Goudy Old Style" panose="02020502050305020303" pitchFamily="18" charset="0"/>
              </a:rPr>
              <a:t>Bruxelles</a:t>
            </a:r>
            <a:r>
              <a:rPr lang="it-IT" dirty="0">
                <a:latin typeface="Goudy Old Style" panose="02020502050305020303" pitchFamily="18" charset="0"/>
              </a:rPr>
              <a:t>. </a:t>
            </a:r>
          </a:p>
          <a:p>
            <a:pPr algn="just"/>
            <a:r>
              <a:rPr lang="it-IT" dirty="0">
                <a:latin typeface="Goudy Old Style" panose="02020502050305020303" pitchFamily="18" charset="0"/>
              </a:rPr>
              <a:t>«I montagnardi hanno ragione di convincersi che sia meglio vivere da umili pescatori piuttosto che governare gli uomini. Padroni, se non di se stessi, almeno della propria memoria, i vecchi rivoluzionari sono liberi di ricordare o meno, di parlare o di tacere. </a:t>
            </a:r>
            <a:r>
              <a:rPr lang="it-IT" b="1" dirty="0">
                <a:latin typeface="Goudy Old Style" panose="02020502050305020303" pitchFamily="18" charset="0"/>
              </a:rPr>
              <a:t>Coscienti del fallimento </a:t>
            </a:r>
            <a:r>
              <a:rPr lang="it-IT" dirty="0">
                <a:latin typeface="Goudy Old Style" panose="02020502050305020303" pitchFamily="18" charset="0"/>
              </a:rPr>
              <a:t>della scommessa in cui la loro generazione si era impegnata, la maggior parte degli ex convenzionali si chiude in un </a:t>
            </a:r>
            <a:r>
              <a:rPr lang="it-IT" b="1" dirty="0">
                <a:latin typeface="Goudy Old Style" panose="02020502050305020303" pitchFamily="18" charset="0"/>
              </a:rPr>
              <a:t>ostinato silenzio</a:t>
            </a:r>
            <a:r>
              <a:rPr lang="it-IT" dirty="0">
                <a:latin typeface="Goudy Old Style" panose="02020502050305020303" pitchFamily="18" charset="0"/>
              </a:rPr>
              <a:t>, che sottintende la </a:t>
            </a:r>
            <a:r>
              <a:rPr lang="it-IT" b="1" dirty="0">
                <a:latin typeface="Goudy Old Style" panose="02020502050305020303" pitchFamily="18" charset="0"/>
              </a:rPr>
              <a:t>volontà di dimenticare e di far dimenticare </a:t>
            </a:r>
            <a:r>
              <a:rPr lang="it-IT" dirty="0">
                <a:latin typeface="Goudy Old Style" panose="02020502050305020303" pitchFamily="18" charset="0"/>
              </a:rPr>
              <a:t>l’attività politica del passato. Tuttavia, alcuni ex convenzionali trovano nel </a:t>
            </a:r>
            <a:r>
              <a:rPr lang="it-IT" b="1" dirty="0">
                <a:latin typeface="Goudy Old Style" panose="02020502050305020303" pitchFamily="18" charset="0"/>
              </a:rPr>
              <a:t>ricordo</a:t>
            </a:r>
            <a:r>
              <a:rPr lang="it-IT" dirty="0">
                <a:latin typeface="Goudy Old Style" panose="02020502050305020303" pitchFamily="18" charset="0"/>
              </a:rPr>
              <a:t> la più</a:t>
            </a:r>
            <a:r>
              <a:rPr lang="it-IT" b="1" dirty="0">
                <a:latin typeface="Goudy Old Style" panose="02020502050305020303" pitchFamily="18" charset="0"/>
              </a:rPr>
              <a:t> autentica virtù</a:t>
            </a:r>
            <a:r>
              <a:rPr lang="it-IT" dirty="0">
                <a:latin typeface="Goudy Old Style" panose="02020502050305020303" pitchFamily="18" charset="0"/>
              </a:rPr>
              <a:t>, per l’eccezionalità dei tempi della Rivoluzione. Per questo essi scrivono o dettano i propri </a:t>
            </a:r>
            <a:r>
              <a:rPr lang="it-IT" b="1" i="1" dirty="0" err="1">
                <a:latin typeface="Goudy Old Style" panose="02020502050305020303" pitchFamily="18" charset="0"/>
              </a:rPr>
              <a:t>Mémoires</a:t>
            </a:r>
            <a:r>
              <a:rPr lang="it-IT" i="1" dirty="0">
                <a:latin typeface="Goudy Old Style" panose="02020502050305020303" pitchFamily="18" charset="0"/>
              </a:rPr>
              <a:t>» </a:t>
            </a:r>
            <a:r>
              <a:rPr lang="it-IT" dirty="0">
                <a:latin typeface="Goudy Old Style" panose="02020502050305020303" pitchFamily="18" charset="0"/>
              </a:rPr>
              <a:t>(Einaudi 2000, p. 7)</a:t>
            </a:r>
          </a:p>
          <a:p>
            <a:endParaRPr lang="it-IT" cap="none" dirty="0"/>
          </a:p>
        </p:txBody>
      </p:sp>
    </p:spTree>
    <p:extLst>
      <p:ext uri="{BB962C8B-B14F-4D97-AF65-F5344CB8AC3E}">
        <p14:creationId xmlns:p14="http://schemas.microsoft.com/office/powerpoint/2010/main" val="320316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xmlns="" id="{DF13C275-0F98-482E-8FF2-29241106B295}"/>
              </a:ext>
            </a:extLst>
          </p:cNvPr>
          <p:cNvSpPr>
            <a:spLocks noGrp="1"/>
          </p:cNvSpPr>
          <p:nvPr>
            <p:ph type="title"/>
          </p:nvPr>
        </p:nvSpPr>
        <p:spPr/>
        <p:txBody>
          <a:bodyPr>
            <a:normAutofit/>
          </a:bodyPr>
          <a:lstStyle/>
          <a:p>
            <a:pPr algn="ctr"/>
            <a:r>
              <a:rPr lang="it-IT" b="1" i="1" dirty="0">
                <a:latin typeface="Goudy Old Style" panose="02020502050305020303" pitchFamily="18" charset="0"/>
              </a:rPr>
              <a:t>Il Terrore ricordato. </a:t>
            </a:r>
            <a:r>
              <a:rPr lang="it-IT" b="1" dirty="0" err="1">
                <a:latin typeface="Goudy Old Style" panose="02020502050305020303" pitchFamily="18" charset="0"/>
              </a:rPr>
              <a:t>Furet</a:t>
            </a:r>
            <a:r>
              <a:rPr lang="it-IT" b="1" dirty="0">
                <a:latin typeface="Goudy Old Style" panose="02020502050305020303" pitchFamily="18" charset="0"/>
              </a:rPr>
              <a:t> e il revisionismo</a:t>
            </a:r>
          </a:p>
        </p:txBody>
      </p:sp>
      <p:sp>
        <p:nvSpPr>
          <p:cNvPr id="8" name="Sottotitolo 7">
            <a:extLst>
              <a:ext uri="{FF2B5EF4-FFF2-40B4-BE49-F238E27FC236}">
                <a16:creationId xmlns:a16="http://schemas.microsoft.com/office/drawing/2014/main" xmlns="" id="{229AFE0E-5604-4700-BB30-F83BFD29E7E1}"/>
              </a:ext>
            </a:extLst>
          </p:cNvPr>
          <p:cNvSpPr>
            <a:spLocks noGrp="1"/>
          </p:cNvSpPr>
          <p:nvPr>
            <p:ph sz="half" idx="1"/>
          </p:nvPr>
        </p:nvSpPr>
        <p:spPr>
          <a:xfrm>
            <a:off x="516427" y="1892925"/>
            <a:ext cx="8205542" cy="4599949"/>
          </a:xfrm>
        </p:spPr>
        <p:txBody>
          <a:bodyPr>
            <a:normAutofit fontScale="77500" lnSpcReduction="20000"/>
          </a:bodyPr>
          <a:lstStyle/>
          <a:p>
            <a:pPr algn="just"/>
            <a:r>
              <a:rPr lang="it-IT" dirty="0">
                <a:latin typeface="Goudy Old Style" panose="02020502050305020303" pitchFamily="18" charset="0"/>
              </a:rPr>
              <a:t>Il maggior debito storiografico di Luzzatto proviene da </a:t>
            </a:r>
            <a:r>
              <a:rPr lang="it-IT" b="1" dirty="0">
                <a:latin typeface="Goudy Old Style" panose="02020502050305020303" pitchFamily="18" charset="0"/>
              </a:rPr>
              <a:t>François </a:t>
            </a:r>
            <a:r>
              <a:rPr lang="it-IT" b="1" dirty="0" err="1">
                <a:latin typeface="Goudy Old Style" panose="02020502050305020303" pitchFamily="18" charset="0"/>
              </a:rPr>
              <a:t>Furet</a:t>
            </a:r>
            <a:r>
              <a:rPr lang="it-IT" dirty="0">
                <a:latin typeface="Goudy Old Style" panose="02020502050305020303" pitchFamily="18" charset="0"/>
              </a:rPr>
              <a:t>, sulla linea del quale egli riconosce che «i convenzionali erano stati eletti dalle minoranze giacobine attive nei dipartimenti, che avevano spinto un elettorato di fedelissimi al voto in pubblico e ad alta voce. Purtroppo o per fortuna, i convenzionali sarebbero stati rappresentanti del popolo senza popolo» (</a:t>
            </a:r>
            <a:r>
              <a:rPr lang="it-IT" dirty="0" err="1">
                <a:latin typeface="Goudy Old Style" panose="02020502050305020303" pitchFamily="18" charset="0"/>
              </a:rPr>
              <a:t>Einadi</a:t>
            </a:r>
            <a:r>
              <a:rPr lang="it-IT" dirty="0">
                <a:latin typeface="Goudy Old Style" panose="02020502050305020303" pitchFamily="18" charset="0"/>
              </a:rPr>
              <a:t> 2000, p. 47). Lo studio del caso particolare della memoria degli ex convenzionali può tuttavia fare da </a:t>
            </a:r>
            <a:r>
              <a:rPr lang="it-IT" b="1" dirty="0">
                <a:latin typeface="Goudy Old Style" panose="02020502050305020303" pitchFamily="18" charset="0"/>
              </a:rPr>
              <a:t>contrappunto critico </a:t>
            </a:r>
            <a:r>
              <a:rPr lang="it-IT" dirty="0">
                <a:latin typeface="Goudy Old Style" panose="02020502050305020303" pitchFamily="18" charset="0"/>
              </a:rPr>
              <a:t>agli studi dello storico francese</a:t>
            </a:r>
            <a:r>
              <a:rPr lang="it-IT" b="1" dirty="0">
                <a:latin typeface="Goudy Old Style" panose="02020502050305020303" pitchFamily="18" charset="0"/>
              </a:rPr>
              <a:t>: «</a:t>
            </a:r>
            <a:r>
              <a:rPr lang="it-IT" dirty="0">
                <a:latin typeface="Goudy Old Style" panose="02020502050305020303" pitchFamily="18" charset="0"/>
              </a:rPr>
              <a:t>Almeno quanto gli studi di </a:t>
            </a:r>
            <a:r>
              <a:rPr lang="it-IT" dirty="0" err="1">
                <a:latin typeface="Goudy Old Style" panose="02020502050305020303" pitchFamily="18" charset="0"/>
              </a:rPr>
              <a:t>Furet</a:t>
            </a:r>
            <a:r>
              <a:rPr lang="it-IT" dirty="0">
                <a:latin typeface="Goudy Old Style" panose="02020502050305020303" pitchFamily="18" charset="0"/>
              </a:rPr>
              <a:t>, lo storico del Terrore ricordato deve tenere sottomano i romanzi di Balzac» (Einaudi 2000, p. 13). </a:t>
            </a:r>
          </a:p>
          <a:p>
            <a:r>
              <a:rPr lang="it-IT" dirty="0">
                <a:latin typeface="Goudy Old Style" panose="02020502050305020303" pitchFamily="18" charset="0"/>
              </a:rPr>
              <a:t>«Lo sforzo maggiore degli intellettuali e dei politici francesi lungo tutta la prima metà del XIX secolo consistette precisamente nel tentare di distinguere l’eredità positiva della prima assemblea dal lascito negativo dell’altra, di </a:t>
            </a:r>
            <a:r>
              <a:rPr lang="it-IT" b="1" dirty="0">
                <a:latin typeface="Goudy Old Style" panose="02020502050305020303" pitchFamily="18" charset="0"/>
              </a:rPr>
              <a:t>rifondare l’Ottantanove scongiurando il Novantatré</a:t>
            </a:r>
            <a:r>
              <a:rPr lang="it-IT" dirty="0">
                <a:latin typeface="Goudy Old Style" panose="02020502050305020303" pitchFamily="18" charset="0"/>
              </a:rPr>
              <a:t>: salvo intuire smarriti dalle barricate del luglio </a:t>
            </a:r>
            <a:r>
              <a:rPr lang="it-IT" b="1" dirty="0">
                <a:latin typeface="Goudy Old Style" panose="02020502050305020303" pitchFamily="18" charset="0"/>
              </a:rPr>
              <a:t>1830</a:t>
            </a:r>
            <a:r>
              <a:rPr lang="it-IT" dirty="0">
                <a:latin typeface="Goudy Old Style" panose="02020502050305020303" pitchFamily="18" charset="0"/>
              </a:rPr>
              <a:t>, e verificare con sgomento nel giugno </a:t>
            </a:r>
            <a:r>
              <a:rPr lang="it-IT" b="1" dirty="0">
                <a:latin typeface="Goudy Old Style" panose="02020502050305020303" pitchFamily="18" charset="0"/>
              </a:rPr>
              <a:t>1848</a:t>
            </a:r>
            <a:r>
              <a:rPr lang="it-IT" dirty="0">
                <a:latin typeface="Goudy Old Style" panose="02020502050305020303" pitchFamily="18" charset="0"/>
              </a:rPr>
              <a:t>, che una rivoluzione scatena sempre dinamiche incontrollabili, che </a:t>
            </a:r>
            <a:r>
              <a:rPr lang="it-IT" b="1" dirty="0">
                <a:latin typeface="Goudy Old Style" panose="02020502050305020303" pitchFamily="18" charset="0"/>
              </a:rPr>
              <a:t>c’è del Novantatré in ogni Ottantanove</a:t>
            </a:r>
            <a:r>
              <a:rPr lang="it-IT" dirty="0">
                <a:latin typeface="Goudy Old Style" panose="02020502050305020303" pitchFamily="18" charset="0"/>
              </a:rPr>
              <a:t>» (Einaudi 2000, p. 9)</a:t>
            </a:r>
            <a:endParaRPr lang="it-IT" cap="none" dirty="0">
              <a:latin typeface="Goudy Old Style" panose="02020502050305020303" pitchFamily="18" charset="0"/>
            </a:endParaRPr>
          </a:p>
        </p:txBody>
      </p:sp>
      <p:pic>
        <p:nvPicPr>
          <p:cNvPr id="9" name="Segnaposto contenuto 8">
            <a:extLst>
              <a:ext uri="{FF2B5EF4-FFF2-40B4-BE49-F238E27FC236}">
                <a16:creationId xmlns:a16="http://schemas.microsoft.com/office/drawing/2014/main" xmlns="" id="{B0A93BA2-BFF4-46D4-AD7D-3CFF2D1646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05900" y="2437826"/>
            <a:ext cx="2247900" cy="3098800"/>
          </a:xfrm>
        </p:spPr>
      </p:pic>
    </p:spTree>
    <p:extLst>
      <p:ext uri="{BB962C8B-B14F-4D97-AF65-F5344CB8AC3E}">
        <p14:creationId xmlns:p14="http://schemas.microsoft.com/office/powerpoint/2010/main" val="191536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xmlns="" id="{DF13C275-0F98-482E-8FF2-29241106B295}"/>
              </a:ext>
            </a:extLst>
          </p:cNvPr>
          <p:cNvSpPr>
            <a:spLocks noGrp="1"/>
          </p:cNvSpPr>
          <p:nvPr>
            <p:ph type="title"/>
          </p:nvPr>
        </p:nvSpPr>
        <p:spPr>
          <a:xfrm>
            <a:off x="1534696" y="921026"/>
            <a:ext cx="9520158" cy="740571"/>
          </a:xfrm>
        </p:spPr>
        <p:txBody>
          <a:bodyPr>
            <a:normAutofit fontScale="90000"/>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Tra nostalgia e disillusione</a:t>
            </a:r>
          </a:p>
        </p:txBody>
      </p:sp>
      <p:sp>
        <p:nvSpPr>
          <p:cNvPr id="8" name="Sottotitolo 7">
            <a:extLst>
              <a:ext uri="{FF2B5EF4-FFF2-40B4-BE49-F238E27FC236}">
                <a16:creationId xmlns:a16="http://schemas.microsoft.com/office/drawing/2014/main" xmlns="" id="{229AFE0E-5604-4700-BB30-F83BFD29E7E1}"/>
              </a:ext>
            </a:extLst>
          </p:cNvPr>
          <p:cNvSpPr>
            <a:spLocks noGrp="1"/>
          </p:cNvSpPr>
          <p:nvPr>
            <p:ph idx="1"/>
          </p:nvPr>
        </p:nvSpPr>
        <p:spPr>
          <a:xfrm>
            <a:off x="666529" y="1931325"/>
            <a:ext cx="10858941" cy="4596083"/>
          </a:xfrm>
        </p:spPr>
        <p:txBody>
          <a:bodyPr>
            <a:normAutofit fontScale="92500" lnSpcReduction="10000"/>
          </a:bodyPr>
          <a:lstStyle/>
          <a:p>
            <a:pPr algn="just"/>
            <a:r>
              <a:rPr lang="it-IT" cap="none" dirty="0">
                <a:latin typeface="Goudy Old Style" panose="02020502050305020303" pitchFamily="18" charset="0"/>
              </a:rPr>
              <a:t>Altro tema presente nei </a:t>
            </a:r>
            <a:r>
              <a:rPr lang="it-IT" i="1" cap="none" dirty="0" err="1">
                <a:latin typeface="Goudy Old Style" panose="02020502050305020303" pitchFamily="18" charset="0"/>
              </a:rPr>
              <a:t>Mémoires</a:t>
            </a:r>
            <a:r>
              <a:rPr lang="it-IT" cap="none" dirty="0">
                <a:latin typeface="Goudy Old Style" panose="02020502050305020303" pitchFamily="18" charset="0"/>
              </a:rPr>
              <a:t> è la </a:t>
            </a:r>
            <a:r>
              <a:rPr lang="it-IT" b="1" cap="none" dirty="0">
                <a:latin typeface="Goudy Old Style" panose="02020502050305020303" pitchFamily="18" charset="0"/>
              </a:rPr>
              <a:t>nostalgia</a:t>
            </a:r>
            <a:r>
              <a:rPr lang="it-IT" cap="none" dirty="0">
                <a:latin typeface="Goudy Old Style" panose="02020502050305020303" pitchFamily="18" charset="0"/>
              </a:rPr>
              <a:t>. Così il vescovo ed ex convenzionale </a:t>
            </a:r>
            <a:r>
              <a:rPr lang="it-IT" cap="none" dirty="0" err="1">
                <a:latin typeface="Goudy Old Style" panose="02020502050305020303" pitchFamily="18" charset="0"/>
              </a:rPr>
              <a:t>Grégoire</a:t>
            </a:r>
            <a:r>
              <a:rPr lang="it-IT" dirty="0">
                <a:latin typeface="Goudy Old Style" panose="02020502050305020303" pitchFamily="18" charset="0"/>
              </a:rPr>
              <a:t>. Commenta Luzzatto: </a:t>
            </a:r>
            <a:r>
              <a:rPr lang="it-IT" cap="none" dirty="0">
                <a:latin typeface="Goudy Old Style" panose="02020502050305020303" pitchFamily="18" charset="0"/>
              </a:rPr>
              <a:t>«</a:t>
            </a:r>
            <a:r>
              <a:rPr lang="it-IT" b="1" dirty="0">
                <a:latin typeface="Goudy Old Style" panose="02020502050305020303" pitchFamily="18" charset="0"/>
              </a:rPr>
              <a:t>Irenici cherubini </a:t>
            </a:r>
            <a:r>
              <a:rPr lang="it-IT" dirty="0">
                <a:latin typeface="Goudy Old Style" panose="02020502050305020303" pitchFamily="18" charset="0"/>
              </a:rPr>
              <a:t>accanto a </a:t>
            </a:r>
            <a:r>
              <a:rPr lang="it-IT" b="1" dirty="0">
                <a:latin typeface="Goudy Old Style" panose="02020502050305020303" pitchFamily="18" charset="0"/>
              </a:rPr>
              <a:t>militi ciceroniani</a:t>
            </a:r>
            <a:r>
              <a:rPr lang="it-IT" dirty="0">
                <a:latin typeface="Goudy Old Style" panose="02020502050305020303" pitchFamily="18" charset="0"/>
              </a:rPr>
              <a:t>: nel </a:t>
            </a:r>
            <a:r>
              <a:rPr lang="it-IT" b="1" dirty="0">
                <a:latin typeface="Goudy Old Style" panose="02020502050305020303" pitchFamily="18" charset="0"/>
              </a:rPr>
              <a:t>teatro della memoria</a:t>
            </a:r>
            <a:r>
              <a:rPr lang="it-IT" dirty="0">
                <a:latin typeface="Goudy Old Style" panose="02020502050305020303" pitchFamily="18" charset="0"/>
              </a:rPr>
              <a:t>, l’esperienza da avvocati e da curati prima della Rivoluzione ritorna ai convenzionali in tutta la fragranza della sua </a:t>
            </a:r>
            <a:r>
              <a:rPr lang="it-IT" b="1" dirty="0">
                <a:latin typeface="Goudy Old Style" panose="02020502050305020303" pitchFamily="18" charset="0"/>
              </a:rPr>
              <a:t>apolitica politicità</a:t>
            </a:r>
            <a:r>
              <a:rPr lang="it-IT" dirty="0">
                <a:latin typeface="Goudy Old Style" panose="02020502050305020303" pitchFamily="18" charset="0"/>
              </a:rPr>
              <a:t>: attività umanitaria e anche umanistica, ma senza i risvolti crudeli che segneranno l’umanesimo successivo, genuino o sedicente che dir lo si voglia» (Einaudi 2000, p. 46). </a:t>
            </a:r>
          </a:p>
          <a:p>
            <a:pPr algn="just"/>
            <a:r>
              <a:rPr lang="it-IT" cap="none" dirty="0">
                <a:latin typeface="Goudy Old Style" panose="02020502050305020303" pitchFamily="18" charset="0"/>
              </a:rPr>
              <a:t>Dopo la nostalgia, arriva la </a:t>
            </a:r>
            <a:r>
              <a:rPr lang="it-IT" b="1" cap="none" dirty="0">
                <a:latin typeface="Goudy Old Style" panose="02020502050305020303" pitchFamily="18" charset="0"/>
              </a:rPr>
              <a:t>disillusione</a:t>
            </a:r>
            <a:r>
              <a:rPr lang="it-IT" cap="none" dirty="0">
                <a:latin typeface="Goudy Old Style" panose="02020502050305020303" pitchFamily="18" charset="0"/>
              </a:rPr>
              <a:t>. Lo stesso </a:t>
            </a:r>
            <a:r>
              <a:rPr lang="it-IT" cap="none" dirty="0" err="1">
                <a:latin typeface="Goudy Old Style" panose="02020502050305020303" pitchFamily="18" charset="0"/>
              </a:rPr>
              <a:t>Grégoire</a:t>
            </a:r>
            <a:r>
              <a:rPr lang="it-IT" dirty="0">
                <a:latin typeface="Goudy Old Style" panose="02020502050305020303" pitchFamily="18" charset="0"/>
              </a:rPr>
              <a:t>, ripiegato sui propri ricordi, ritiene che «la Rivoluzione non è altro che un cambiamento di nome per le cose, e di fortuna per le persone» (Einaudi 2000, p. 49). </a:t>
            </a:r>
            <a:r>
              <a:rPr lang="it-IT" dirty="0" err="1">
                <a:latin typeface="Goudy Old Style" panose="02020502050305020303" pitchFamily="18" charset="0"/>
              </a:rPr>
              <a:t>Dubois-Crancé</a:t>
            </a:r>
            <a:r>
              <a:rPr lang="it-IT" dirty="0">
                <a:latin typeface="Goudy Old Style" panose="02020502050305020303" pitchFamily="18" charset="0"/>
              </a:rPr>
              <a:t>, ex convenzionale anch’egli, ironicamente benedice il colpo di Stato di Napoleone, dicendo che in tal modo ha ritrovato le occupazioni campestri del terreno paterno e i ben noti boschi dell’adolescenza, </a:t>
            </a:r>
            <a:r>
              <a:rPr lang="it-IT" b="1" dirty="0">
                <a:latin typeface="Goudy Old Style" panose="02020502050305020303" pitchFamily="18" charset="0"/>
              </a:rPr>
              <a:t>felice della propria inutilità</a:t>
            </a:r>
            <a:r>
              <a:rPr lang="it-IT" dirty="0">
                <a:latin typeface="Goudy Old Style" panose="02020502050305020303" pitchFamily="18" charset="0"/>
              </a:rPr>
              <a:t>.</a:t>
            </a:r>
            <a:endParaRPr lang="it-IT" cap="none" dirty="0">
              <a:latin typeface="Goudy Old Style" panose="02020502050305020303" pitchFamily="18" charset="0"/>
            </a:endParaRPr>
          </a:p>
        </p:txBody>
      </p:sp>
    </p:spTree>
    <p:extLst>
      <p:ext uri="{BB962C8B-B14F-4D97-AF65-F5344CB8AC3E}">
        <p14:creationId xmlns:p14="http://schemas.microsoft.com/office/powerpoint/2010/main" val="406285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8B4965-63AA-403D-A25C-6BEA15507A7E}"/>
              </a:ext>
            </a:extLst>
          </p:cNvPr>
          <p:cNvSpPr>
            <a:spLocks noGrp="1"/>
          </p:cNvSpPr>
          <p:nvPr>
            <p:ph type="title"/>
          </p:nvPr>
        </p:nvSpPr>
        <p:spPr>
          <a:xfrm>
            <a:off x="1534695" y="848139"/>
            <a:ext cx="9520157" cy="711255"/>
          </a:xfrm>
        </p:spPr>
        <p:txBody>
          <a:bodyPr>
            <a:normAutofit fontScale="90000"/>
          </a:bodyPr>
          <a:lstStyle/>
          <a:p>
            <a:pPr algn="ctr"/>
            <a:r>
              <a:rPr lang="it-IT" b="1" i="1" dirty="0">
                <a:latin typeface="Goudy Old Style" panose="02020502050305020303" pitchFamily="18" charset="0"/>
              </a:rPr>
              <a:t>Il Terrore ricordato</a:t>
            </a:r>
            <a:r>
              <a:rPr lang="it-IT" b="1" dirty="0">
                <a:latin typeface="Goudy Old Style" panose="02020502050305020303" pitchFamily="18" charset="0"/>
              </a:rPr>
              <a:t>. «La banalità del male»</a:t>
            </a:r>
          </a:p>
        </p:txBody>
      </p:sp>
      <p:sp>
        <p:nvSpPr>
          <p:cNvPr id="4" name="Segnaposto contenuto 3">
            <a:extLst>
              <a:ext uri="{FF2B5EF4-FFF2-40B4-BE49-F238E27FC236}">
                <a16:creationId xmlns:a16="http://schemas.microsoft.com/office/drawing/2014/main" xmlns="" id="{18ABD773-6E46-40EF-AE1E-1F49F88CC351}"/>
              </a:ext>
            </a:extLst>
          </p:cNvPr>
          <p:cNvSpPr>
            <a:spLocks noGrp="1"/>
          </p:cNvSpPr>
          <p:nvPr>
            <p:ph sz="half" idx="1"/>
          </p:nvPr>
        </p:nvSpPr>
        <p:spPr>
          <a:xfrm>
            <a:off x="251790" y="2010877"/>
            <a:ext cx="8498315" cy="4516531"/>
          </a:xfrm>
        </p:spPr>
        <p:txBody>
          <a:bodyPr>
            <a:normAutofit/>
          </a:bodyPr>
          <a:lstStyle/>
          <a:p>
            <a:pPr algn="just"/>
            <a:r>
              <a:rPr lang="it-IT" dirty="0">
                <a:latin typeface="Goudy Old Style" panose="02020502050305020303" pitchFamily="18" charset="0"/>
              </a:rPr>
              <a:t>Secondo quell’«</a:t>
            </a:r>
            <a:r>
              <a:rPr lang="it-IT" b="1" dirty="0">
                <a:latin typeface="Goudy Old Style" panose="02020502050305020303" pitchFamily="18" charset="0"/>
              </a:rPr>
              <a:t>analogia</a:t>
            </a:r>
            <a:r>
              <a:rPr lang="it-IT" dirty="0">
                <a:latin typeface="Goudy Old Style" panose="02020502050305020303" pitchFamily="18" charset="0"/>
              </a:rPr>
              <a:t> come forma della comprensione storica» (L. Canfora 2010), che Luzzatto stesso cita, si può trovare la «banalità del male» </a:t>
            </a:r>
            <a:r>
              <a:rPr lang="it-IT" i="1" dirty="0">
                <a:latin typeface="Goudy Old Style" panose="02020502050305020303" pitchFamily="18" charset="0"/>
              </a:rPr>
              <a:t>ante litteram</a:t>
            </a:r>
            <a:r>
              <a:rPr lang="it-IT" dirty="0">
                <a:latin typeface="Goudy Old Style" panose="02020502050305020303" pitchFamily="18" charset="0"/>
              </a:rPr>
              <a:t> nei </a:t>
            </a:r>
            <a:r>
              <a:rPr lang="it-IT" i="1" dirty="0" err="1">
                <a:latin typeface="Goudy Old Style" panose="02020502050305020303" pitchFamily="18" charset="0"/>
              </a:rPr>
              <a:t>Mémoires</a:t>
            </a:r>
            <a:r>
              <a:rPr lang="it-IT" i="1" dirty="0">
                <a:latin typeface="Goudy Old Style" panose="02020502050305020303" pitchFamily="18" charset="0"/>
              </a:rPr>
              <a:t> </a:t>
            </a:r>
            <a:r>
              <a:rPr lang="it-IT" dirty="0">
                <a:latin typeface="Goudy Old Style" panose="02020502050305020303" pitchFamily="18" charset="0"/>
              </a:rPr>
              <a:t>di alcuni ex  convenzionali implicati nei massacri del Terrore. Il «nazista» </a:t>
            </a:r>
            <a:r>
              <a:rPr lang="it-IT" dirty="0" err="1">
                <a:latin typeface="Goudy Old Style" panose="02020502050305020303" pitchFamily="18" charset="0"/>
              </a:rPr>
              <a:t>Barère</a:t>
            </a:r>
            <a:r>
              <a:rPr lang="it-IT" dirty="0">
                <a:latin typeface="Goudy Old Style" panose="02020502050305020303" pitchFamily="18" charset="0"/>
              </a:rPr>
              <a:t> non si dichiara responsabile delle atrocità commesse: </a:t>
            </a:r>
            <a:r>
              <a:rPr lang="it-IT" b="1" dirty="0">
                <a:latin typeface="Goudy Old Style" panose="02020502050305020303" pitchFamily="18" charset="0"/>
              </a:rPr>
              <a:t>ha obbedito </a:t>
            </a:r>
            <a:r>
              <a:rPr lang="it-IT" dirty="0">
                <a:latin typeface="Goudy Old Style" panose="02020502050305020303" pitchFamily="18" charset="0"/>
              </a:rPr>
              <a:t>semplicemente alle atrocità della sua epoca. Altri avranno invece giudizi opposti, come il «modesto </a:t>
            </a:r>
            <a:r>
              <a:rPr lang="it-IT" dirty="0" err="1">
                <a:latin typeface="Goudy Old Style" panose="02020502050305020303" pitchFamily="18" charset="0"/>
              </a:rPr>
              <a:t>Maculay</a:t>
            </a:r>
            <a:r>
              <a:rPr lang="it-IT" dirty="0">
                <a:latin typeface="Goudy Old Style" panose="02020502050305020303" pitchFamily="18" charset="0"/>
              </a:rPr>
              <a:t>», il quale lo additerà al contrario come «</a:t>
            </a:r>
            <a:r>
              <a:rPr lang="it-IT" b="1" dirty="0">
                <a:latin typeface="Goudy Old Style" panose="02020502050305020303" pitchFamily="18" charset="0"/>
              </a:rPr>
              <a:t>crudele bevitore di sangue</a:t>
            </a:r>
            <a:r>
              <a:rPr lang="it-IT" dirty="0">
                <a:latin typeface="Goudy Old Style" panose="02020502050305020303" pitchFamily="18" charset="0"/>
              </a:rPr>
              <a:t>» (Einaudi 2000, p. 48)</a:t>
            </a:r>
          </a:p>
        </p:txBody>
      </p:sp>
      <p:pic>
        <p:nvPicPr>
          <p:cNvPr id="7" name="Segnaposto contenuto 6">
            <a:extLst>
              <a:ext uri="{FF2B5EF4-FFF2-40B4-BE49-F238E27FC236}">
                <a16:creationId xmlns:a16="http://schemas.microsoft.com/office/drawing/2014/main" xmlns="" id="{64428D50-EFC4-436D-B5F8-BB30221F64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31711" y="2007322"/>
            <a:ext cx="2350887" cy="3441700"/>
          </a:xfrm>
        </p:spPr>
      </p:pic>
    </p:spTree>
    <p:extLst>
      <p:ext uri="{BB962C8B-B14F-4D97-AF65-F5344CB8AC3E}">
        <p14:creationId xmlns:p14="http://schemas.microsoft.com/office/powerpoint/2010/main" val="154607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C8BFE6-3BE2-4122-A2F4-120A701EDEE9}"/>
              </a:ext>
            </a:extLst>
          </p:cNvPr>
          <p:cNvSpPr>
            <a:spLocks noGrp="1"/>
          </p:cNvSpPr>
          <p:nvPr>
            <p:ph type="title"/>
          </p:nvPr>
        </p:nvSpPr>
        <p:spPr>
          <a:xfrm>
            <a:off x="1534695" y="980463"/>
            <a:ext cx="9520157" cy="644994"/>
          </a:xfrm>
        </p:spPr>
        <p:txBody>
          <a:bodyPr>
            <a:normAutofit fontScale="90000"/>
          </a:bodyPr>
          <a:lstStyle/>
          <a:p>
            <a:pPr algn="ctr"/>
            <a:r>
              <a:rPr lang="it-IT" b="1" i="1" dirty="0">
                <a:latin typeface="Goudy Old Style" panose="02020502050305020303" pitchFamily="18" charset="0"/>
              </a:rPr>
              <a:t>Il Terrore ricordato</a:t>
            </a:r>
            <a:r>
              <a:rPr lang="it-IT" b="1" dirty="0">
                <a:latin typeface="Goudy Old Style" panose="02020502050305020303" pitchFamily="18" charset="0"/>
              </a:rPr>
              <a:t>. La guerra civile</a:t>
            </a:r>
          </a:p>
        </p:txBody>
      </p:sp>
      <p:sp>
        <p:nvSpPr>
          <p:cNvPr id="3" name="Segnaposto contenuto 2">
            <a:extLst>
              <a:ext uri="{FF2B5EF4-FFF2-40B4-BE49-F238E27FC236}">
                <a16:creationId xmlns:a16="http://schemas.microsoft.com/office/drawing/2014/main" xmlns="" id="{8B92565B-641B-4F35-857D-28653A492964}"/>
              </a:ext>
            </a:extLst>
          </p:cNvPr>
          <p:cNvSpPr>
            <a:spLocks noGrp="1"/>
          </p:cNvSpPr>
          <p:nvPr>
            <p:ph sz="half" idx="1"/>
          </p:nvPr>
        </p:nvSpPr>
        <p:spPr>
          <a:xfrm>
            <a:off x="997120" y="1996810"/>
            <a:ext cx="10197760" cy="4488396"/>
          </a:xfrm>
        </p:spPr>
        <p:txBody>
          <a:bodyPr>
            <a:normAutofit fontScale="92500" lnSpcReduction="10000"/>
          </a:bodyPr>
          <a:lstStyle/>
          <a:p>
            <a:pPr algn="just"/>
            <a:r>
              <a:rPr lang="it-IT" dirty="0">
                <a:latin typeface="Goudy Old Style" panose="02020502050305020303" pitchFamily="18" charset="0"/>
              </a:rPr>
              <a:t>Se </a:t>
            </a:r>
            <a:r>
              <a:rPr lang="it-IT" b="1" dirty="0">
                <a:latin typeface="Goudy Old Style" panose="02020502050305020303" pitchFamily="18" charset="0"/>
              </a:rPr>
              <a:t>Georges Lefebvre </a:t>
            </a:r>
            <a:r>
              <a:rPr lang="it-IT" dirty="0">
                <a:latin typeface="Goudy Old Style" panose="02020502050305020303" pitchFamily="18" charset="0"/>
              </a:rPr>
              <a:t>aveva indicato la causa principale degli avvenimenti del 1792 nella pressione dei </a:t>
            </a:r>
            <a:r>
              <a:rPr lang="it-IT" b="1" dirty="0">
                <a:latin typeface="Goudy Old Style" panose="02020502050305020303" pitchFamily="18" charset="0"/>
              </a:rPr>
              <a:t>contadini</a:t>
            </a:r>
            <a:r>
              <a:rPr lang="it-IT" dirty="0">
                <a:latin typeface="Goudy Old Style" panose="02020502050305020303" pitchFamily="18" charset="0"/>
              </a:rPr>
              <a:t>, tuttavia nelle memorie dei convenzionali questo tema non è presente. Piuttosto lo sono il timore di una guerra esterna, e soprattutto di un ritorno aristocratico e quindi delle </a:t>
            </a:r>
            <a:r>
              <a:rPr lang="it-IT" b="1" dirty="0">
                <a:latin typeface="Goudy Old Style" panose="02020502050305020303" pitchFamily="18" charset="0"/>
              </a:rPr>
              <a:t>guerra civile</a:t>
            </a:r>
            <a:r>
              <a:rPr lang="it-IT" dirty="0">
                <a:latin typeface="Goudy Old Style" panose="02020502050305020303" pitchFamily="18" charset="0"/>
              </a:rPr>
              <a:t>.</a:t>
            </a:r>
          </a:p>
          <a:p>
            <a:pPr algn="just"/>
            <a:r>
              <a:rPr lang="it-IT" dirty="0">
                <a:latin typeface="Goudy Old Style" panose="02020502050305020303" pitchFamily="18" charset="0"/>
              </a:rPr>
              <a:t>«La </a:t>
            </a:r>
            <a:r>
              <a:rPr lang="it-IT" b="1" dirty="0">
                <a:latin typeface="Goudy Old Style" panose="02020502050305020303" pitchFamily="18" charset="0"/>
              </a:rPr>
              <a:t>pulsione a ricordare </a:t>
            </a:r>
            <a:r>
              <a:rPr lang="it-IT" dirty="0">
                <a:latin typeface="Goudy Old Style" panose="02020502050305020303" pitchFamily="18" charset="0"/>
              </a:rPr>
              <a:t>il Terrore muove anche da un </a:t>
            </a:r>
            <a:r>
              <a:rPr lang="it-IT" b="1" dirty="0">
                <a:latin typeface="Goudy Old Style" panose="02020502050305020303" pitchFamily="18" charset="0"/>
              </a:rPr>
              <a:t>superamento dell’io</a:t>
            </a:r>
            <a:r>
              <a:rPr lang="it-IT" dirty="0">
                <a:latin typeface="Goudy Old Style" panose="02020502050305020303" pitchFamily="18" charset="0"/>
              </a:rPr>
              <a:t>, da un incontro tra bisogno individuale e bisogno collettivo. Perché nel mondo restaurato i convenzionali regicidi sono peggio che uomini messi in disparte, in esilio, peggio che politici dimenticati; sono esseri abietti. La </a:t>
            </a:r>
            <a:r>
              <a:rPr lang="it-IT" b="1" dirty="0">
                <a:latin typeface="Goudy Old Style" panose="02020502050305020303" pitchFamily="18" charset="0"/>
              </a:rPr>
              <a:t>partigianeria della memoria infamante </a:t>
            </a:r>
            <a:r>
              <a:rPr lang="it-IT" dirty="0">
                <a:latin typeface="Goudy Old Style" panose="02020502050305020303" pitchFamily="18" charset="0"/>
              </a:rPr>
              <a:t>promuove, nei più fieri tra i regicidi in esilio, </a:t>
            </a:r>
            <a:r>
              <a:rPr lang="it-IT" b="1" dirty="0">
                <a:latin typeface="Goudy Old Style" panose="02020502050305020303" pitchFamily="18" charset="0"/>
              </a:rPr>
              <a:t>un’uguale e contraria vocazione memoriale</a:t>
            </a:r>
            <a:r>
              <a:rPr lang="it-IT" dirty="0">
                <a:latin typeface="Goudy Old Style" panose="02020502050305020303" pitchFamily="18" charset="0"/>
              </a:rPr>
              <a:t>. Quella dei </a:t>
            </a:r>
            <a:r>
              <a:rPr lang="it-IT" i="1" dirty="0" err="1">
                <a:latin typeface="Goudy Old Style" panose="02020502050305020303" pitchFamily="18" charset="0"/>
              </a:rPr>
              <a:t>Mémoires</a:t>
            </a:r>
            <a:r>
              <a:rPr lang="it-IT" dirty="0">
                <a:latin typeface="Goudy Old Style" panose="02020502050305020303" pitchFamily="18" charset="0"/>
              </a:rPr>
              <a:t> è una </a:t>
            </a:r>
            <a:r>
              <a:rPr lang="it-IT" b="1" dirty="0">
                <a:latin typeface="Goudy Old Style" panose="02020502050305020303" pitchFamily="18" charset="0"/>
              </a:rPr>
              <a:t>guerra civile» </a:t>
            </a:r>
            <a:r>
              <a:rPr lang="it-IT" dirty="0">
                <a:latin typeface="Goudy Old Style" panose="02020502050305020303" pitchFamily="18" charset="0"/>
              </a:rPr>
              <a:t>(Einaudi 2000, p. 67)</a:t>
            </a:r>
          </a:p>
          <a:p>
            <a:endParaRPr lang="it-IT" dirty="0"/>
          </a:p>
          <a:p>
            <a:endParaRPr lang="it-IT" dirty="0"/>
          </a:p>
        </p:txBody>
      </p:sp>
    </p:spTree>
    <p:extLst>
      <p:ext uri="{BB962C8B-B14F-4D97-AF65-F5344CB8AC3E}">
        <p14:creationId xmlns:p14="http://schemas.microsoft.com/office/powerpoint/2010/main" val="238250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6A9D7B-66CE-4645-BA35-722EE686B036}"/>
              </a:ext>
            </a:extLst>
          </p:cNvPr>
          <p:cNvSpPr>
            <a:spLocks noGrp="1"/>
          </p:cNvSpPr>
          <p:nvPr>
            <p:ph type="title"/>
          </p:nvPr>
        </p:nvSpPr>
        <p:spPr>
          <a:xfrm>
            <a:off x="1534695" y="993912"/>
            <a:ext cx="9520157" cy="618490"/>
          </a:xfrm>
        </p:spPr>
        <p:txBody>
          <a:bodyPr>
            <a:normAutofit fontScale="90000"/>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Jacques-Louis David</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DB757B32-5D50-430B-A9EB-B49C736457C1}"/>
              </a:ext>
            </a:extLst>
          </p:cNvPr>
          <p:cNvSpPr>
            <a:spLocks noGrp="1"/>
          </p:cNvSpPr>
          <p:nvPr>
            <p:ph sz="half" idx="1"/>
          </p:nvPr>
        </p:nvSpPr>
        <p:spPr>
          <a:xfrm>
            <a:off x="361802" y="2352093"/>
            <a:ext cx="6728316" cy="4175316"/>
          </a:xfrm>
        </p:spPr>
        <p:txBody>
          <a:bodyPr>
            <a:normAutofit fontScale="77500" lnSpcReduction="20000"/>
          </a:bodyPr>
          <a:lstStyle/>
          <a:p>
            <a:pPr algn="just"/>
            <a:r>
              <a:rPr lang="it-IT" dirty="0">
                <a:latin typeface="Goudy Old Style" panose="02020502050305020303" pitchFamily="18" charset="0"/>
              </a:rPr>
              <a:t>David (</a:t>
            </a:r>
            <a:r>
              <a:rPr lang="it-IT" b="1" dirty="0">
                <a:latin typeface="Goudy Old Style" panose="02020502050305020303" pitchFamily="18" charset="0"/>
              </a:rPr>
              <a:t>1748-1825</a:t>
            </a:r>
            <a:r>
              <a:rPr lang="it-IT" dirty="0">
                <a:latin typeface="Goudy Old Style" panose="02020502050305020303" pitchFamily="18" charset="0"/>
              </a:rPr>
              <a:t>) fu un convenzionale </a:t>
            </a:r>
            <a:r>
              <a:rPr lang="it-IT" b="1" dirty="0">
                <a:latin typeface="Goudy Old Style" panose="02020502050305020303" pitchFamily="18" charset="0"/>
              </a:rPr>
              <a:t>giacobino</a:t>
            </a:r>
            <a:r>
              <a:rPr lang="it-IT" dirty="0">
                <a:latin typeface="Goudy Old Style" panose="02020502050305020303" pitchFamily="18" charset="0"/>
              </a:rPr>
              <a:t>, incarcerato durante il Termidoro ed </a:t>
            </a:r>
            <a:r>
              <a:rPr lang="it-IT" b="1" dirty="0">
                <a:latin typeface="Goudy Old Style" panose="02020502050305020303" pitchFamily="18" charset="0"/>
              </a:rPr>
              <a:t>esiliato</a:t>
            </a:r>
            <a:r>
              <a:rPr lang="it-IT" dirty="0">
                <a:latin typeface="Goudy Old Style" panose="02020502050305020303" pitchFamily="18" charset="0"/>
              </a:rPr>
              <a:t> a Bruxelles dopo i Cento giorni. </a:t>
            </a:r>
            <a:r>
              <a:rPr lang="it-IT" b="1" dirty="0">
                <a:latin typeface="Goudy Old Style" panose="02020502050305020303" pitchFamily="18" charset="0"/>
              </a:rPr>
              <a:t>Non scrisse </a:t>
            </a:r>
            <a:r>
              <a:rPr lang="it-IT" b="1" i="1" dirty="0" err="1">
                <a:latin typeface="Goudy Old Style" panose="02020502050305020303" pitchFamily="18" charset="0"/>
              </a:rPr>
              <a:t>Mémories</a:t>
            </a:r>
            <a:r>
              <a:rPr lang="it-IT" dirty="0">
                <a:latin typeface="Goudy Old Style" panose="02020502050305020303" pitchFamily="18" charset="0"/>
              </a:rPr>
              <a:t>, e tuttavia le sue memorie dei tempi che furono possono essere dedotte dalla svolta tematica dei suoi dipinti ai tempi dell’esilio.</a:t>
            </a:r>
          </a:p>
          <a:p>
            <a:pPr algn="just"/>
            <a:r>
              <a:rPr lang="it-IT" dirty="0">
                <a:latin typeface="Goudy Old Style" panose="02020502050305020303" pitchFamily="18" charset="0"/>
              </a:rPr>
              <a:t>Ne </a:t>
            </a:r>
            <a:r>
              <a:rPr lang="it-IT" b="1" i="1" dirty="0">
                <a:latin typeface="Goudy Old Style" panose="02020502050305020303" pitchFamily="18" charset="0"/>
              </a:rPr>
              <a:t>Le </a:t>
            </a:r>
            <a:r>
              <a:rPr lang="it-IT" b="1" i="1" dirty="0" err="1">
                <a:latin typeface="Goudy Old Style" panose="02020502050305020303" pitchFamily="18" charset="0"/>
              </a:rPr>
              <a:t>serment</a:t>
            </a:r>
            <a:r>
              <a:rPr lang="it-IT" b="1" i="1" dirty="0">
                <a:latin typeface="Goudy Old Style" panose="02020502050305020303" pitchFamily="18" charset="0"/>
              </a:rPr>
              <a:t> </a:t>
            </a:r>
            <a:r>
              <a:rPr lang="it-IT" b="1" i="1" dirty="0" err="1">
                <a:latin typeface="Goudy Old Style" panose="02020502050305020303" pitchFamily="18" charset="0"/>
              </a:rPr>
              <a:t>des</a:t>
            </a:r>
            <a:r>
              <a:rPr lang="it-IT" b="1" i="1" dirty="0">
                <a:latin typeface="Goudy Old Style" panose="02020502050305020303" pitchFamily="18" charset="0"/>
              </a:rPr>
              <a:t> </a:t>
            </a:r>
            <a:r>
              <a:rPr lang="it-IT" b="1" i="1" dirty="0" err="1">
                <a:latin typeface="Goudy Old Style" panose="02020502050305020303" pitchFamily="18" charset="0"/>
              </a:rPr>
              <a:t>Oraces</a:t>
            </a:r>
            <a:r>
              <a:rPr lang="it-IT" b="1" dirty="0">
                <a:latin typeface="Goudy Old Style" panose="02020502050305020303" pitchFamily="18" charset="0"/>
              </a:rPr>
              <a:t> </a:t>
            </a:r>
            <a:r>
              <a:rPr lang="it-IT" dirty="0">
                <a:latin typeface="Goudy Old Style" panose="02020502050305020303" pitchFamily="18" charset="0"/>
              </a:rPr>
              <a:t>(1785), è presente il «penoso contrasto tra i doveri affettivi dell’individuo e i poteri politici del cittadino, e la stoica necessità di far prevalere gli ultimi sui primi» (Einaudi 2000, p. 110).</a:t>
            </a:r>
          </a:p>
          <a:p>
            <a:pPr algn="just"/>
            <a:r>
              <a:rPr lang="it-IT" dirty="0">
                <a:latin typeface="Goudy Old Style" panose="02020502050305020303" pitchFamily="18" charset="0"/>
              </a:rPr>
              <a:t>Altri celebri esempi di quadri «impegnati» sono </a:t>
            </a:r>
            <a:r>
              <a:rPr lang="it-IT" i="1" dirty="0">
                <a:latin typeface="Goudy Old Style" panose="02020502050305020303" pitchFamily="18" charset="0"/>
              </a:rPr>
              <a:t>La </a:t>
            </a:r>
            <a:r>
              <a:rPr lang="it-IT" i="1" dirty="0" err="1">
                <a:latin typeface="Goudy Old Style" panose="02020502050305020303" pitchFamily="18" charset="0"/>
              </a:rPr>
              <a:t>mort</a:t>
            </a:r>
            <a:r>
              <a:rPr lang="it-IT" i="1" dirty="0">
                <a:latin typeface="Goudy Old Style" panose="02020502050305020303" pitchFamily="18" charset="0"/>
              </a:rPr>
              <a:t> de Socrate (1787), </a:t>
            </a:r>
            <a:r>
              <a:rPr lang="fr-FR" i="1" dirty="0">
                <a:latin typeface="Goudy Old Style" panose="02020502050305020303" pitchFamily="18" charset="0"/>
              </a:rPr>
              <a:t>Les licteurs rapportent à Brutus les corps de ses fils </a:t>
            </a:r>
            <a:r>
              <a:rPr lang="fr-FR" dirty="0">
                <a:latin typeface="Goudy Old Style" panose="02020502050305020303" pitchFamily="18" charset="0"/>
              </a:rPr>
              <a:t>(1789),</a:t>
            </a:r>
            <a:r>
              <a:rPr lang="fr-FR" b="1" i="1" dirty="0"/>
              <a:t> </a:t>
            </a:r>
            <a:r>
              <a:rPr lang="it-IT" i="1" dirty="0">
                <a:latin typeface="Goudy Old Style" panose="02020502050305020303" pitchFamily="18" charset="0"/>
              </a:rPr>
              <a:t>Le </a:t>
            </a:r>
            <a:r>
              <a:rPr lang="it-IT" i="1" dirty="0" err="1">
                <a:latin typeface="Goudy Old Style" panose="02020502050305020303" pitchFamily="18" charset="0"/>
              </a:rPr>
              <a:t>serment</a:t>
            </a:r>
            <a:r>
              <a:rPr lang="it-IT" i="1" dirty="0">
                <a:latin typeface="Goudy Old Style" panose="02020502050305020303" pitchFamily="18" charset="0"/>
              </a:rPr>
              <a:t> </a:t>
            </a:r>
            <a:r>
              <a:rPr lang="it-IT" i="1" dirty="0" err="1">
                <a:latin typeface="Goudy Old Style" panose="02020502050305020303" pitchFamily="18" charset="0"/>
              </a:rPr>
              <a:t>du</a:t>
            </a:r>
            <a:r>
              <a:rPr lang="it-IT" i="1" dirty="0">
                <a:latin typeface="Goudy Old Style" panose="02020502050305020303" pitchFamily="18" charset="0"/>
              </a:rPr>
              <a:t> </a:t>
            </a:r>
            <a:r>
              <a:rPr lang="it-IT" i="1" dirty="0" err="1">
                <a:latin typeface="Goudy Old Style" panose="02020502050305020303" pitchFamily="18" charset="0"/>
              </a:rPr>
              <a:t>Jeu</a:t>
            </a:r>
            <a:r>
              <a:rPr lang="it-IT" i="1" dirty="0">
                <a:latin typeface="Goudy Old Style" panose="02020502050305020303" pitchFamily="18" charset="0"/>
              </a:rPr>
              <a:t> de </a:t>
            </a:r>
            <a:r>
              <a:rPr lang="it-IT" i="1" dirty="0" err="1">
                <a:latin typeface="Goudy Old Style" panose="02020502050305020303" pitchFamily="18" charset="0"/>
              </a:rPr>
              <a:t>paume</a:t>
            </a:r>
            <a:r>
              <a:rPr lang="it-IT" dirty="0">
                <a:latin typeface="Goudy Old Style" panose="02020502050305020303" pitchFamily="18" charset="0"/>
              </a:rPr>
              <a:t> (1792), </a:t>
            </a:r>
            <a:r>
              <a:rPr lang="it-IT" i="1" dirty="0">
                <a:latin typeface="Goudy Old Style" panose="02020502050305020303" pitchFamily="18" charset="0"/>
              </a:rPr>
              <a:t>Le </a:t>
            </a:r>
            <a:r>
              <a:rPr lang="it-IT" i="1" dirty="0" err="1">
                <a:latin typeface="Goudy Old Style" panose="02020502050305020303" pitchFamily="18" charset="0"/>
              </a:rPr>
              <a:t>sabines</a:t>
            </a:r>
            <a:r>
              <a:rPr lang="it-IT" i="1" dirty="0">
                <a:latin typeface="Goudy Old Style" panose="02020502050305020303" pitchFamily="18" charset="0"/>
              </a:rPr>
              <a:t> </a:t>
            </a:r>
            <a:r>
              <a:rPr lang="it-IT" dirty="0">
                <a:latin typeface="Goudy Old Style" panose="02020502050305020303" pitchFamily="18" charset="0"/>
              </a:rPr>
              <a:t>(1799), </a:t>
            </a:r>
            <a:r>
              <a:rPr lang="it-IT" i="1" dirty="0">
                <a:latin typeface="Goudy Old Style" panose="02020502050305020303" pitchFamily="18" charset="0"/>
              </a:rPr>
              <a:t>Bonaparte </a:t>
            </a:r>
            <a:r>
              <a:rPr lang="it-IT" i="1" dirty="0" err="1">
                <a:latin typeface="Goudy Old Style" panose="02020502050305020303" pitchFamily="18" charset="0"/>
              </a:rPr>
              <a:t>franchissant</a:t>
            </a:r>
            <a:r>
              <a:rPr lang="it-IT" i="1" dirty="0">
                <a:latin typeface="Goudy Old Style" panose="02020502050305020303" pitchFamily="18" charset="0"/>
              </a:rPr>
              <a:t> le </a:t>
            </a:r>
            <a:r>
              <a:rPr lang="it-IT" i="1" dirty="0" err="1">
                <a:latin typeface="Goudy Old Style" panose="02020502050305020303" pitchFamily="18" charset="0"/>
              </a:rPr>
              <a:t>Grand</a:t>
            </a:r>
            <a:r>
              <a:rPr lang="it-IT" i="1" dirty="0">
                <a:latin typeface="Goudy Old Style" panose="02020502050305020303" pitchFamily="18" charset="0"/>
              </a:rPr>
              <a:t>-Saint-Bernard </a:t>
            </a:r>
            <a:r>
              <a:rPr lang="it-IT" dirty="0">
                <a:latin typeface="Goudy Old Style" panose="02020502050305020303" pitchFamily="18" charset="0"/>
              </a:rPr>
              <a:t>(1801).</a:t>
            </a:r>
            <a:endParaRPr lang="it-IT" i="1" dirty="0">
              <a:latin typeface="Goudy Old Style" panose="02020502050305020303" pitchFamily="18" charset="0"/>
            </a:endParaRPr>
          </a:p>
        </p:txBody>
      </p:sp>
      <p:pic>
        <p:nvPicPr>
          <p:cNvPr id="10" name="Segnaposto contenuto 9">
            <a:extLst>
              <a:ext uri="{FF2B5EF4-FFF2-40B4-BE49-F238E27FC236}">
                <a16:creationId xmlns:a16="http://schemas.microsoft.com/office/drawing/2014/main" xmlns="" id="{554EDB51-2AA7-47F1-A317-67FB2E920F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9052" y="2456531"/>
            <a:ext cx="3922846" cy="3407557"/>
          </a:xfrm>
        </p:spPr>
      </p:pic>
    </p:spTree>
    <p:extLst>
      <p:ext uri="{BB962C8B-B14F-4D97-AF65-F5344CB8AC3E}">
        <p14:creationId xmlns:p14="http://schemas.microsoft.com/office/powerpoint/2010/main" val="374228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58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6A9D7B-66CE-4645-BA35-722EE686B036}"/>
              </a:ext>
            </a:extLst>
          </p:cNvPr>
          <p:cNvSpPr>
            <a:spLocks noGrp="1"/>
          </p:cNvSpPr>
          <p:nvPr>
            <p:ph type="title"/>
          </p:nvPr>
        </p:nvSpPr>
        <p:spPr>
          <a:xfrm>
            <a:off x="1534695" y="993912"/>
            <a:ext cx="9520157" cy="618490"/>
          </a:xfrm>
        </p:spPr>
        <p:txBody>
          <a:bodyPr>
            <a:normAutofit fontScale="90000"/>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Jacques-Louis David</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DB757B32-5D50-430B-A9EB-B49C736457C1}"/>
              </a:ext>
            </a:extLst>
          </p:cNvPr>
          <p:cNvSpPr>
            <a:spLocks noGrp="1"/>
          </p:cNvSpPr>
          <p:nvPr>
            <p:ph sz="half" idx="1"/>
          </p:nvPr>
        </p:nvSpPr>
        <p:spPr>
          <a:xfrm>
            <a:off x="291462" y="2468459"/>
            <a:ext cx="7180385" cy="3876070"/>
          </a:xfrm>
        </p:spPr>
        <p:txBody>
          <a:bodyPr>
            <a:normAutofit fontScale="92500" lnSpcReduction="20000"/>
          </a:bodyPr>
          <a:lstStyle/>
          <a:p>
            <a:pPr algn="just"/>
            <a:r>
              <a:rPr lang="it-IT" dirty="0">
                <a:latin typeface="Goudy Old Style" panose="02020502050305020303" pitchFamily="18" charset="0"/>
              </a:rPr>
              <a:t>Nulla delle tematiche del periodo precedente alla Restaurazione rimane ne </a:t>
            </a:r>
            <a:r>
              <a:rPr lang="fr-FR" b="1" i="1" dirty="0">
                <a:latin typeface="Goudy Old Style" panose="02020502050305020303" pitchFamily="18" charset="0"/>
              </a:rPr>
              <a:t>Mars désarmé par Vénus </a:t>
            </a:r>
            <a:r>
              <a:rPr lang="fr-FR" dirty="0">
                <a:latin typeface="Goudy Old Style" panose="02020502050305020303" pitchFamily="18" charset="0"/>
              </a:rPr>
              <a:t>(1824), composto in </a:t>
            </a:r>
            <a:r>
              <a:rPr lang="fr-FR" dirty="0" err="1">
                <a:latin typeface="Goudy Old Style" panose="02020502050305020303" pitchFamily="18" charset="0"/>
              </a:rPr>
              <a:t>esilio</a:t>
            </a:r>
            <a:r>
              <a:rPr lang="fr-FR" dirty="0">
                <a:latin typeface="Goudy Old Style" panose="02020502050305020303" pitchFamily="18" charset="0"/>
              </a:rPr>
              <a:t>. L</a:t>
            </a:r>
            <a:r>
              <a:rPr lang="it-IT" dirty="0">
                <a:latin typeface="Goudy Old Style" panose="02020502050305020303" pitchFamily="18" charset="0"/>
              </a:rPr>
              <a:t>’austero romano è disarmato, «non vi è più spazio per l’eroismo, nessuna forma di energia resta più credibile. Ma la tragica genialità della sua arte fu piuttosto quella per cui, nel momento stesso in cui sottoscrisse la scommessa dell’antico, David lasciò filtrare i germi della crisi e ella dissoluzione. […] </a:t>
            </a:r>
            <a:r>
              <a:rPr lang="it-IT" dirty="0"/>
              <a:t>. </a:t>
            </a:r>
            <a:r>
              <a:rPr lang="it-IT" dirty="0">
                <a:latin typeface="Goudy Old Style" panose="02020502050305020303" pitchFamily="18" charset="0"/>
              </a:rPr>
              <a:t>L’i</a:t>
            </a:r>
            <a:r>
              <a:rPr lang="it-IT" b="1" dirty="0">
                <a:latin typeface="Goudy Old Style" panose="02020502050305020303" pitchFamily="18" charset="0"/>
              </a:rPr>
              <a:t>ncoerente coerenza </a:t>
            </a:r>
            <a:r>
              <a:rPr lang="it-IT" dirty="0">
                <a:latin typeface="Goudy Old Style" panose="02020502050305020303" pitchFamily="18" charset="0"/>
              </a:rPr>
              <a:t>del David di Bruxelles […] è la </a:t>
            </a:r>
            <a:r>
              <a:rPr lang="it-IT" b="1" dirty="0">
                <a:latin typeface="Goudy Old Style" panose="02020502050305020303" pitchFamily="18" charset="0"/>
              </a:rPr>
              <a:t>rivincita del piacere</a:t>
            </a:r>
            <a:r>
              <a:rPr lang="it-IT" dirty="0">
                <a:latin typeface="Goudy Old Style" panose="02020502050305020303" pitchFamily="18" charset="0"/>
              </a:rPr>
              <a:t>, il prevalere dell’</a:t>
            </a:r>
            <a:r>
              <a:rPr lang="it-IT" b="1" dirty="0">
                <a:latin typeface="Goudy Old Style" panose="02020502050305020303" pitchFamily="18" charset="0"/>
              </a:rPr>
              <a:t>amore per l’amore </a:t>
            </a:r>
            <a:r>
              <a:rPr lang="it-IT" dirty="0">
                <a:latin typeface="Goudy Old Style" panose="02020502050305020303" pitchFamily="18" charset="0"/>
              </a:rPr>
              <a:t>sull’amore per la guerra» (Einaudi 2000, p. 112)</a:t>
            </a:r>
            <a:endParaRPr lang="fr-FR" dirty="0">
              <a:latin typeface="Goudy Old Style" panose="02020502050305020303" pitchFamily="18" charset="0"/>
            </a:endParaRPr>
          </a:p>
          <a:p>
            <a:endParaRPr lang="it-IT" i="1" dirty="0">
              <a:latin typeface="Goudy Old Style" panose="02020502050305020303" pitchFamily="18" charset="0"/>
            </a:endParaRPr>
          </a:p>
        </p:txBody>
      </p:sp>
      <p:pic>
        <p:nvPicPr>
          <p:cNvPr id="7" name="Segnaposto contenuto 6">
            <a:extLst>
              <a:ext uri="{FF2B5EF4-FFF2-40B4-BE49-F238E27FC236}">
                <a16:creationId xmlns:a16="http://schemas.microsoft.com/office/drawing/2014/main" xmlns="" id="{A2484DF2-0C86-4E53-80F2-74B36528A0B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61838" y="2521213"/>
            <a:ext cx="3020451" cy="3683477"/>
          </a:xfrm>
        </p:spPr>
      </p:pic>
    </p:spTree>
    <p:extLst>
      <p:ext uri="{BB962C8B-B14F-4D97-AF65-F5344CB8AC3E}">
        <p14:creationId xmlns:p14="http://schemas.microsoft.com/office/powerpoint/2010/main" val="208032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01000" b="-6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6A9D7B-66CE-4645-BA35-722EE686B036}"/>
              </a:ext>
            </a:extLst>
          </p:cNvPr>
          <p:cNvSpPr>
            <a:spLocks noGrp="1"/>
          </p:cNvSpPr>
          <p:nvPr>
            <p:ph type="title"/>
          </p:nvPr>
        </p:nvSpPr>
        <p:spPr>
          <a:xfrm>
            <a:off x="1534695" y="993912"/>
            <a:ext cx="9520157" cy="618490"/>
          </a:xfrm>
        </p:spPr>
        <p:txBody>
          <a:bodyPr>
            <a:normAutofit fontScale="90000"/>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Jacques-Louis David</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DB757B32-5D50-430B-A9EB-B49C736457C1}"/>
              </a:ext>
            </a:extLst>
          </p:cNvPr>
          <p:cNvSpPr>
            <a:spLocks noGrp="1"/>
          </p:cNvSpPr>
          <p:nvPr>
            <p:ph sz="half" idx="1"/>
          </p:nvPr>
        </p:nvSpPr>
        <p:spPr>
          <a:xfrm>
            <a:off x="291462" y="2468459"/>
            <a:ext cx="7180385" cy="4185559"/>
          </a:xfrm>
        </p:spPr>
        <p:txBody>
          <a:bodyPr>
            <a:normAutofit fontScale="85000" lnSpcReduction="20000"/>
          </a:bodyPr>
          <a:lstStyle/>
          <a:p>
            <a:pPr algn="just"/>
            <a:r>
              <a:rPr lang="it-IT" dirty="0">
                <a:latin typeface="Goudy Old Style" panose="02020502050305020303" pitchFamily="18" charset="0"/>
              </a:rPr>
              <a:t>Luzzatto invita a concentrarsi sullo sguardo, sugli occhi dell’ex convenzionale e abate </a:t>
            </a:r>
            <a:r>
              <a:rPr lang="it-IT" b="1" i="1" dirty="0">
                <a:latin typeface="Goudy Old Style" panose="02020502050305020303" pitchFamily="18" charset="0"/>
              </a:rPr>
              <a:t>Emmanuel-Joseph </a:t>
            </a:r>
            <a:r>
              <a:rPr lang="it-IT" b="1" i="1" dirty="0" err="1">
                <a:latin typeface="Goudy Old Style" panose="02020502050305020303" pitchFamily="18" charset="0"/>
              </a:rPr>
              <a:t>Sieyès</a:t>
            </a:r>
            <a:r>
              <a:rPr lang="it-IT" b="1" i="1" dirty="0">
                <a:latin typeface="Goudy Old Style" panose="02020502050305020303" pitchFamily="18" charset="0"/>
              </a:rPr>
              <a:t> </a:t>
            </a:r>
            <a:r>
              <a:rPr lang="it-IT" dirty="0">
                <a:latin typeface="Goudy Old Style" panose="02020502050305020303" pitchFamily="18" charset="0"/>
              </a:rPr>
              <a:t>(1817).</a:t>
            </a:r>
          </a:p>
          <a:p>
            <a:pPr algn="just"/>
            <a:r>
              <a:rPr lang="it-IT" dirty="0">
                <a:latin typeface="Goudy Old Style" panose="02020502050305020303" pitchFamily="18" charset="0"/>
              </a:rPr>
              <a:t>«I suoi </a:t>
            </a:r>
            <a:r>
              <a:rPr lang="it-IT" b="1" dirty="0">
                <a:latin typeface="Goudy Old Style" panose="02020502050305020303" pitchFamily="18" charset="0"/>
              </a:rPr>
              <a:t>occhi</a:t>
            </a:r>
            <a:r>
              <a:rPr lang="it-IT" dirty="0">
                <a:latin typeface="Goudy Old Style" panose="02020502050305020303" pitchFamily="18" charset="0"/>
              </a:rPr>
              <a:t>, forse </a:t>
            </a:r>
            <a:r>
              <a:rPr lang="it-IT" b="1" dirty="0">
                <a:latin typeface="Goudy Old Style" panose="02020502050305020303" pitchFamily="18" charset="0"/>
              </a:rPr>
              <a:t>malati</a:t>
            </a:r>
            <a:r>
              <a:rPr lang="it-IT" dirty="0">
                <a:latin typeface="Goudy Old Style" panose="02020502050305020303" pitchFamily="18" charset="0"/>
              </a:rPr>
              <a:t> ma così </a:t>
            </a:r>
            <a:r>
              <a:rPr lang="it-IT" b="1" dirty="0">
                <a:latin typeface="Goudy Old Style" panose="02020502050305020303" pitchFamily="18" charset="0"/>
              </a:rPr>
              <a:t>intelligenti</a:t>
            </a:r>
            <a:r>
              <a:rPr lang="it-IT" dirty="0">
                <a:latin typeface="Goudy Old Style" panose="02020502050305020303" pitchFamily="18" charset="0"/>
              </a:rPr>
              <a:t> nella loro </a:t>
            </a:r>
            <a:r>
              <a:rPr lang="it-IT" b="1" dirty="0">
                <a:latin typeface="Goudy Old Style" panose="02020502050305020303" pitchFamily="18" charset="0"/>
              </a:rPr>
              <a:t>disimmetria</a:t>
            </a:r>
            <a:r>
              <a:rPr lang="it-IT" dirty="0">
                <a:latin typeface="Goudy Old Style" panose="02020502050305020303" pitchFamily="18" charset="0"/>
              </a:rPr>
              <a:t>, le mani intorno alla </a:t>
            </a:r>
            <a:r>
              <a:rPr lang="it-IT" b="1" dirty="0">
                <a:latin typeface="Goudy Old Style" panose="02020502050305020303" pitchFamily="18" charset="0"/>
              </a:rPr>
              <a:t>tabacchiera</a:t>
            </a:r>
            <a:r>
              <a:rPr lang="it-IT" dirty="0">
                <a:latin typeface="Goudy Old Style" panose="02020502050305020303" pitchFamily="18" charset="0"/>
              </a:rPr>
              <a:t> e al fazzoletto a scacchi, mani forse </a:t>
            </a:r>
            <a:r>
              <a:rPr lang="it-IT" b="1" dirty="0">
                <a:latin typeface="Goudy Old Style" panose="02020502050305020303" pitchFamily="18" charset="0"/>
              </a:rPr>
              <a:t>tremanti</a:t>
            </a:r>
            <a:r>
              <a:rPr lang="it-IT" dirty="0">
                <a:latin typeface="Goudy Old Style" panose="02020502050305020303" pitchFamily="18" charset="0"/>
              </a:rPr>
              <a:t> ma così </a:t>
            </a:r>
            <a:r>
              <a:rPr lang="it-IT" b="1" dirty="0">
                <a:latin typeface="Goudy Old Style" panose="02020502050305020303" pitchFamily="18" charset="0"/>
              </a:rPr>
              <a:t>signorili</a:t>
            </a:r>
            <a:r>
              <a:rPr lang="it-IT" dirty="0">
                <a:latin typeface="Goudy Old Style" panose="02020502050305020303" pitchFamily="18" charset="0"/>
              </a:rPr>
              <a:t>: ecco la rispettabilità borghese… Ecco un </a:t>
            </a:r>
            <a:r>
              <a:rPr lang="it-IT" b="1" dirty="0">
                <a:latin typeface="Goudy Old Style" panose="02020502050305020303" pitchFamily="18" charset="0"/>
              </a:rPr>
              <a:t>decoro tacitamente espresso </a:t>
            </a:r>
            <a:r>
              <a:rPr lang="it-IT" dirty="0">
                <a:latin typeface="Goudy Old Style" panose="02020502050305020303" pitchFamily="18" charset="0"/>
              </a:rPr>
              <a:t>nella stagione del ripiegamento, piuttosto che sbandierato nell’età dell’impegno. Il suo sguardo è </a:t>
            </a:r>
            <a:r>
              <a:rPr lang="it-IT" b="1" dirty="0">
                <a:latin typeface="Goudy Old Style" panose="02020502050305020303" pitchFamily="18" charset="0"/>
              </a:rPr>
              <a:t>disperato o soltanto severo</a:t>
            </a:r>
            <a:r>
              <a:rPr lang="it-IT" dirty="0">
                <a:latin typeface="Goudy Old Style" panose="02020502050305020303" pitchFamily="18" charset="0"/>
              </a:rPr>
              <a:t>? Meglio </a:t>
            </a:r>
            <a:r>
              <a:rPr lang="it-IT" b="1" dirty="0">
                <a:latin typeface="Goudy Old Style" panose="02020502050305020303" pitchFamily="18" charset="0"/>
              </a:rPr>
              <a:t>sospendere</a:t>
            </a:r>
            <a:r>
              <a:rPr lang="it-IT" dirty="0">
                <a:latin typeface="Goudy Old Style" panose="02020502050305020303" pitchFamily="18" charset="0"/>
              </a:rPr>
              <a:t> la risposta. Tale sguardo pare infatti concentrare il </a:t>
            </a:r>
            <a:r>
              <a:rPr lang="it-IT" b="1" dirty="0">
                <a:latin typeface="Goudy Old Style" panose="02020502050305020303" pitchFamily="18" charset="0"/>
              </a:rPr>
              <a:t>mistero</a:t>
            </a:r>
            <a:r>
              <a:rPr lang="it-IT" dirty="0">
                <a:latin typeface="Goudy Old Style" panose="02020502050305020303" pitchFamily="18" charset="0"/>
              </a:rPr>
              <a:t> che si addensa nella </a:t>
            </a:r>
            <a:r>
              <a:rPr lang="it-IT" b="1" dirty="0">
                <a:latin typeface="Goudy Old Style" panose="02020502050305020303" pitchFamily="18" charset="0"/>
              </a:rPr>
              <a:t>memoria</a:t>
            </a:r>
            <a:r>
              <a:rPr lang="it-IT" dirty="0">
                <a:latin typeface="Goudy Old Style" panose="02020502050305020303" pitchFamily="18" charset="0"/>
              </a:rPr>
              <a:t> dei convenzionali. È però velato di </a:t>
            </a:r>
            <a:r>
              <a:rPr lang="it-IT" b="1" dirty="0">
                <a:latin typeface="Goudy Old Style" panose="02020502050305020303" pitchFamily="18" charset="0"/>
              </a:rPr>
              <a:t>stanchezza</a:t>
            </a:r>
            <a:r>
              <a:rPr lang="it-IT" dirty="0">
                <a:latin typeface="Goudy Old Style" panose="02020502050305020303" pitchFamily="18" charset="0"/>
              </a:rPr>
              <a:t>: lo concentra, non lo risolve» (Einaudi 2000, p. 115)</a:t>
            </a:r>
          </a:p>
        </p:txBody>
      </p:sp>
      <p:pic>
        <p:nvPicPr>
          <p:cNvPr id="8" name="Segnaposto contenuto 7">
            <a:extLst>
              <a:ext uri="{FF2B5EF4-FFF2-40B4-BE49-F238E27FC236}">
                <a16:creationId xmlns:a16="http://schemas.microsoft.com/office/drawing/2014/main" xmlns="" id="{F0E437B4-7660-48D4-AF53-A9FB132D67C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74987" y="2326491"/>
            <a:ext cx="2945501" cy="3884177"/>
          </a:xfrm>
        </p:spPr>
      </p:pic>
    </p:spTree>
    <p:extLst>
      <p:ext uri="{BB962C8B-B14F-4D97-AF65-F5344CB8AC3E}">
        <p14:creationId xmlns:p14="http://schemas.microsoft.com/office/powerpoint/2010/main" val="57582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1000" b="-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B6A9D7B-66CE-4645-BA35-722EE686B036}"/>
              </a:ext>
            </a:extLst>
          </p:cNvPr>
          <p:cNvSpPr>
            <a:spLocks noGrp="1"/>
          </p:cNvSpPr>
          <p:nvPr>
            <p:ph type="title"/>
          </p:nvPr>
        </p:nvSpPr>
        <p:spPr>
          <a:xfrm>
            <a:off x="1534695" y="993912"/>
            <a:ext cx="9520157" cy="618490"/>
          </a:xfrm>
        </p:spPr>
        <p:txBody>
          <a:bodyPr>
            <a:normAutofit fontScale="90000"/>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Mercato, amnesia, amnistia</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DB757B32-5D50-430B-A9EB-B49C736457C1}"/>
              </a:ext>
            </a:extLst>
          </p:cNvPr>
          <p:cNvSpPr>
            <a:spLocks noGrp="1"/>
          </p:cNvSpPr>
          <p:nvPr>
            <p:ph sz="half" idx="1"/>
          </p:nvPr>
        </p:nvSpPr>
        <p:spPr>
          <a:xfrm>
            <a:off x="199657" y="2088631"/>
            <a:ext cx="11792686" cy="4185559"/>
          </a:xfrm>
        </p:spPr>
        <p:txBody>
          <a:bodyPr>
            <a:normAutofit fontScale="85000" lnSpcReduction="20000"/>
          </a:bodyPr>
          <a:lstStyle/>
          <a:p>
            <a:pPr algn="just"/>
            <a:r>
              <a:rPr lang="it-IT" dirty="0">
                <a:latin typeface="Goudy Old Style" panose="02020502050305020303" pitchFamily="18" charset="0"/>
              </a:rPr>
              <a:t>Luzzatto rifacendosi al </a:t>
            </a:r>
            <a:r>
              <a:rPr lang="it-IT" b="1" dirty="0" err="1">
                <a:latin typeface="Goudy Old Style" panose="02020502050305020303" pitchFamily="18" charset="0"/>
              </a:rPr>
              <a:t>Darnton</a:t>
            </a:r>
            <a:r>
              <a:rPr lang="it-IT" dirty="0">
                <a:latin typeface="Goudy Old Style" panose="02020502050305020303" pitchFamily="18" charset="0"/>
              </a:rPr>
              <a:t> di </a:t>
            </a:r>
            <a:r>
              <a:rPr lang="it-IT" i="1" dirty="0">
                <a:latin typeface="Goudy Old Style" panose="02020502050305020303" pitchFamily="18" charset="0"/>
              </a:rPr>
              <a:t>Bohème </a:t>
            </a:r>
            <a:r>
              <a:rPr lang="it-IT" i="1" dirty="0" err="1">
                <a:latin typeface="Goudy Old Style" panose="02020502050305020303" pitchFamily="18" charset="0"/>
              </a:rPr>
              <a:t>littéraire</a:t>
            </a:r>
            <a:r>
              <a:rPr lang="it-IT" i="1" dirty="0">
                <a:latin typeface="Goudy Old Style" panose="02020502050305020303" pitchFamily="18" charset="0"/>
              </a:rPr>
              <a:t> et </a:t>
            </a:r>
            <a:r>
              <a:rPr lang="it-IT" i="1" dirty="0" err="1">
                <a:latin typeface="Goudy Old Style" panose="02020502050305020303" pitchFamily="18" charset="0"/>
              </a:rPr>
              <a:t>Révolution</a:t>
            </a:r>
            <a:r>
              <a:rPr lang="it-IT" i="1" dirty="0">
                <a:latin typeface="Goudy Old Style" panose="02020502050305020303" pitchFamily="18" charset="0"/>
              </a:rPr>
              <a:t> (</a:t>
            </a:r>
            <a:r>
              <a:rPr lang="it-IT" dirty="0">
                <a:latin typeface="Goudy Old Style" panose="02020502050305020303" pitchFamily="18" charset="0"/>
              </a:rPr>
              <a:t>Gallimard, Paris 1983), attesta come: «Nella Francia di metà Ottocento </a:t>
            </a:r>
            <a:r>
              <a:rPr lang="it-IT" b="1" dirty="0">
                <a:latin typeface="Goudy Old Style" panose="02020502050305020303" pitchFamily="18" charset="0"/>
              </a:rPr>
              <a:t>la memoria è un affare</a:t>
            </a:r>
            <a:r>
              <a:rPr lang="it-IT" dirty="0">
                <a:latin typeface="Goudy Old Style" panose="02020502050305020303" pitchFamily="18" charset="0"/>
              </a:rPr>
              <a:t>. Occorre ricordare per discolparsi e per incolpare, occorre leggere per giudicare e per ricordare» (Einaudi 2000, p. 189).</a:t>
            </a:r>
          </a:p>
          <a:p>
            <a:pPr algn="just"/>
            <a:r>
              <a:rPr lang="it-IT" dirty="0">
                <a:latin typeface="Goudy Old Style" panose="02020502050305020303" pitchFamily="18" charset="0"/>
              </a:rPr>
              <a:t>Il libro si conclude con quell’intreccio tra memoria e oblio che caratterizzò e caratterizza altre esperienze storiche, </a:t>
            </a:r>
            <a:r>
              <a:rPr lang="it-IT" i="1" dirty="0">
                <a:latin typeface="Goudy Old Style" panose="02020502050305020303" pitchFamily="18" charset="0"/>
              </a:rPr>
              <a:t>in primis</a:t>
            </a:r>
            <a:r>
              <a:rPr lang="it-IT" dirty="0">
                <a:latin typeface="Goudy Old Style" panose="02020502050305020303" pitchFamily="18" charset="0"/>
              </a:rPr>
              <a:t> quella italiana del 1943-1945, tra </a:t>
            </a:r>
            <a:r>
              <a:rPr lang="it-IT" b="1" dirty="0">
                <a:latin typeface="Goudy Old Style" panose="02020502050305020303" pitchFamily="18" charset="0"/>
              </a:rPr>
              <a:t>fascismo e anti-fascismo</a:t>
            </a:r>
            <a:r>
              <a:rPr lang="it-IT" dirty="0">
                <a:latin typeface="Goudy Old Style" panose="02020502050305020303" pitchFamily="18" charset="0"/>
              </a:rPr>
              <a:t>: «Alla Francia della Restaurazione si poneva la necessità di discriminare il bene dal male nella memoria del passato nazionale, in una difficile strategia politica che doveva conciliare l’obbligo del ricordo con </a:t>
            </a:r>
            <a:r>
              <a:rPr lang="it-IT" b="1" dirty="0">
                <a:latin typeface="Goudy Old Style" panose="02020502050305020303" pitchFamily="18" charset="0"/>
              </a:rPr>
              <a:t>l’opportunità dell’amnistia e il sollievo dell’amnesia</a:t>
            </a:r>
            <a:r>
              <a:rPr lang="it-IT" dirty="0">
                <a:latin typeface="Goudy Old Style" panose="02020502050305020303" pitchFamily="18" charset="0"/>
              </a:rPr>
              <a:t>. La Restaurazione consente </a:t>
            </a:r>
            <a:r>
              <a:rPr lang="it-IT" b="1" dirty="0">
                <a:latin typeface="Goudy Old Style" panose="02020502050305020303" pitchFamily="18" charset="0"/>
              </a:rPr>
              <a:t>un’ipertrofia della memoria </a:t>
            </a:r>
            <a:r>
              <a:rPr lang="it-IT" dirty="0">
                <a:latin typeface="Goudy Old Style" panose="02020502050305020303" pitchFamily="18" charset="0"/>
              </a:rPr>
              <a:t>stessa, spera che </a:t>
            </a:r>
            <a:r>
              <a:rPr lang="it-IT" b="1" dirty="0">
                <a:latin typeface="Goudy Old Style" panose="02020502050305020303" pitchFamily="18" charset="0"/>
              </a:rPr>
              <a:t>ricordare equivalga a scongiurare</a:t>
            </a:r>
            <a:r>
              <a:rPr lang="it-IT" dirty="0">
                <a:latin typeface="Goudy Old Style" panose="02020502050305020303" pitchFamily="18" charset="0"/>
              </a:rPr>
              <a:t>. Lo stesso </a:t>
            </a:r>
            <a:r>
              <a:rPr lang="it-IT" dirty="0" err="1">
                <a:latin typeface="Goudy Old Style" panose="02020502050305020303" pitchFamily="18" charset="0"/>
              </a:rPr>
              <a:t>Aulard</a:t>
            </a:r>
            <a:r>
              <a:rPr lang="it-IT" dirty="0">
                <a:latin typeface="Goudy Old Style" panose="02020502050305020303" pitchFamily="18" charset="0"/>
              </a:rPr>
              <a:t> lo riconosce: “non è solo il tempo che ci ha reso imparziali; purtroppo è anche, anzi, soprattutto l’oblio”. Per quanto longevi, i ricordi individuali hanno vita limitata, si estinguono proprio quando vengono a porsi le condizioni atte a incorporarli nella memoria collettiva: </a:t>
            </a:r>
            <a:r>
              <a:rPr lang="it-IT" b="1" u="sng" dirty="0">
                <a:latin typeface="Goudy Old Style" panose="02020502050305020303" pitchFamily="18" charset="0"/>
              </a:rPr>
              <a:t>nella loro biologia, non c’è intervallo fra il maturare i il marcire</a:t>
            </a:r>
            <a:r>
              <a:rPr lang="it-IT" dirty="0">
                <a:latin typeface="Goudy Old Style" panose="02020502050305020303" pitchFamily="18" charset="0"/>
              </a:rPr>
              <a:t>» (Einaudi 2000, pp. 197-201)</a:t>
            </a:r>
          </a:p>
        </p:txBody>
      </p:sp>
    </p:spTree>
    <p:extLst>
      <p:ext uri="{BB962C8B-B14F-4D97-AF65-F5344CB8AC3E}">
        <p14:creationId xmlns:p14="http://schemas.microsoft.com/office/powerpoint/2010/main" val="390247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p:txBody>
          <a:bodyPr/>
          <a:lstStyle/>
          <a:p>
            <a:pPr algn="ctr"/>
            <a:r>
              <a:rPr lang="it-IT" b="1" i="1" dirty="0">
                <a:latin typeface="Goudy Old Style" panose="02020502050305020303" pitchFamily="18" charset="0"/>
              </a:rPr>
              <a:t>L’autunno della Rivoluzione. Lotta e cultura politica nella Francia del Termidoro</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309488" y="1874824"/>
            <a:ext cx="8384346" cy="4722924"/>
          </a:xfrm>
        </p:spPr>
        <p:txBody>
          <a:bodyPr>
            <a:normAutofit fontScale="70000" lnSpcReduction="20000"/>
          </a:bodyPr>
          <a:lstStyle/>
          <a:p>
            <a:pPr algn="just"/>
            <a:r>
              <a:rPr lang="it-IT" dirty="0">
                <a:latin typeface="Goudy Old Style" panose="02020502050305020303" pitchFamily="18" charset="0"/>
              </a:rPr>
              <a:t>Note editoriali: Einaudi, Torino </a:t>
            </a:r>
            <a:r>
              <a:rPr lang="it-IT" b="1" dirty="0">
                <a:latin typeface="Goudy Old Style" panose="02020502050305020303" pitchFamily="18" charset="0"/>
              </a:rPr>
              <a:t>1994</a:t>
            </a:r>
            <a:r>
              <a:rPr lang="it-IT" dirty="0">
                <a:latin typeface="Goudy Old Style" panose="02020502050305020303" pitchFamily="18" charset="0"/>
              </a:rPr>
              <a:t>.</a:t>
            </a:r>
          </a:p>
          <a:p>
            <a:pPr algn="just"/>
            <a:r>
              <a:rPr lang="it-IT" dirty="0">
                <a:latin typeface="Goudy Old Style" panose="02020502050305020303" pitchFamily="18" charset="0"/>
              </a:rPr>
              <a:t>Fonti giornalistiche/cronistiche: </a:t>
            </a:r>
            <a:r>
              <a:rPr lang="fr-FR" dirty="0">
                <a:latin typeface="Goudy Old Style" panose="02020502050305020303" pitchFamily="18" charset="0"/>
              </a:rPr>
              <a:t> </a:t>
            </a:r>
            <a:r>
              <a:rPr lang="fr-FR" b="1" i="1" dirty="0">
                <a:latin typeface="Goudy Old Style" panose="02020502050305020303" pitchFamily="18" charset="0"/>
              </a:rPr>
              <a:t>Gazette nationale ou Le Moniteur universel</a:t>
            </a:r>
            <a:r>
              <a:rPr lang="fr-FR" dirty="0">
                <a:latin typeface="Goudy Old Style" panose="02020502050305020303" pitchFamily="18" charset="0"/>
              </a:rPr>
              <a:t>, il </a:t>
            </a:r>
            <a:r>
              <a:rPr lang="fr-FR" dirty="0" err="1">
                <a:latin typeface="Goudy Old Style" panose="02020502050305020303" pitchFamily="18" charset="0"/>
              </a:rPr>
              <a:t>quotidiano</a:t>
            </a:r>
            <a:r>
              <a:rPr lang="fr-FR" dirty="0">
                <a:latin typeface="Goudy Old Style" panose="02020502050305020303" pitchFamily="18" charset="0"/>
              </a:rPr>
              <a:t> </a:t>
            </a:r>
            <a:r>
              <a:rPr lang="fr-FR" dirty="0" err="1">
                <a:latin typeface="Goudy Old Style" panose="02020502050305020303" pitchFamily="18" charset="0"/>
              </a:rPr>
              <a:t>fondato</a:t>
            </a:r>
            <a:r>
              <a:rPr lang="fr-FR" dirty="0">
                <a:latin typeface="Goudy Old Style" panose="02020502050305020303" pitchFamily="18" charset="0"/>
              </a:rPr>
              <a:t> </a:t>
            </a:r>
            <a:r>
              <a:rPr lang="fr-FR" dirty="0" err="1">
                <a:latin typeface="Goudy Old Style" panose="02020502050305020303" pitchFamily="18" charset="0"/>
              </a:rPr>
              <a:t>nel</a:t>
            </a:r>
            <a:r>
              <a:rPr lang="fr-FR" dirty="0">
                <a:latin typeface="Goudy Old Style" panose="02020502050305020303" pitchFamily="18" charset="0"/>
              </a:rPr>
              <a:t> 1789 in </a:t>
            </a:r>
            <a:r>
              <a:rPr lang="fr-FR" dirty="0" err="1">
                <a:latin typeface="Goudy Old Style" panose="02020502050305020303" pitchFamily="18" charset="0"/>
              </a:rPr>
              <a:t>cui</a:t>
            </a:r>
            <a:r>
              <a:rPr lang="fr-FR" dirty="0">
                <a:latin typeface="Goudy Old Style" panose="02020502050305020303" pitchFamily="18" charset="0"/>
              </a:rPr>
              <a:t> </a:t>
            </a:r>
            <a:r>
              <a:rPr lang="fr-FR" dirty="0" err="1">
                <a:latin typeface="Goudy Old Style" panose="02020502050305020303" pitchFamily="18" charset="0"/>
              </a:rPr>
              <a:t>vennero</a:t>
            </a:r>
            <a:r>
              <a:rPr lang="fr-FR" dirty="0">
                <a:latin typeface="Goudy Old Style" panose="02020502050305020303" pitchFamily="18" charset="0"/>
              </a:rPr>
              <a:t> </a:t>
            </a:r>
            <a:r>
              <a:rPr lang="fr-FR" dirty="0" err="1">
                <a:latin typeface="Goudy Old Style" panose="02020502050305020303" pitchFamily="18" charset="0"/>
              </a:rPr>
              <a:t>trascritti</a:t>
            </a:r>
            <a:r>
              <a:rPr lang="fr-FR" dirty="0">
                <a:latin typeface="Goudy Old Style" panose="02020502050305020303" pitchFamily="18" charset="0"/>
              </a:rPr>
              <a:t> i </a:t>
            </a:r>
            <a:r>
              <a:rPr lang="fr-FR" dirty="0" err="1">
                <a:latin typeface="Goudy Old Style" panose="02020502050305020303" pitchFamily="18" charset="0"/>
              </a:rPr>
              <a:t>dibattiti</a:t>
            </a:r>
            <a:r>
              <a:rPr lang="fr-FR" dirty="0">
                <a:latin typeface="Goudy Old Style" panose="02020502050305020303" pitchFamily="18" charset="0"/>
              </a:rPr>
              <a:t> </a:t>
            </a:r>
            <a:r>
              <a:rPr lang="fr-FR" dirty="0" err="1">
                <a:latin typeface="Goudy Old Style" panose="02020502050305020303" pitchFamily="18" charset="0"/>
              </a:rPr>
              <a:t>interni</a:t>
            </a:r>
            <a:r>
              <a:rPr lang="fr-FR" dirty="0">
                <a:latin typeface="Goudy Old Style" panose="02020502050305020303" pitchFamily="18" charset="0"/>
              </a:rPr>
              <a:t> alla </a:t>
            </a:r>
            <a:r>
              <a:rPr lang="fr-FR" dirty="0" err="1">
                <a:latin typeface="Goudy Old Style" panose="02020502050305020303" pitchFamily="18" charset="0"/>
              </a:rPr>
              <a:t>Convenzione</a:t>
            </a:r>
            <a:r>
              <a:rPr lang="fr-FR" dirty="0">
                <a:latin typeface="Goudy Old Style" panose="02020502050305020303" pitchFamily="18" charset="0"/>
              </a:rPr>
              <a:t>. </a:t>
            </a:r>
            <a:r>
              <a:rPr lang="fr-FR" dirty="0" err="1">
                <a:latin typeface="Goudy Old Style" panose="02020502050305020303" pitchFamily="18" charset="0"/>
              </a:rPr>
              <a:t>Luzzatto</a:t>
            </a:r>
            <a:r>
              <a:rPr lang="fr-FR" dirty="0">
                <a:latin typeface="Goudy Old Style" panose="02020502050305020303" pitchFamily="18" charset="0"/>
              </a:rPr>
              <a:t> </a:t>
            </a:r>
            <a:r>
              <a:rPr lang="fr-FR" dirty="0" err="1">
                <a:latin typeface="Goudy Old Style" panose="02020502050305020303" pitchFamily="18" charset="0"/>
              </a:rPr>
              <a:t>vaglia</a:t>
            </a:r>
            <a:r>
              <a:rPr lang="fr-FR" dirty="0">
                <a:latin typeface="Goudy Old Style" panose="02020502050305020303" pitchFamily="18" charset="0"/>
              </a:rPr>
              <a:t> l’</a:t>
            </a:r>
            <a:r>
              <a:rPr lang="fr-FR" dirty="0" err="1">
                <a:latin typeface="Goudy Old Style" panose="02020502050305020303" pitchFamily="18" charset="0"/>
              </a:rPr>
              <a:t>opinione</a:t>
            </a:r>
            <a:r>
              <a:rPr lang="fr-FR" dirty="0">
                <a:latin typeface="Goudy Old Style" panose="02020502050305020303" pitchFamily="18" charset="0"/>
              </a:rPr>
              <a:t> </a:t>
            </a:r>
            <a:r>
              <a:rPr lang="fr-FR" dirty="0" err="1">
                <a:latin typeface="Goudy Old Style" panose="02020502050305020303" pitchFamily="18" charset="0"/>
              </a:rPr>
              <a:t>pubblica</a:t>
            </a:r>
            <a:r>
              <a:rPr lang="fr-FR" dirty="0">
                <a:latin typeface="Goudy Old Style" panose="02020502050305020303" pitchFamily="18" charset="0"/>
              </a:rPr>
              <a:t> </a:t>
            </a:r>
            <a:r>
              <a:rPr lang="fr-FR" dirty="0" err="1">
                <a:latin typeface="Goudy Old Style" panose="02020502050305020303" pitchFamily="18" charset="0"/>
              </a:rPr>
              <a:t>scrutinando</a:t>
            </a:r>
            <a:r>
              <a:rPr lang="fr-FR" dirty="0">
                <a:latin typeface="Goudy Old Style" panose="02020502050305020303" pitchFamily="18" charset="0"/>
              </a:rPr>
              <a:t> </a:t>
            </a:r>
            <a:r>
              <a:rPr lang="fr-FR" dirty="0" err="1">
                <a:latin typeface="Goudy Old Style" panose="02020502050305020303" pitchFamily="18" charset="0"/>
              </a:rPr>
              <a:t>molti</a:t>
            </a:r>
            <a:r>
              <a:rPr lang="fr-FR" dirty="0">
                <a:latin typeface="Goudy Old Style" panose="02020502050305020303" pitchFamily="18" charset="0"/>
              </a:rPr>
              <a:t> </a:t>
            </a:r>
            <a:r>
              <a:rPr lang="fr-FR" i="1" dirty="0">
                <a:latin typeface="Goudy Old Style" panose="02020502050305020303" pitchFamily="18" charset="0"/>
              </a:rPr>
              <a:t>pamphlets</a:t>
            </a:r>
            <a:r>
              <a:rPr lang="fr-FR" dirty="0">
                <a:latin typeface="Goudy Old Style" panose="02020502050305020303" pitchFamily="18" charset="0"/>
              </a:rPr>
              <a:t>. In </a:t>
            </a:r>
            <a:r>
              <a:rPr lang="fr-FR" dirty="0" err="1">
                <a:latin typeface="Goudy Old Style" panose="02020502050305020303" pitchFamily="18" charset="0"/>
              </a:rPr>
              <a:t>questo</a:t>
            </a:r>
            <a:r>
              <a:rPr lang="fr-FR" dirty="0">
                <a:latin typeface="Goudy Old Style" panose="02020502050305020303" pitchFamily="18" charset="0"/>
              </a:rPr>
              <a:t> è </a:t>
            </a:r>
            <a:r>
              <a:rPr lang="fr-FR" dirty="0" err="1">
                <a:latin typeface="Goudy Old Style" panose="02020502050305020303" pitchFamily="18" charset="0"/>
              </a:rPr>
              <a:t>bibliograficamente</a:t>
            </a:r>
            <a:r>
              <a:rPr lang="fr-FR" dirty="0">
                <a:latin typeface="Goudy Old Style" panose="02020502050305020303" pitchFamily="18" charset="0"/>
              </a:rPr>
              <a:t> </a:t>
            </a:r>
            <a:r>
              <a:rPr lang="fr-FR" dirty="0" err="1">
                <a:latin typeface="Goudy Old Style" panose="02020502050305020303" pitchFamily="18" charset="0"/>
              </a:rPr>
              <a:t>debitore</a:t>
            </a:r>
            <a:r>
              <a:rPr lang="fr-FR" dirty="0">
                <a:latin typeface="Goudy Old Style" panose="02020502050305020303" pitchFamily="18" charset="0"/>
              </a:rPr>
              <a:t> </a:t>
            </a:r>
            <a:r>
              <a:rPr lang="fr-FR" dirty="0" err="1">
                <a:latin typeface="Goudy Old Style" panose="02020502050305020303" pitchFamily="18" charset="0"/>
              </a:rPr>
              <a:t>degli</a:t>
            </a:r>
            <a:r>
              <a:rPr lang="fr-FR" dirty="0">
                <a:latin typeface="Goudy Old Style" panose="02020502050305020303" pitchFamily="18" charset="0"/>
              </a:rPr>
              <a:t> </a:t>
            </a:r>
            <a:r>
              <a:rPr lang="fr-FR" dirty="0" err="1">
                <a:latin typeface="Goudy Old Style" panose="02020502050305020303" pitchFamily="18" charset="0"/>
              </a:rPr>
              <a:t>studi</a:t>
            </a:r>
            <a:r>
              <a:rPr lang="fr-FR" dirty="0">
                <a:latin typeface="Goudy Old Style" panose="02020502050305020303" pitchFamily="18" charset="0"/>
              </a:rPr>
              <a:t> </a:t>
            </a:r>
            <a:r>
              <a:rPr lang="fr-FR" dirty="0" err="1">
                <a:latin typeface="Goudy Old Style" panose="02020502050305020303" pitchFamily="18" charset="0"/>
              </a:rPr>
              <a:t>sulla</a:t>
            </a:r>
            <a:r>
              <a:rPr lang="fr-FR" dirty="0">
                <a:latin typeface="Goudy Old Style" panose="02020502050305020303" pitchFamily="18" charset="0"/>
              </a:rPr>
              <a:t> </a:t>
            </a:r>
            <a:r>
              <a:rPr lang="fr-FR" dirty="0" err="1">
                <a:latin typeface="Goudy Old Style" panose="02020502050305020303" pitchFamily="18" charset="0"/>
              </a:rPr>
              <a:t>stampa</a:t>
            </a:r>
            <a:r>
              <a:rPr lang="fr-FR" dirty="0">
                <a:latin typeface="Goudy Old Style" panose="02020502050305020303" pitchFamily="18" charset="0"/>
              </a:rPr>
              <a:t> di </a:t>
            </a:r>
            <a:r>
              <a:rPr lang="fr-FR" b="1" dirty="0">
                <a:latin typeface="Goudy Old Style" panose="02020502050305020303" pitchFamily="18" charset="0"/>
              </a:rPr>
              <a:t>Robert </a:t>
            </a:r>
            <a:r>
              <a:rPr lang="fr-FR" b="1" dirty="0" err="1">
                <a:latin typeface="Goudy Old Style" panose="02020502050305020303" pitchFamily="18" charset="0"/>
              </a:rPr>
              <a:t>Darnton</a:t>
            </a:r>
            <a:r>
              <a:rPr lang="fr-FR" dirty="0">
                <a:latin typeface="Goudy Old Style" panose="02020502050305020303" pitchFamily="18" charset="0"/>
              </a:rPr>
              <a:t>.</a:t>
            </a:r>
          </a:p>
          <a:p>
            <a:pPr algn="just"/>
            <a:r>
              <a:rPr lang="fr-FR" dirty="0" err="1">
                <a:latin typeface="Goudy Old Style" panose="02020502050305020303" pitchFamily="18" charset="0"/>
              </a:rPr>
              <a:t>Fonti</a:t>
            </a:r>
            <a:r>
              <a:rPr lang="fr-FR" dirty="0">
                <a:latin typeface="Goudy Old Style" panose="02020502050305020303" pitchFamily="18" charset="0"/>
              </a:rPr>
              <a:t> </a:t>
            </a:r>
            <a:r>
              <a:rPr lang="fr-FR" dirty="0" err="1">
                <a:latin typeface="Goudy Old Style" panose="02020502050305020303" pitchFamily="18" charset="0"/>
              </a:rPr>
              <a:t>archivistiche</a:t>
            </a:r>
            <a:r>
              <a:rPr lang="fr-FR" dirty="0">
                <a:latin typeface="Goudy Old Style" panose="02020502050305020303" pitchFamily="18" charset="0"/>
              </a:rPr>
              <a:t>: </a:t>
            </a:r>
            <a:r>
              <a:rPr lang="fr-FR" dirty="0" err="1">
                <a:latin typeface="Goudy Old Style" panose="02020502050305020303" pitchFamily="18" charset="0"/>
              </a:rPr>
              <a:t>rapporti</a:t>
            </a:r>
            <a:r>
              <a:rPr lang="fr-FR" dirty="0">
                <a:latin typeface="Goudy Old Style" panose="02020502050305020303" pitchFamily="18" charset="0"/>
              </a:rPr>
              <a:t> di </a:t>
            </a:r>
            <a:r>
              <a:rPr lang="fr-FR" dirty="0" err="1">
                <a:latin typeface="Goudy Old Style" panose="02020502050305020303" pitchFamily="18" charset="0"/>
              </a:rPr>
              <a:t>polizia</a:t>
            </a:r>
            <a:r>
              <a:rPr lang="fr-FR" dirty="0">
                <a:latin typeface="Goudy Old Style" panose="02020502050305020303" pitchFamily="18" charset="0"/>
              </a:rPr>
              <a:t> presso le </a:t>
            </a:r>
            <a:r>
              <a:rPr lang="fr-FR" b="1" i="1" dirty="0">
                <a:latin typeface="Goudy Old Style" panose="02020502050305020303" pitchFamily="18" charset="0"/>
              </a:rPr>
              <a:t>Archives nationales </a:t>
            </a:r>
            <a:r>
              <a:rPr lang="fr-FR" dirty="0">
                <a:latin typeface="Goudy Old Style" panose="02020502050305020303" pitchFamily="18" charset="0"/>
              </a:rPr>
              <a:t>di </a:t>
            </a:r>
            <a:r>
              <a:rPr lang="fr-FR" dirty="0" err="1">
                <a:latin typeface="Goudy Old Style" panose="02020502050305020303" pitchFamily="18" charset="0"/>
              </a:rPr>
              <a:t>Parigi</a:t>
            </a:r>
            <a:r>
              <a:rPr lang="fr-FR" dirty="0">
                <a:latin typeface="Goudy Old Style" panose="02020502050305020303" pitchFamily="18" charset="0"/>
              </a:rPr>
              <a:t>. Studio </a:t>
            </a:r>
            <a:r>
              <a:rPr lang="fr-FR" dirty="0" err="1">
                <a:latin typeface="Goudy Old Style" panose="02020502050305020303" pitchFamily="18" charset="0"/>
              </a:rPr>
              <a:t>parzialmente</a:t>
            </a:r>
            <a:r>
              <a:rPr lang="fr-FR" dirty="0">
                <a:latin typeface="Goudy Old Style" panose="02020502050305020303" pitchFamily="18" charset="0"/>
              </a:rPr>
              <a:t> </a:t>
            </a:r>
            <a:r>
              <a:rPr lang="fr-FR" dirty="0" err="1">
                <a:latin typeface="Goudy Old Style" panose="02020502050305020303" pitchFamily="18" charset="0"/>
              </a:rPr>
              <a:t>inedito</a:t>
            </a:r>
            <a:r>
              <a:rPr lang="fr-FR" dirty="0">
                <a:latin typeface="Goudy Old Style" panose="02020502050305020303" pitchFamily="18" charset="0"/>
              </a:rPr>
              <a:t> </a:t>
            </a:r>
            <a:r>
              <a:rPr lang="fr-FR" dirty="0" err="1">
                <a:latin typeface="Goudy Old Style" panose="02020502050305020303" pitchFamily="18" charset="0"/>
              </a:rPr>
              <a:t>sulle</a:t>
            </a:r>
            <a:r>
              <a:rPr lang="fr-FR" dirty="0">
                <a:latin typeface="Goudy Old Style" panose="02020502050305020303" pitchFamily="18" charset="0"/>
              </a:rPr>
              <a:t> carte di Jullien presso </a:t>
            </a:r>
            <a:r>
              <a:rPr lang="fr-FR" dirty="0" err="1">
                <a:latin typeface="Goudy Old Style" panose="02020502050305020303" pitchFamily="18" charset="0"/>
              </a:rPr>
              <a:t>gli</a:t>
            </a:r>
            <a:r>
              <a:rPr lang="fr-FR" dirty="0">
                <a:latin typeface="Goudy Old Style" panose="02020502050305020303" pitchFamily="18" charset="0"/>
              </a:rPr>
              <a:t> </a:t>
            </a:r>
            <a:r>
              <a:rPr lang="fr-FR" b="1" dirty="0" err="1">
                <a:latin typeface="Goudy Old Style" panose="02020502050305020303" pitchFamily="18" charset="0"/>
              </a:rPr>
              <a:t>archivi</a:t>
            </a:r>
            <a:r>
              <a:rPr lang="fr-FR" b="1" dirty="0">
                <a:latin typeface="Goudy Old Style" panose="02020502050305020303" pitchFamily="18" charset="0"/>
              </a:rPr>
              <a:t> </a:t>
            </a:r>
            <a:r>
              <a:rPr lang="fr-FR" b="1" dirty="0" err="1">
                <a:latin typeface="Goudy Old Style" panose="02020502050305020303" pitchFamily="18" charset="0"/>
              </a:rPr>
              <a:t>moscoviti</a:t>
            </a:r>
            <a:r>
              <a:rPr lang="fr-FR" b="1" dirty="0">
                <a:latin typeface="Goudy Old Style" panose="02020502050305020303" pitchFamily="18" charset="0"/>
              </a:rPr>
              <a:t> </a:t>
            </a:r>
            <a:r>
              <a:rPr lang="fr-FR" b="1" dirty="0" err="1">
                <a:latin typeface="Goudy Old Style" panose="02020502050305020303" pitchFamily="18" charset="0"/>
              </a:rPr>
              <a:t>dell’Istituto</a:t>
            </a:r>
            <a:r>
              <a:rPr lang="fr-FR" b="1" dirty="0">
                <a:latin typeface="Goudy Old Style" panose="02020502050305020303" pitchFamily="18" charset="0"/>
              </a:rPr>
              <a:t> per il </a:t>
            </a:r>
            <a:r>
              <a:rPr lang="fr-FR" b="1" dirty="0" err="1">
                <a:latin typeface="Goudy Old Style" panose="02020502050305020303" pitchFamily="18" charset="0"/>
              </a:rPr>
              <a:t>marxismo-leninismo</a:t>
            </a:r>
            <a:r>
              <a:rPr lang="fr-FR" dirty="0">
                <a:latin typeface="Goudy Old Style" panose="02020502050305020303" pitchFamily="18" charset="0"/>
              </a:rPr>
              <a:t>, </a:t>
            </a:r>
            <a:r>
              <a:rPr lang="fr-FR" dirty="0" err="1">
                <a:latin typeface="Goudy Old Style" panose="02020502050305020303" pitchFamily="18" charset="0"/>
              </a:rPr>
              <a:t>chiusi</a:t>
            </a:r>
            <a:r>
              <a:rPr lang="fr-FR" dirty="0">
                <a:latin typeface="Goudy Old Style" panose="02020502050305020303" pitchFamily="18" charset="0"/>
              </a:rPr>
              <a:t> alla </a:t>
            </a:r>
            <a:r>
              <a:rPr lang="fr-FR" dirty="0" err="1">
                <a:latin typeface="Goudy Old Style" panose="02020502050305020303" pitchFamily="18" charset="0"/>
              </a:rPr>
              <a:t>consultazione</a:t>
            </a:r>
            <a:r>
              <a:rPr lang="fr-FR" dirty="0">
                <a:latin typeface="Goudy Old Style" panose="02020502050305020303" pitchFamily="18" charset="0"/>
              </a:rPr>
              <a:t> «occidentale» sino a poco tempo prima. </a:t>
            </a:r>
          </a:p>
          <a:p>
            <a:pPr algn="just"/>
            <a:r>
              <a:rPr lang="fr-FR" dirty="0" err="1">
                <a:latin typeface="Goudy Old Style" panose="02020502050305020303" pitchFamily="18" charset="0"/>
              </a:rPr>
              <a:t>Documenti</a:t>
            </a:r>
            <a:r>
              <a:rPr lang="fr-FR" dirty="0">
                <a:latin typeface="Goudy Old Style" panose="02020502050305020303" pitchFamily="18" charset="0"/>
              </a:rPr>
              <a:t> </a:t>
            </a:r>
            <a:r>
              <a:rPr lang="fr-FR" dirty="0" err="1">
                <a:latin typeface="Goudy Old Style" panose="02020502050305020303" pitchFamily="18" charset="0"/>
              </a:rPr>
              <a:t>del</a:t>
            </a:r>
            <a:r>
              <a:rPr lang="fr-FR" dirty="0">
                <a:latin typeface="Goudy Old Style" panose="02020502050305020303" pitchFamily="18" charset="0"/>
              </a:rPr>
              <a:t> </a:t>
            </a:r>
            <a:r>
              <a:rPr lang="fr-FR" dirty="0" err="1">
                <a:latin typeface="Goudy Old Style" panose="02020502050305020303" pitchFamily="18" charset="0"/>
              </a:rPr>
              <a:t>periodo</a:t>
            </a:r>
            <a:r>
              <a:rPr lang="fr-FR" dirty="0">
                <a:latin typeface="Goudy Old Style" panose="02020502050305020303" pitchFamily="18" charset="0"/>
              </a:rPr>
              <a:t> </a:t>
            </a:r>
            <a:r>
              <a:rPr lang="fr-FR" dirty="0" err="1">
                <a:latin typeface="Goudy Old Style" panose="02020502050305020303" pitchFamily="18" charset="0"/>
              </a:rPr>
              <a:t>termidoriano</a:t>
            </a:r>
            <a:r>
              <a:rPr lang="fr-FR" dirty="0">
                <a:latin typeface="Goudy Old Style" panose="02020502050305020303" pitchFamily="18" charset="0"/>
              </a:rPr>
              <a:t> </a:t>
            </a:r>
            <a:r>
              <a:rPr lang="fr-FR" dirty="0" err="1">
                <a:latin typeface="Goudy Old Style" panose="02020502050305020303" pitchFamily="18" charset="0"/>
              </a:rPr>
              <a:t>raccolti</a:t>
            </a:r>
            <a:r>
              <a:rPr lang="fr-FR" dirty="0">
                <a:latin typeface="Goudy Old Style" panose="02020502050305020303" pitchFamily="18" charset="0"/>
              </a:rPr>
              <a:t> e </a:t>
            </a:r>
            <a:r>
              <a:rPr lang="fr-FR" dirty="0" err="1">
                <a:latin typeface="Goudy Old Style" panose="02020502050305020303" pitchFamily="18" charset="0"/>
              </a:rPr>
              <a:t>editi</a:t>
            </a:r>
            <a:r>
              <a:rPr lang="fr-FR" dirty="0">
                <a:latin typeface="Goudy Old Style" panose="02020502050305020303" pitchFamily="18" charset="0"/>
              </a:rPr>
              <a:t> da </a:t>
            </a:r>
            <a:r>
              <a:rPr lang="fr-FR" b="1" dirty="0" err="1">
                <a:latin typeface="Goudy Old Style" panose="02020502050305020303" pitchFamily="18" charset="0"/>
              </a:rPr>
              <a:t>Aulard</a:t>
            </a:r>
            <a:r>
              <a:rPr lang="fr-FR" dirty="0">
                <a:latin typeface="Goudy Old Style" panose="02020502050305020303" pitchFamily="18" charset="0"/>
              </a:rPr>
              <a:t>, in</a:t>
            </a:r>
            <a:r>
              <a:rPr lang="fr-FR" i="1" dirty="0">
                <a:latin typeface="Goudy Old Style" panose="02020502050305020303" pitchFamily="18" charset="0"/>
              </a:rPr>
              <a:t> Paris pendant la réaction thermidorienne et sous le directoire, </a:t>
            </a:r>
            <a:r>
              <a:rPr lang="fr-FR" dirty="0">
                <a:latin typeface="Goudy Old Style" panose="02020502050305020303" pitchFamily="18" charset="0"/>
              </a:rPr>
              <a:t>5 </a:t>
            </a:r>
            <a:r>
              <a:rPr lang="fr-FR" dirty="0" err="1">
                <a:latin typeface="Goudy Old Style" panose="02020502050305020303" pitchFamily="18" charset="0"/>
              </a:rPr>
              <a:t>voll</a:t>
            </a:r>
            <a:r>
              <a:rPr lang="fr-FR" dirty="0">
                <a:latin typeface="Goudy Old Style" panose="02020502050305020303" pitchFamily="18" charset="0"/>
              </a:rPr>
              <a:t>., Paris 1898-1902.</a:t>
            </a:r>
            <a:endParaRPr lang="fr-FR" i="1" dirty="0">
              <a:latin typeface="Goudy Old Style" panose="02020502050305020303" pitchFamily="18" charset="0"/>
            </a:endParaRPr>
          </a:p>
          <a:p>
            <a:pPr algn="just"/>
            <a:r>
              <a:rPr lang="fr-FR" dirty="0" err="1">
                <a:latin typeface="Goudy Old Style" panose="02020502050305020303" pitchFamily="18" charset="0"/>
              </a:rPr>
              <a:t>Prefazione</a:t>
            </a:r>
            <a:r>
              <a:rPr lang="fr-FR" dirty="0">
                <a:latin typeface="Goudy Old Style" panose="02020502050305020303" pitchFamily="18" charset="0"/>
              </a:rPr>
              <a:t> di </a:t>
            </a:r>
            <a:r>
              <a:rPr lang="fr-FR" b="1" dirty="0">
                <a:latin typeface="Goudy Old Style" panose="02020502050305020303" pitchFamily="18" charset="0"/>
              </a:rPr>
              <a:t>Bronislaw </a:t>
            </a:r>
            <a:r>
              <a:rPr lang="fr-FR" b="1" dirty="0" err="1">
                <a:latin typeface="Goudy Old Style" panose="02020502050305020303" pitchFamily="18" charset="0"/>
              </a:rPr>
              <a:t>Baczko</a:t>
            </a:r>
            <a:r>
              <a:rPr lang="fr-FR" dirty="0">
                <a:latin typeface="Goudy Old Style" panose="02020502050305020303" pitchFamily="18" charset="0"/>
              </a:rPr>
              <a:t>: « è un </a:t>
            </a:r>
            <a:r>
              <a:rPr lang="fr-FR" dirty="0" err="1">
                <a:latin typeface="Goudy Old Style" panose="02020502050305020303" pitchFamily="18" charset="0"/>
              </a:rPr>
              <a:t>gran</a:t>
            </a:r>
            <a:r>
              <a:rPr lang="fr-FR" dirty="0">
                <a:latin typeface="Goudy Old Style" panose="02020502050305020303" pitchFamily="18" charset="0"/>
              </a:rPr>
              <a:t> bel libro </a:t>
            </a:r>
            <a:r>
              <a:rPr lang="fr-FR" dirty="0" err="1">
                <a:latin typeface="Goudy Old Style" panose="02020502050305020303" pitchFamily="18" charset="0"/>
              </a:rPr>
              <a:t>quello</a:t>
            </a:r>
            <a:r>
              <a:rPr lang="fr-FR" dirty="0">
                <a:latin typeface="Goudy Old Style" panose="02020502050305020303" pitchFamily="18" charset="0"/>
              </a:rPr>
              <a:t> </a:t>
            </a:r>
            <a:r>
              <a:rPr lang="fr-FR" dirty="0" err="1">
                <a:latin typeface="Goudy Old Style" panose="02020502050305020303" pitchFamily="18" charset="0"/>
              </a:rPr>
              <a:t>che</a:t>
            </a:r>
            <a:r>
              <a:rPr lang="fr-FR" dirty="0">
                <a:latin typeface="Goudy Old Style" panose="02020502050305020303" pitchFamily="18" charset="0"/>
              </a:rPr>
              <a:t> Sergio </a:t>
            </a:r>
            <a:r>
              <a:rPr lang="fr-FR" dirty="0" err="1">
                <a:latin typeface="Goudy Old Style" panose="02020502050305020303" pitchFamily="18" charset="0"/>
              </a:rPr>
              <a:t>Luzzatto</a:t>
            </a:r>
            <a:r>
              <a:rPr lang="fr-FR" dirty="0">
                <a:latin typeface="Goudy Old Style" panose="02020502050305020303" pitchFamily="18" charset="0"/>
              </a:rPr>
              <a:t> ci offre, e </a:t>
            </a:r>
            <a:r>
              <a:rPr lang="fr-FR" dirty="0" err="1">
                <a:latin typeface="Goudy Old Style" panose="02020502050305020303" pitchFamily="18" charset="0"/>
              </a:rPr>
              <a:t>che</a:t>
            </a:r>
            <a:r>
              <a:rPr lang="fr-FR" dirty="0">
                <a:latin typeface="Goudy Old Style" panose="02020502050305020303" pitchFamily="18" charset="0"/>
              </a:rPr>
              <a:t> il </a:t>
            </a:r>
            <a:r>
              <a:rPr lang="fr-FR" dirty="0" err="1">
                <a:latin typeface="Goudy Old Style" panose="02020502050305020303" pitchFamily="18" charset="0"/>
              </a:rPr>
              <a:t>lettore</a:t>
            </a:r>
            <a:r>
              <a:rPr lang="fr-FR" dirty="0">
                <a:latin typeface="Goudy Old Style" panose="02020502050305020303" pitchFamily="18" charset="0"/>
              </a:rPr>
              <a:t> si </a:t>
            </a:r>
            <a:r>
              <a:rPr lang="fr-FR" dirty="0" err="1">
                <a:latin typeface="Goudy Old Style" panose="02020502050305020303" pitchFamily="18" charset="0"/>
              </a:rPr>
              <a:t>appresta</a:t>
            </a:r>
            <a:r>
              <a:rPr lang="fr-FR" dirty="0">
                <a:latin typeface="Goudy Old Style" panose="02020502050305020303" pitchFamily="18" charset="0"/>
              </a:rPr>
              <a:t> ad </a:t>
            </a:r>
            <a:r>
              <a:rPr lang="fr-FR" dirty="0" err="1">
                <a:latin typeface="Goudy Old Style" panose="02020502050305020303" pitchFamily="18" charset="0"/>
              </a:rPr>
              <a:t>apprezzare</a:t>
            </a:r>
            <a:r>
              <a:rPr lang="fr-FR" dirty="0">
                <a:latin typeface="Goudy Old Style" panose="02020502050305020303" pitchFamily="18" charset="0"/>
              </a:rPr>
              <a:t>, a </a:t>
            </a:r>
            <a:r>
              <a:rPr lang="fr-FR" dirty="0" err="1">
                <a:latin typeface="Goudy Old Style" panose="02020502050305020303" pitchFamily="18" charset="0"/>
              </a:rPr>
              <a:t>godere</a:t>
            </a:r>
            <a:r>
              <a:rPr lang="fr-FR" dirty="0">
                <a:latin typeface="Goudy Old Style" panose="02020502050305020303" pitchFamily="18" charset="0"/>
              </a:rPr>
              <a:t> pagina per pagina. Libro </a:t>
            </a:r>
            <a:r>
              <a:rPr lang="fr-FR" dirty="0" err="1">
                <a:latin typeface="Goudy Old Style" panose="02020502050305020303" pitchFamily="18" charset="0"/>
              </a:rPr>
              <a:t>sulla</a:t>
            </a:r>
            <a:r>
              <a:rPr lang="fr-FR" dirty="0">
                <a:latin typeface="Goudy Old Style" panose="02020502050305020303" pitchFamily="18" charset="0"/>
              </a:rPr>
              <a:t> </a:t>
            </a:r>
            <a:r>
              <a:rPr lang="fr-FR" dirty="0" err="1">
                <a:latin typeface="Goudy Old Style" panose="02020502050305020303" pitchFamily="18" charset="0"/>
              </a:rPr>
              <a:t>storia</a:t>
            </a:r>
            <a:r>
              <a:rPr lang="fr-FR" dirty="0">
                <a:latin typeface="Goudy Old Style" panose="02020502050305020303" pitchFamily="18" charset="0"/>
              </a:rPr>
              <a:t> e </a:t>
            </a:r>
            <a:r>
              <a:rPr lang="fr-FR" dirty="0" err="1">
                <a:latin typeface="Goudy Old Style" panose="02020502050305020303" pitchFamily="18" charset="0"/>
              </a:rPr>
              <a:t>sulla</a:t>
            </a:r>
            <a:r>
              <a:rPr lang="fr-FR" dirty="0">
                <a:latin typeface="Goudy Old Style" panose="02020502050305020303" pitchFamily="18" charset="0"/>
              </a:rPr>
              <a:t> </a:t>
            </a:r>
            <a:r>
              <a:rPr lang="fr-FR" dirty="0" err="1">
                <a:latin typeface="Goudy Old Style" panose="02020502050305020303" pitchFamily="18" charset="0"/>
              </a:rPr>
              <a:t>politica</a:t>
            </a:r>
            <a:r>
              <a:rPr lang="fr-FR" dirty="0">
                <a:latin typeface="Goudy Old Style" panose="02020502050305020303" pitchFamily="18" charset="0"/>
              </a:rPr>
              <a:t>, </a:t>
            </a:r>
            <a:r>
              <a:rPr lang="fr-FR" dirty="0" err="1">
                <a:latin typeface="Goudy Old Style" panose="02020502050305020303" pitchFamily="18" charset="0"/>
              </a:rPr>
              <a:t>esso</a:t>
            </a:r>
            <a:r>
              <a:rPr lang="fr-FR" dirty="0">
                <a:latin typeface="Goudy Old Style" panose="02020502050305020303" pitchFamily="18" charset="0"/>
              </a:rPr>
              <a:t> </a:t>
            </a:r>
            <a:r>
              <a:rPr lang="fr-FR" dirty="0" err="1">
                <a:latin typeface="Goudy Old Style" panose="02020502050305020303" pitchFamily="18" charset="0"/>
              </a:rPr>
              <a:t>stimola</a:t>
            </a:r>
            <a:r>
              <a:rPr lang="fr-FR" dirty="0">
                <a:latin typeface="Goudy Old Style" panose="02020502050305020303" pitchFamily="18" charset="0"/>
              </a:rPr>
              <a:t> </a:t>
            </a:r>
            <a:r>
              <a:rPr lang="fr-FR" dirty="0" err="1">
                <a:latin typeface="Goudy Old Style" panose="02020502050305020303" pitchFamily="18" charset="0"/>
              </a:rPr>
              <a:t>una</a:t>
            </a:r>
            <a:r>
              <a:rPr lang="fr-FR" dirty="0">
                <a:latin typeface="Goudy Old Style" panose="02020502050305020303" pitchFamily="18" charset="0"/>
              </a:rPr>
              <a:t> </a:t>
            </a:r>
            <a:r>
              <a:rPr lang="fr-FR" dirty="0" err="1">
                <a:latin typeface="Goudy Old Style" panose="02020502050305020303" pitchFamily="18" charset="0"/>
              </a:rPr>
              <a:t>riflessione</a:t>
            </a:r>
            <a:r>
              <a:rPr lang="fr-FR" dirty="0">
                <a:latin typeface="Goudy Old Style" panose="02020502050305020303" pitchFamily="18" charset="0"/>
              </a:rPr>
              <a:t> </a:t>
            </a:r>
            <a:r>
              <a:rPr lang="fr-FR" dirty="0" err="1">
                <a:latin typeface="Goudy Old Style" panose="02020502050305020303" pitchFamily="18" charset="0"/>
              </a:rPr>
              <a:t>che</a:t>
            </a:r>
            <a:r>
              <a:rPr lang="fr-FR" dirty="0">
                <a:latin typeface="Goudy Old Style" panose="02020502050305020303" pitchFamily="18" charset="0"/>
              </a:rPr>
              <a:t> </a:t>
            </a:r>
            <a:r>
              <a:rPr lang="fr-FR" dirty="0" err="1">
                <a:latin typeface="Goudy Old Style" panose="02020502050305020303" pitchFamily="18" charset="0"/>
              </a:rPr>
              <a:t>trascende</a:t>
            </a:r>
            <a:r>
              <a:rPr lang="fr-FR" dirty="0">
                <a:latin typeface="Goudy Old Style" panose="02020502050305020303" pitchFamily="18" charset="0"/>
              </a:rPr>
              <a:t> l’</a:t>
            </a:r>
            <a:r>
              <a:rPr lang="fr-FR" dirty="0" err="1">
                <a:latin typeface="Goudy Old Style" panose="02020502050305020303" pitchFamily="18" charset="0"/>
              </a:rPr>
              <a:t>età</a:t>
            </a:r>
            <a:r>
              <a:rPr lang="fr-FR" dirty="0">
                <a:latin typeface="Goudy Old Style" panose="02020502050305020303" pitchFamily="18" charset="0"/>
              </a:rPr>
              <a:t> </a:t>
            </a:r>
            <a:r>
              <a:rPr lang="fr-FR" dirty="0" err="1">
                <a:latin typeface="Goudy Old Style" panose="02020502050305020303" pitchFamily="18" charset="0"/>
              </a:rPr>
              <a:t>del</a:t>
            </a:r>
            <a:r>
              <a:rPr lang="fr-FR" dirty="0">
                <a:latin typeface="Goudy Old Style" panose="02020502050305020303" pitchFamily="18" charset="0"/>
              </a:rPr>
              <a:t> </a:t>
            </a:r>
            <a:r>
              <a:rPr lang="fr-FR" dirty="0" err="1">
                <a:latin typeface="Goudy Old Style" panose="02020502050305020303" pitchFamily="18" charset="0"/>
              </a:rPr>
              <a:t>Termidoro</a:t>
            </a:r>
            <a:r>
              <a:rPr lang="fr-FR" dirty="0">
                <a:latin typeface="Goudy Old Style" panose="02020502050305020303" pitchFamily="18" charset="0"/>
              </a:rPr>
              <a:t>. Lo </a:t>
            </a:r>
            <a:r>
              <a:rPr lang="fr-FR" dirty="0" err="1">
                <a:latin typeface="Goudy Old Style" panose="02020502050305020303" pitchFamily="18" charset="0"/>
              </a:rPr>
              <a:t>storico</a:t>
            </a:r>
            <a:r>
              <a:rPr lang="fr-FR" dirty="0">
                <a:latin typeface="Goudy Old Style" panose="02020502050305020303" pitchFamily="18" charset="0"/>
              </a:rPr>
              <a:t> è sempre, </a:t>
            </a:r>
            <a:r>
              <a:rPr lang="fr-FR" dirty="0" err="1">
                <a:latin typeface="Goudy Old Style" panose="02020502050305020303" pitchFamily="18" charset="0"/>
              </a:rPr>
              <a:t>consciamente</a:t>
            </a:r>
            <a:r>
              <a:rPr lang="fr-FR" dirty="0">
                <a:latin typeface="Goudy Old Style" panose="02020502050305020303" pitchFamily="18" charset="0"/>
              </a:rPr>
              <a:t> o </a:t>
            </a:r>
            <a:r>
              <a:rPr lang="fr-FR" dirty="0" err="1">
                <a:latin typeface="Goudy Old Style" panose="02020502050305020303" pitchFamily="18" charset="0"/>
              </a:rPr>
              <a:t>involontariamente</a:t>
            </a:r>
            <a:r>
              <a:rPr lang="fr-FR" dirty="0">
                <a:latin typeface="Goudy Old Style" panose="02020502050305020303" pitchFamily="18" charset="0"/>
              </a:rPr>
              <a:t>, un </a:t>
            </a:r>
            <a:r>
              <a:rPr lang="fr-FR" dirty="0" err="1">
                <a:latin typeface="Goudy Old Style" panose="02020502050305020303" pitchFamily="18" charset="0"/>
              </a:rPr>
              <a:t>testimone</a:t>
            </a:r>
            <a:r>
              <a:rPr lang="fr-FR" dirty="0">
                <a:latin typeface="Goudy Old Style" panose="02020502050305020303" pitchFamily="18" charset="0"/>
              </a:rPr>
              <a:t> </a:t>
            </a:r>
            <a:r>
              <a:rPr lang="fr-FR" dirty="0" err="1">
                <a:latin typeface="Goudy Old Style" panose="02020502050305020303" pitchFamily="18" charset="0"/>
              </a:rPr>
              <a:t>del</a:t>
            </a:r>
            <a:r>
              <a:rPr lang="fr-FR" dirty="0">
                <a:latin typeface="Goudy Old Style" panose="02020502050305020303" pitchFamily="18" charset="0"/>
              </a:rPr>
              <a:t> proprio tempo. </a:t>
            </a:r>
            <a:r>
              <a:rPr lang="fr-FR" dirty="0" err="1">
                <a:latin typeface="Goudy Old Style" panose="02020502050305020303" pitchFamily="18" charset="0"/>
              </a:rPr>
              <a:t>Così</a:t>
            </a:r>
            <a:r>
              <a:rPr lang="fr-FR" dirty="0">
                <a:latin typeface="Goudy Old Style" panose="02020502050305020303" pitchFamily="18" charset="0"/>
              </a:rPr>
              <a:t> </a:t>
            </a:r>
            <a:r>
              <a:rPr lang="fr-FR" b="1" dirty="0">
                <a:latin typeface="Goudy Old Style" panose="02020502050305020303" pitchFamily="18" charset="0"/>
              </a:rPr>
              <a:t>Sergio </a:t>
            </a:r>
            <a:r>
              <a:rPr lang="fr-FR" b="1" dirty="0" err="1">
                <a:latin typeface="Goudy Old Style" panose="02020502050305020303" pitchFamily="18" charset="0"/>
              </a:rPr>
              <a:t>Luzzatto</a:t>
            </a:r>
            <a:r>
              <a:rPr lang="fr-FR" b="1" dirty="0">
                <a:latin typeface="Goudy Old Style" panose="02020502050305020303" pitchFamily="18" charset="0"/>
              </a:rPr>
              <a:t> rende anche </a:t>
            </a:r>
            <a:r>
              <a:rPr lang="fr-FR" b="1" dirty="0" err="1">
                <a:latin typeface="Goudy Old Style" panose="02020502050305020303" pitchFamily="18" charset="0"/>
              </a:rPr>
              <a:t>una</a:t>
            </a:r>
            <a:r>
              <a:rPr lang="fr-FR" b="1" dirty="0">
                <a:latin typeface="Goudy Old Style" panose="02020502050305020303" pitchFamily="18" charset="0"/>
              </a:rPr>
              <a:t> </a:t>
            </a:r>
            <a:r>
              <a:rPr lang="fr-FR" b="1" dirty="0" err="1">
                <a:latin typeface="Goudy Old Style" panose="02020502050305020303" pitchFamily="18" charset="0"/>
              </a:rPr>
              <a:t>testimonianza</a:t>
            </a:r>
            <a:r>
              <a:rPr lang="fr-FR" b="1" dirty="0">
                <a:latin typeface="Goudy Old Style" panose="02020502050305020303" pitchFamily="18" charset="0"/>
              </a:rPr>
              <a:t> </a:t>
            </a:r>
            <a:r>
              <a:rPr lang="fr-FR" b="1" dirty="0" err="1">
                <a:latin typeface="Goudy Old Style" panose="02020502050305020303" pitchFamily="18" charset="0"/>
              </a:rPr>
              <a:t>sulla</a:t>
            </a:r>
            <a:r>
              <a:rPr lang="fr-FR" b="1" dirty="0">
                <a:latin typeface="Goudy Old Style" panose="02020502050305020303" pitchFamily="18" charset="0"/>
              </a:rPr>
              <a:t> propria </a:t>
            </a:r>
            <a:r>
              <a:rPr lang="fr-FR" b="1" dirty="0" err="1">
                <a:latin typeface="Goudy Old Style" panose="02020502050305020303" pitchFamily="18" charset="0"/>
              </a:rPr>
              <a:t>epoca</a:t>
            </a:r>
            <a:r>
              <a:rPr lang="fr-FR" b="1" dirty="0">
                <a:latin typeface="Goudy Old Style" panose="02020502050305020303" pitchFamily="18" charset="0"/>
              </a:rPr>
              <a:t>, </a:t>
            </a:r>
            <a:r>
              <a:rPr lang="fr-FR" b="1" dirty="0" err="1">
                <a:latin typeface="Goudy Old Style" panose="02020502050305020303" pitchFamily="18" charset="0"/>
              </a:rPr>
              <a:t>che</a:t>
            </a:r>
            <a:r>
              <a:rPr lang="fr-FR" b="1" dirty="0">
                <a:latin typeface="Goudy Old Style" panose="02020502050305020303" pitchFamily="18" charset="0"/>
              </a:rPr>
              <a:t> è </a:t>
            </a:r>
            <a:r>
              <a:rPr lang="fr-FR" b="1" dirty="0" err="1">
                <a:latin typeface="Goudy Old Style" panose="02020502050305020303" pitchFamily="18" charset="0"/>
              </a:rPr>
              <a:t>poi</a:t>
            </a:r>
            <a:r>
              <a:rPr lang="fr-FR" b="1" dirty="0">
                <a:latin typeface="Goudy Old Style" panose="02020502050305020303" pitchFamily="18" charset="0"/>
              </a:rPr>
              <a:t> la </a:t>
            </a:r>
            <a:r>
              <a:rPr lang="fr-FR" b="1" dirty="0" err="1">
                <a:latin typeface="Goudy Old Style" panose="02020502050305020303" pitchFamily="18" charset="0"/>
              </a:rPr>
              <a:t>nostra</a:t>
            </a:r>
            <a:r>
              <a:rPr lang="fr-FR" b="1" dirty="0">
                <a:latin typeface="Goudy Old Style" panose="02020502050305020303" pitchFamily="18" charset="0"/>
              </a:rPr>
              <a:t>: </a:t>
            </a:r>
            <a:r>
              <a:rPr lang="fr-FR" b="1" dirty="0" err="1">
                <a:latin typeface="Goudy Old Style" panose="02020502050305020303" pitchFamily="18" charset="0"/>
              </a:rPr>
              <a:t>sulle</a:t>
            </a:r>
            <a:r>
              <a:rPr lang="fr-FR" b="1" dirty="0">
                <a:latin typeface="Goudy Old Style" panose="02020502050305020303" pitchFamily="18" charset="0"/>
              </a:rPr>
              <a:t> sue </a:t>
            </a:r>
            <a:r>
              <a:rPr lang="fr-FR" b="1" dirty="0" err="1">
                <a:latin typeface="Goudy Old Style" panose="02020502050305020303" pitchFamily="18" charset="0"/>
              </a:rPr>
              <a:t>incertezze</a:t>
            </a:r>
            <a:r>
              <a:rPr lang="fr-FR" b="1" dirty="0">
                <a:latin typeface="Goudy Old Style" panose="02020502050305020303" pitchFamily="18" charset="0"/>
              </a:rPr>
              <a:t>, le sue </a:t>
            </a:r>
            <a:r>
              <a:rPr lang="fr-FR" b="1" dirty="0" err="1">
                <a:latin typeface="Goudy Old Style" panose="02020502050305020303" pitchFamily="18" charset="0"/>
              </a:rPr>
              <a:t>speranza</a:t>
            </a:r>
            <a:r>
              <a:rPr lang="fr-FR" b="1" dirty="0">
                <a:latin typeface="Goudy Old Style" panose="02020502050305020303" pitchFamily="18" charset="0"/>
              </a:rPr>
              <a:t>, e le sue nostalgie</a:t>
            </a:r>
            <a:r>
              <a:rPr lang="fr-FR" dirty="0">
                <a:latin typeface="Goudy Old Style" panose="02020502050305020303" pitchFamily="18" charset="0"/>
              </a:rPr>
              <a:t> » (p. X)</a:t>
            </a:r>
            <a:endParaRPr lang="fr-FR" b="1" dirty="0">
              <a:latin typeface="Goudy Old Style" panose="02020502050305020303" pitchFamily="18" charset="0"/>
            </a:endParaRPr>
          </a:p>
          <a:p>
            <a:endParaRPr lang="it-IT" dirty="0"/>
          </a:p>
        </p:txBody>
      </p:sp>
      <p:pic>
        <p:nvPicPr>
          <p:cNvPr id="6" name="Segnaposto contenuto 5">
            <a:extLst>
              <a:ext uri="{FF2B5EF4-FFF2-40B4-BE49-F238E27FC236}">
                <a16:creationId xmlns:a16="http://schemas.microsoft.com/office/drawing/2014/main" xmlns="" id="{889F0AF7-B692-43FD-A502-B343F0CC6DB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274165" y="2377439"/>
            <a:ext cx="2079635" cy="3504101"/>
          </a:xfrm>
        </p:spPr>
      </p:pic>
    </p:spTree>
    <p:extLst>
      <p:ext uri="{BB962C8B-B14F-4D97-AF65-F5344CB8AC3E}">
        <p14:creationId xmlns:p14="http://schemas.microsoft.com/office/powerpoint/2010/main" val="424554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7B31E7-42F8-4B92-B23C-14907BD0A931}"/>
              </a:ext>
            </a:extLst>
          </p:cNvPr>
          <p:cNvSpPr>
            <a:spLocks noGrp="1"/>
          </p:cNvSpPr>
          <p:nvPr>
            <p:ph type="title"/>
          </p:nvPr>
        </p:nvSpPr>
        <p:spPr>
          <a:xfrm>
            <a:off x="1534696" y="396654"/>
            <a:ext cx="9520158" cy="1049235"/>
          </a:xfrm>
        </p:spPr>
        <p:txBody>
          <a:bodyPr/>
          <a:lstStyle/>
          <a:p>
            <a:pPr algn="ctr"/>
            <a:r>
              <a:rPr lang="it-IT" dirty="0"/>
              <a:t>CURRICULUM DEGLI STUDI</a:t>
            </a:r>
          </a:p>
        </p:txBody>
      </p:sp>
      <p:sp>
        <p:nvSpPr>
          <p:cNvPr id="3" name="Segnaposto contenuto 2">
            <a:extLst>
              <a:ext uri="{FF2B5EF4-FFF2-40B4-BE49-F238E27FC236}">
                <a16:creationId xmlns:a16="http://schemas.microsoft.com/office/drawing/2014/main" xmlns="" id="{C5C021CA-5DD4-4770-B24E-B2FDCB69AD6A}"/>
              </a:ext>
            </a:extLst>
          </p:cNvPr>
          <p:cNvSpPr>
            <a:spLocks noGrp="1"/>
          </p:cNvSpPr>
          <p:nvPr>
            <p:ph idx="1"/>
          </p:nvPr>
        </p:nvSpPr>
        <p:spPr>
          <a:xfrm>
            <a:off x="1534696" y="1445889"/>
            <a:ext cx="9520158" cy="4570598"/>
          </a:xfrm>
        </p:spPr>
        <p:txBody>
          <a:bodyPr>
            <a:normAutofit fontScale="85000" lnSpcReduction="10000"/>
          </a:bodyPr>
          <a:lstStyle/>
          <a:p>
            <a:pPr algn="just"/>
            <a:r>
              <a:rPr lang="it-IT" b="1" dirty="0"/>
              <a:t>Maturità classica </a:t>
            </a:r>
            <a:r>
              <a:rPr lang="it-IT" dirty="0"/>
              <a:t>1981 (Liceo A. D'Oria, Genova), votazione 60/60;</a:t>
            </a:r>
          </a:p>
          <a:p>
            <a:pPr algn="just"/>
            <a:r>
              <a:rPr lang="it-IT" b="1" dirty="0"/>
              <a:t>Scuola Normale Superiore di Pisa. </a:t>
            </a:r>
            <a:r>
              <a:rPr lang="it-IT" dirty="0"/>
              <a:t>Conseguimento della Laurea in Storia e del Diploma della Classe di Lettere e Filosofia Novembre 1985, con il massimo dei voti e la lode. Titolo della tesi: «La Rivoluzione nelle memorie. Studio sulla memorialistica dei Convenzionali»</a:t>
            </a:r>
          </a:p>
          <a:p>
            <a:pPr algn="just"/>
            <a:r>
              <a:rPr lang="it-IT" b="1" dirty="0"/>
              <a:t>Scuola Normale Superiore di Pisa</a:t>
            </a:r>
            <a:r>
              <a:rPr lang="it-IT" dirty="0"/>
              <a:t>. Conseguimento del Dottorato</a:t>
            </a:r>
            <a:r>
              <a:rPr lang="it-IT" b="1" dirty="0"/>
              <a:t> </a:t>
            </a:r>
            <a:r>
              <a:rPr lang="it-IT" dirty="0"/>
              <a:t>in data Settembre 1991, con il massimo dei voti e la lode. Titolo della tesi: «La sinistra francese e il mito della guerra rivoluzionaria».</a:t>
            </a:r>
          </a:p>
          <a:p>
            <a:pPr algn="just"/>
            <a:r>
              <a:rPr lang="it-IT" b="1" dirty="0"/>
              <a:t>Scuola Superiore di Studi Storici di San Marino</a:t>
            </a:r>
            <a:r>
              <a:rPr lang="it-IT" dirty="0"/>
              <a:t>. Conseguimento del Dottorato Novembre 1992, con il massimo dei voti, la lode e la dignità di stampa. Titolo della tesi: «Come finisce una rivoluzione. La dinamica del Termidoro»</a:t>
            </a:r>
          </a:p>
          <a:p>
            <a:pPr algn="just"/>
            <a:r>
              <a:rPr lang="it-IT" dirty="0"/>
              <a:t> </a:t>
            </a:r>
            <a:r>
              <a:rPr lang="it-IT" b="1" dirty="0" err="1"/>
              <a:t>École</a:t>
            </a:r>
            <a:r>
              <a:rPr lang="it-IT" b="1" dirty="0"/>
              <a:t> </a:t>
            </a:r>
            <a:r>
              <a:rPr lang="it-IT" b="1" dirty="0" err="1"/>
              <a:t>des</a:t>
            </a:r>
            <a:r>
              <a:rPr lang="it-IT" b="1" dirty="0"/>
              <a:t> </a:t>
            </a:r>
            <a:r>
              <a:rPr lang="it-IT" b="1" dirty="0" err="1"/>
              <a:t>Hautes</a:t>
            </a:r>
            <a:r>
              <a:rPr lang="it-IT" b="1" dirty="0"/>
              <a:t> </a:t>
            </a:r>
            <a:r>
              <a:rPr lang="it-IT" b="1" dirty="0" err="1"/>
              <a:t>Études</a:t>
            </a:r>
            <a:r>
              <a:rPr lang="it-IT" b="1" dirty="0"/>
              <a:t> en </a:t>
            </a:r>
            <a:r>
              <a:rPr lang="it-IT" b="1" dirty="0" err="1"/>
              <a:t>Sciences</a:t>
            </a:r>
            <a:r>
              <a:rPr lang="it-IT" b="1" dirty="0"/>
              <a:t> </a:t>
            </a:r>
            <a:r>
              <a:rPr lang="it-IT" b="1" dirty="0" err="1"/>
              <a:t>Sociales</a:t>
            </a:r>
            <a:r>
              <a:rPr lang="it-IT" b="1" dirty="0"/>
              <a:t>. </a:t>
            </a:r>
            <a:r>
              <a:rPr lang="it-IT" dirty="0"/>
              <a:t>Conseguimento del Dottorato Gennaio 1995, con il massimo dei voti. Titolo della tesi: «La </a:t>
            </a:r>
            <a:r>
              <a:rPr lang="it-IT" dirty="0" err="1"/>
              <a:t>tradition</a:t>
            </a:r>
            <a:r>
              <a:rPr lang="it-IT" dirty="0"/>
              <a:t> </a:t>
            </a:r>
            <a:r>
              <a:rPr lang="it-IT" dirty="0" err="1"/>
              <a:t>révolutionnaire</a:t>
            </a:r>
            <a:r>
              <a:rPr lang="it-IT" dirty="0"/>
              <a:t> en France: la </a:t>
            </a:r>
            <a:r>
              <a:rPr lang="it-IT" dirty="0" err="1"/>
              <a:t>fondation</a:t>
            </a:r>
            <a:r>
              <a:rPr lang="it-IT" dirty="0"/>
              <a:t>, la </a:t>
            </a:r>
            <a:r>
              <a:rPr lang="it-IT" dirty="0" err="1"/>
              <a:t>mémoire</a:t>
            </a:r>
            <a:r>
              <a:rPr lang="it-IT" dirty="0"/>
              <a:t>, le </a:t>
            </a:r>
            <a:r>
              <a:rPr lang="it-IT" dirty="0" err="1"/>
              <a:t>mythe</a:t>
            </a:r>
            <a:r>
              <a:rPr lang="it-IT" dirty="0"/>
              <a:t>» </a:t>
            </a:r>
          </a:p>
        </p:txBody>
      </p:sp>
    </p:spTree>
    <p:extLst>
      <p:ext uri="{BB962C8B-B14F-4D97-AF65-F5344CB8AC3E}">
        <p14:creationId xmlns:p14="http://schemas.microsoft.com/office/powerpoint/2010/main" val="1432702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37000" r="-37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335921" y="708058"/>
            <a:ext cx="9520157" cy="612169"/>
          </a:xfrm>
        </p:spPr>
        <p:txBody>
          <a:bodyPr>
            <a:normAutofit fontScale="90000"/>
          </a:bodyPr>
          <a:lstStyle/>
          <a:p>
            <a:pPr algn="ctr"/>
            <a:r>
              <a:rPr lang="it-IT" b="1" i="1" dirty="0">
                <a:latin typeface="Goudy Old Style" panose="02020502050305020303" pitchFamily="18" charset="0"/>
              </a:rPr>
              <a:t>L’autunno della Rivoluzione. </a:t>
            </a:r>
            <a:r>
              <a:rPr lang="it-IT" b="1" dirty="0">
                <a:latin typeface="Goudy Old Style" panose="02020502050305020303" pitchFamily="18" charset="0"/>
              </a:rPr>
              <a:t>Il caso Carrier</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323556" y="1688123"/>
            <a:ext cx="8776232" cy="4754880"/>
          </a:xfrm>
        </p:spPr>
        <p:txBody>
          <a:bodyPr>
            <a:normAutofit fontScale="62500" lnSpcReduction="20000"/>
          </a:bodyPr>
          <a:lstStyle/>
          <a:p>
            <a:pPr algn="just"/>
            <a:r>
              <a:rPr lang="it-IT" dirty="0">
                <a:latin typeface="Goudy Old Style" panose="02020502050305020303" pitchFamily="18" charset="0"/>
              </a:rPr>
              <a:t>Luzzatto propone un’</a:t>
            </a:r>
            <a:r>
              <a:rPr lang="it-IT" b="1" dirty="0">
                <a:latin typeface="Goudy Old Style" panose="02020502050305020303" pitchFamily="18" charset="0"/>
              </a:rPr>
              <a:t>inquietante analogia</a:t>
            </a:r>
            <a:r>
              <a:rPr lang="it-IT" dirty="0">
                <a:latin typeface="Goudy Old Style" panose="02020502050305020303" pitchFamily="18" charset="0"/>
              </a:rPr>
              <a:t> tra il giacobinismo del Terrore e il nazismo. A Budapest infatti, gli uomini del Terzo Reich utilizzarono le stesse drammatiche pratiche dei cosiddetti «matrimoni repubblicani» eseguiti in Vandea, ove si legavano strettamente un uomo e una donna l’uno all’altra, annegandoli in questo modo. Carrier era a capo di queste spedizioni. </a:t>
            </a:r>
          </a:p>
          <a:p>
            <a:pPr algn="just"/>
            <a:r>
              <a:rPr lang="it-IT" dirty="0">
                <a:latin typeface="Goudy Old Style" panose="02020502050305020303" pitchFamily="18" charset="0"/>
              </a:rPr>
              <a:t>In una sorta di Tribunale di Norimberga </a:t>
            </a:r>
            <a:r>
              <a:rPr lang="it-IT" i="1" dirty="0">
                <a:latin typeface="Goudy Old Style" panose="02020502050305020303" pitchFamily="18" charset="0"/>
              </a:rPr>
              <a:t>ante litteram</a:t>
            </a:r>
            <a:r>
              <a:rPr lang="it-IT" dirty="0">
                <a:latin typeface="Goudy Old Style" panose="02020502050305020303" pitchFamily="18" charset="0"/>
              </a:rPr>
              <a:t>, la Convenzione, in preda ad una sorta di «</a:t>
            </a:r>
            <a:r>
              <a:rPr lang="it-IT" b="1" dirty="0">
                <a:latin typeface="Goudy Old Style" panose="02020502050305020303" pitchFamily="18" charset="0"/>
              </a:rPr>
              <a:t>catarsi termidoriana</a:t>
            </a:r>
            <a:r>
              <a:rPr lang="it-IT" dirty="0">
                <a:latin typeface="Goudy Old Style" panose="02020502050305020303" pitchFamily="18" charset="0"/>
              </a:rPr>
              <a:t>» (p. 40) che voleva espiare l’omicidio di Luigi XVI, </a:t>
            </a:r>
            <a:r>
              <a:rPr lang="it-IT" b="1" dirty="0">
                <a:latin typeface="Goudy Old Style" panose="02020502050305020303" pitchFamily="18" charset="0"/>
              </a:rPr>
              <a:t>gesto edipico </a:t>
            </a:r>
            <a:r>
              <a:rPr lang="it-IT" dirty="0">
                <a:latin typeface="Goudy Old Style" panose="02020502050305020303" pitchFamily="18" charset="0"/>
              </a:rPr>
              <a:t>secondo la Lynn </a:t>
            </a:r>
            <a:r>
              <a:rPr lang="it-IT" dirty="0" err="1">
                <a:latin typeface="Goudy Old Style" panose="02020502050305020303" pitchFamily="18" charset="0"/>
              </a:rPr>
              <a:t>Hunt</a:t>
            </a:r>
            <a:r>
              <a:rPr lang="it-IT" dirty="0">
                <a:latin typeface="Goudy Old Style" panose="02020502050305020303" pitchFamily="18" charset="0"/>
              </a:rPr>
              <a:t> di </a:t>
            </a:r>
            <a:r>
              <a:rPr lang="it-IT" i="1" dirty="0">
                <a:latin typeface="Goudy Old Style" panose="02020502050305020303" pitchFamily="18" charset="0"/>
              </a:rPr>
              <a:t>Family romance</a:t>
            </a:r>
            <a:r>
              <a:rPr lang="it-IT" dirty="0">
                <a:latin typeface="Goudy Old Style" panose="02020502050305020303" pitchFamily="18" charset="0"/>
              </a:rPr>
              <a:t> (cit. a p. 29),  non trovando capi d’imputazione per gli stermini perpetuati «legalmente», lo accusò di aver minato la rappresentanza nazionale. Egli si difende dicendo che è </a:t>
            </a:r>
            <a:r>
              <a:rPr lang="it-IT" b="1" dirty="0">
                <a:latin typeface="Goudy Old Style" panose="02020502050305020303" pitchFamily="18" charset="0"/>
              </a:rPr>
              <a:t>per umanità</a:t>
            </a:r>
            <a:r>
              <a:rPr lang="it-IT" dirty="0">
                <a:latin typeface="Goudy Old Style" panose="02020502050305020303" pitchFamily="18" charset="0"/>
              </a:rPr>
              <a:t>, non già per dovere,</a:t>
            </a:r>
            <a:r>
              <a:rPr lang="it-IT" b="1" dirty="0">
                <a:latin typeface="Goudy Old Style" panose="02020502050305020303" pitchFamily="18" charset="0"/>
              </a:rPr>
              <a:t> </a:t>
            </a:r>
            <a:r>
              <a:rPr lang="it-IT" dirty="0">
                <a:latin typeface="Goudy Old Style" panose="02020502050305020303" pitchFamily="18" charset="0"/>
              </a:rPr>
              <a:t>che ha compiuto la giustizia. Ma la «macchina del fango» dei pamphlets crea di lui un </a:t>
            </a:r>
            <a:r>
              <a:rPr lang="it-IT" b="1" dirty="0">
                <a:latin typeface="Goudy Old Style" panose="02020502050305020303" pitchFamily="18" charset="0"/>
              </a:rPr>
              <a:t>capro espiatorio</a:t>
            </a:r>
            <a:r>
              <a:rPr lang="it-IT" dirty="0">
                <a:latin typeface="Goudy Old Style" panose="02020502050305020303" pitchFamily="18" charset="0"/>
              </a:rPr>
              <a:t>, delineandolo come un mostro, pieno di tic nervosi, che «</a:t>
            </a:r>
            <a:r>
              <a:rPr lang="it-IT" b="1" dirty="0">
                <a:latin typeface="Goudy Old Style" panose="02020502050305020303" pitchFamily="18" charset="0"/>
              </a:rPr>
              <a:t>da piccolo torturava le mosche e abusava decine di donne</a:t>
            </a:r>
            <a:r>
              <a:rPr lang="it-IT" dirty="0">
                <a:latin typeface="Goudy Old Style" panose="02020502050305020303" pitchFamily="18" charset="0"/>
              </a:rPr>
              <a:t>» (p. 20). Ormai però, Carrier era divenuto nei pamphlets il capo dei nuovi Trenta Tiranni ateniesi, un nuovo Augusto, distruttore delle libertà repubblicane.</a:t>
            </a:r>
          </a:p>
          <a:p>
            <a:pPr algn="just"/>
            <a:r>
              <a:rPr lang="it-IT" dirty="0">
                <a:latin typeface="Goudy Old Style" panose="02020502050305020303" pitchFamily="18" charset="0"/>
              </a:rPr>
              <a:t>Sono accusati altri quattro «capri»: i</a:t>
            </a:r>
            <a:r>
              <a:rPr lang="it-IT" i="1" dirty="0">
                <a:latin typeface="Goudy Old Style" panose="02020502050305020303" pitchFamily="18" charset="0"/>
              </a:rPr>
              <a:t> </a:t>
            </a:r>
            <a:r>
              <a:rPr lang="it-IT" i="1" dirty="0" err="1">
                <a:latin typeface="Goudy Old Style" panose="02020502050305020303" pitchFamily="18" charset="0"/>
              </a:rPr>
              <a:t>Quatre</a:t>
            </a:r>
            <a:r>
              <a:rPr lang="it-IT" i="1" dirty="0">
                <a:latin typeface="Goudy Old Style" panose="02020502050305020303" pitchFamily="18" charset="0"/>
              </a:rPr>
              <a:t> </a:t>
            </a:r>
            <a:r>
              <a:rPr lang="it-IT" dirty="0">
                <a:latin typeface="Goudy Old Style" panose="02020502050305020303" pitchFamily="18" charset="0"/>
              </a:rPr>
              <a:t>giacobini per eccellenza, </a:t>
            </a:r>
            <a:r>
              <a:rPr lang="it-IT" dirty="0" err="1">
                <a:latin typeface="Goudy Old Style" panose="02020502050305020303" pitchFamily="18" charset="0"/>
              </a:rPr>
              <a:t>Barère</a:t>
            </a:r>
            <a:r>
              <a:rPr lang="it-IT" dirty="0">
                <a:latin typeface="Goudy Old Style" panose="02020502050305020303" pitchFamily="18" charset="0"/>
              </a:rPr>
              <a:t>, </a:t>
            </a:r>
            <a:r>
              <a:rPr lang="it-IT" dirty="0" err="1">
                <a:latin typeface="Goudy Old Style" panose="02020502050305020303" pitchFamily="18" charset="0"/>
              </a:rPr>
              <a:t>Collot</a:t>
            </a:r>
            <a:r>
              <a:rPr lang="it-IT" dirty="0">
                <a:latin typeface="Goudy Old Style" panose="02020502050305020303" pitchFamily="18" charset="0"/>
              </a:rPr>
              <a:t>, </a:t>
            </a:r>
            <a:r>
              <a:rPr lang="it-IT" dirty="0" err="1">
                <a:latin typeface="Goudy Old Style" panose="02020502050305020303" pitchFamily="18" charset="0"/>
              </a:rPr>
              <a:t>Billaud</a:t>
            </a:r>
            <a:r>
              <a:rPr lang="it-IT" dirty="0">
                <a:latin typeface="Goudy Old Style" panose="02020502050305020303" pitchFamily="18" charset="0"/>
              </a:rPr>
              <a:t>, </a:t>
            </a:r>
            <a:r>
              <a:rPr lang="it-IT" dirty="0" err="1">
                <a:latin typeface="Goudy Old Style" panose="02020502050305020303" pitchFamily="18" charset="0"/>
              </a:rPr>
              <a:t>Vadier</a:t>
            </a:r>
            <a:r>
              <a:rPr lang="it-IT" dirty="0">
                <a:latin typeface="Goudy Old Style" panose="02020502050305020303" pitchFamily="18" charset="0"/>
              </a:rPr>
              <a:t>. Opinione fuori dal coro la ebbe il convenzionale </a:t>
            </a:r>
            <a:r>
              <a:rPr lang="it-IT" dirty="0" err="1">
                <a:latin typeface="Goudy Old Style" panose="02020502050305020303" pitchFamily="18" charset="0"/>
              </a:rPr>
              <a:t>Boudin</a:t>
            </a:r>
            <a:r>
              <a:rPr lang="it-IT" dirty="0">
                <a:latin typeface="Goudy Old Style" panose="02020502050305020303" pitchFamily="18" charset="0"/>
              </a:rPr>
              <a:t>: «Per lui l’idea che si dovessero punire una dozzina di responsabili non aveva alcun fondamento giuridico. </a:t>
            </a:r>
            <a:r>
              <a:rPr lang="it-IT" b="1" dirty="0">
                <a:latin typeface="Goudy Old Style" panose="02020502050305020303" pitchFamily="18" charset="0"/>
              </a:rPr>
              <a:t>A ben volerlo seguire, nessun termidoriano sarebbe sopravvissuto» </a:t>
            </a:r>
            <a:r>
              <a:rPr lang="it-IT" dirty="0">
                <a:latin typeface="Goudy Old Style" panose="02020502050305020303" pitchFamily="18" charset="0"/>
              </a:rPr>
              <a:t>(pp. 43-44). Anche Carnot fa un discorso sull’innocenza dei </a:t>
            </a:r>
            <a:r>
              <a:rPr lang="it-IT" i="1" dirty="0" err="1">
                <a:latin typeface="Goudy Old Style" panose="02020502050305020303" pitchFamily="18" charset="0"/>
              </a:rPr>
              <a:t>Quatre</a:t>
            </a:r>
            <a:r>
              <a:rPr lang="it-IT" dirty="0">
                <a:latin typeface="Goudy Old Style" panose="02020502050305020303" pitchFamily="18" charset="0"/>
              </a:rPr>
              <a:t>. </a:t>
            </a:r>
          </a:p>
          <a:p>
            <a:pPr algn="just"/>
            <a:r>
              <a:rPr lang="it-IT" dirty="0">
                <a:latin typeface="Goudy Old Style" panose="02020502050305020303" pitchFamily="18" charset="0"/>
              </a:rPr>
              <a:t>Ghigliottinato Carrier, i </a:t>
            </a:r>
            <a:r>
              <a:rPr lang="it-IT" i="1" dirty="0" err="1">
                <a:latin typeface="Goudy Old Style" panose="02020502050305020303" pitchFamily="18" charset="0"/>
              </a:rPr>
              <a:t>Quatre</a:t>
            </a:r>
            <a:r>
              <a:rPr lang="it-IT" dirty="0">
                <a:latin typeface="Goudy Old Style" panose="02020502050305020303" pitchFamily="18" charset="0"/>
              </a:rPr>
              <a:t> vengono poi deportati. Riprendendo </a:t>
            </a:r>
            <a:r>
              <a:rPr lang="it-IT" dirty="0" err="1">
                <a:latin typeface="Goudy Old Style" panose="02020502050305020303" pitchFamily="18" charset="0"/>
              </a:rPr>
              <a:t>Hippolyte</a:t>
            </a:r>
            <a:r>
              <a:rPr lang="it-IT" dirty="0">
                <a:latin typeface="Goudy Old Style" panose="02020502050305020303" pitchFamily="18" charset="0"/>
              </a:rPr>
              <a:t> Taine, «I convenzionali, con le epurazioni, vogliono sentirsi puri. Credono di </a:t>
            </a:r>
            <a:r>
              <a:rPr lang="it-IT" b="1" dirty="0">
                <a:latin typeface="Goudy Old Style" panose="02020502050305020303" pitchFamily="18" charset="0"/>
              </a:rPr>
              <a:t>riscattare con l’intransigenza la loro vigliaccheria del passato</a:t>
            </a:r>
            <a:r>
              <a:rPr lang="it-IT" dirty="0">
                <a:latin typeface="Goudy Old Style" panose="02020502050305020303" pitchFamily="18" charset="0"/>
              </a:rPr>
              <a:t>» (p. 67)</a:t>
            </a:r>
          </a:p>
          <a:p>
            <a:pPr marL="0" indent="0" algn="just">
              <a:buNone/>
            </a:pPr>
            <a:endParaRPr lang="it-IT" dirty="0"/>
          </a:p>
        </p:txBody>
      </p:sp>
      <p:pic>
        <p:nvPicPr>
          <p:cNvPr id="8" name="Segnaposto contenuto 7">
            <a:extLst>
              <a:ext uri="{FF2B5EF4-FFF2-40B4-BE49-F238E27FC236}">
                <a16:creationId xmlns:a16="http://schemas.microsoft.com/office/drawing/2014/main" xmlns="" id="{F297EF40-1B26-4CC9-86EF-FC0F383D9E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36668" y="2124222"/>
            <a:ext cx="2631776" cy="3271545"/>
          </a:xfrm>
        </p:spPr>
      </p:pic>
    </p:spTree>
    <p:extLst>
      <p:ext uri="{BB962C8B-B14F-4D97-AF65-F5344CB8AC3E}">
        <p14:creationId xmlns:p14="http://schemas.microsoft.com/office/powerpoint/2010/main" val="514357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b="-82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p:txBody>
          <a:bodyPr/>
          <a:lstStyle/>
          <a:p>
            <a:pPr algn="ctr"/>
            <a:r>
              <a:rPr lang="it-IT" b="1" i="1" dirty="0">
                <a:latin typeface="Goudy Old Style" panose="02020502050305020303" pitchFamily="18" charset="0"/>
              </a:rPr>
              <a:t>L’autunno della Rivoluzione. </a:t>
            </a:r>
            <a:r>
              <a:rPr lang="it-IT" b="1" dirty="0">
                <a:latin typeface="Goudy Old Style" panose="02020502050305020303" pitchFamily="18" charset="0"/>
              </a:rPr>
              <a:t>Che cos’è Termidoro?</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323556" y="2082017"/>
            <a:ext cx="8449383" cy="4290647"/>
          </a:xfrm>
        </p:spPr>
        <p:txBody>
          <a:bodyPr>
            <a:normAutofit fontScale="62500" lnSpcReduction="20000"/>
          </a:bodyPr>
          <a:lstStyle/>
          <a:p>
            <a:pPr algn="just"/>
            <a:r>
              <a:rPr lang="it-IT" dirty="0">
                <a:latin typeface="Goudy Old Style" panose="02020502050305020303" pitchFamily="18" charset="0"/>
              </a:rPr>
              <a:t>Il 27 luglio 1749 (9 termidoro anno II), fu abbattuta la dittatura di Robespierre, ad opera dei moderati e della sinistra estremista. Morirono, oltre a Robespierre, anche suo fratello </a:t>
            </a:r>
            <a:r>
              <a:rPr lang="it-IT" dirty="0" err="1">
                <a:latin typeface="Goudy Old Style" panose="02020502050305020303" pitchFamily="18" charset="0"/>
              </a:rPr>
              <a:t>Augustin</a:t>
            </a:r>
            <a:r>
              <a:rPr lang="it-IT" dirty="0">
                <a:latin typeface="Goudy Old Style" panose="02020502050305020303" pitchFamily="18" charset="0"/>
              </a:rPr>
              <a:t>, Saint-Just e altri, il 10 termidoro. Da quella giornata prende nome il periodo successivo, caratterizzato dall’eliminazione dell’estrema sinistra, e da un governo moderato e economicamente liberista. Il periodo termina nel 1795, con la nuova Costituzione e con lo scioglimento della Convenzione. A questo periodo seguì quello del Direttorio. </a:t>
            </a:r>
          </a:p>
          <a:p>
            <a:pPr algn="just"/>
            <a:r>
              <a:rPr lang="it-IT" dirty="0">
                <a:latin typeface="Goudy Old Style" panose="02020502050305020303" pitchFamily="18" charset="0"/>
              </a:rPr>
              <a:t>Secondo Luzzatto, durante Termidoro c’è </a:t>
            </a:r>
            <a:r>
              <a:rPr lang="it-IT" b="1" dirty="0">
                <a:latin typeface="Goudy Old Style" panose="02020502050305020303" pitchFamily="18" charset="0"/>
              </a:rPr>
              <a:t>maggior governabilità</a:t>
            </a:r>
            <a:r>
              <a:rPr lang="it-IT" dirty="0">
                <a:latin typeface="Goudy Old Style" panose="02020502050305020303" pitchFamily="18" charset="0"/>
              </a:rPr>
              <a:t>. Le </a:t>
            </a:r>
            <a:r>
              <a:rPr lang="it-IT" b="1" dirty="0">
                <a:latin typeface="Goudy Old Style" panose="02020502050305020303" pitchFamily="18" charset="0"/>
              </a:rPr>
              <a:t>libertà civili </a:t>
            </a:r>
            <a:r>
              <a:rPr lang="it-IT" dirty="0">
                <a:latin typeface="Goudy Old Style" panose="02020502050305020303" pitchFamily="18" charset="0"/>
              </a:rPr>
              <a:t>sono affermate, ma non c’è più posto per la </a:t>
            </a:r>
            <a:r>
              <a:rPr lang="it-IT" b="1" dirty="0">
                <a:latin typeface="Goudy Old Style" panose="02020502050305020303" pitchFamily="18" charset="0"/>
              </a:rPr>
              <a:t>libertà politica</a:t>
            </a:r>
            <a:r>
              <a:rPr lang="it-IT" dirty="0">
                <a:latin typeface="Goudy Old Style" panose="02020502050305020303" pitchFamily="18" charset="0"/>
              </a:rPr>
              <a:t>. </a:t>
            </a:r>
            <a:r>
              <a:rPr lang="it-IT" b="1" u="sng" dirty="0">
                <a:latin typeface="Goudy Old Style" panose="02020502050305020303" pitchFamily="18" charset="0"/>
              </a:rPr>
              <a:t>I mandatari si credono migliori di coloro da cui sono stati demandati.</a:t>
            </a:r>
            <a:r>
              <a:rPr lang="it-IT" b="1" dirty="0">
                <a:latin typeface="Goudy Old Style" panose="02020502050305020303" pitchFamily="18" charset="0"/>
              </a:rPr>
              <a:t> «</a:t>
            </a:r>
            <a:r>
              <a:rPr lang="it-IT" dirty="0">
                <a:latin typeface="Goudy Old Style" panose="02020502050305020303" pitchFamily="18" charset="0"/>
              </a:rPr>
              <a:t>La </a:t>
            </a:r>
            <a:r>
              <a:rPr lang="it-IT" b="1" dirty="0">
                <a:latin typeface="Goudy Old Style" panose="02020502050305020303" pitchFamily="18" charset="0"/>
              </a:rPr>
              <a:t>ricerca del consenso</a:t>
            </a:r>
            <a:r>
              <a:rPr lang="it-IT" dirty="0">
                <a:latin typeface="Goudy Old Style" panose="02020502050305020303" pitchFamily="18" charset="0"/>
              </a:rPr>
              <a:t>, paradossalmente doveva avvenire mediante la </a:t>
            </a:r>
            <a:r>
              <a:rPr lang="it-IT" b="1" dirty="0">
                <a:latin typeface="Goudy Old Style" panose="02020502050305020303" pitchFamily="18" charset="0"/>
              </a:rPr>
              <a:t>negazione della legittimità di qualunque dissenso</a:t>
            </a:r>
            <a:r>
              <a:rPr lang="it-IT" dirty="0">
                <a:latin typeface="Goudy Old Style" panose="02020502050305020303" pitchFamily="18" charset="0"/>
              </a:rPr>
              <a:t>» (p. 147).</a:t>
            </a:r>
          </a:p>
          <a:p>
            <a:pPr algn="just"/>
            <a:r>
              <a:rPr lang="it-IT" dirty="0">
                <a:latin typeface="Goudy Old Style" panose="02020502050305020303" pitchFamily="18" charset="0"/>
              </a:rPr>
              <a:t>Dopo la vittoria di </a:t>
            </a:r>
            <a:r>
              <a:rPr lang="it-IT" dirty="0" err="1">
                <a:latin typeface="Goudy Old Style" panose="02020502050305020303" pitchFamily="18" charset="0"/>
              </a:rPr>
              <a:t>Fleurus</a:t>
            </a:r>
            <a:r>
              <a:rPr lang="it-IT" dirty="0">
                <a:latin typeface="Goudy Old Style" panose="02020502050305020303" pitchFamily="18" charset="0"/>
              </a:rPr>
              <a:t>, poco prima del Termidoro, la Rivoluzione diviene da esportare. La generazione della rivoluzione francese per Luzzatto, “nata respirando i </a:t>
            </a:r>
            <a:r>
              <a:rPr lang="it-IT" b="1" dirty="0">
                <a:latin typeface="Goudy Old Style" panose="02020502050305020303" pitchFamily="18" charset="0"/>
              </a:rPr>
              <a:t>vapori dell’anarchia</a:t>
            </a:r>
            <a:r>
              <a:rPr lang="it-IT" dirty="0">
                <a:latin typeface="Goudy Old Style" panose="02020502050305020303" pitchFamily="18" charset="0"/>
              </a:rPr>
              <a:t>, cresciuta nel </a:t>
            </a:r>
            <a:r>
              <a:rPr lang="it-IT" b="1" dirty="0">
                <a:latin typeface="Goudy Old Style" panose="02020502050305020303" pitchFamily="18" charset="0"/>
              </a:rPr>
              <a:t>vino dell’uguaglianza</a:t>
            </a:r>
            <a:r>
              <a:rPr lang="it-IT" dirty="0">
                <a:latin typeface="Goudy Old Style" panose="02020502050305020303" pitchFamily="18" charset="0"/>
              </a:rPr>
              <a:t>, pervenuta all’età virile tra i carri del trionfo militare, avrebbe immancabilmente finito col proporsi per obiettivo il </a:t>
            </a:r>
            <a:r>
              <a:rPr lang="it-IT" b="1" dirty="0">
                <a:latin typeface="Goudy Old Style" panose="02020502050305020303" pitchFamily="18" charset="0"/>
              </a:rPr>
              <a:t>dominio su tutto </a:t>
            </a:r>
            <a:r>
              <a:rPr lang="it-IT" b="1" dirty="0" err="1">
                <a:latin typeface="Goudy Old Style" panose="02020502050305020303" pitchFamily="18" charset="0"/>
              </a:rPr>
              <a:t>l’orbe</a:t>
            </a:r>
            <a:r>
              <a:rPr lang="it-IT" b="1" dirty="0">
                <a:latin typeface="Goudy Old Style" panose="02020502050305020303" pitchFamily="18" charset="0"/>
              </a:rPr>
              <a:t> terracqueo</a:t>
            </a:r>
            <a:r>
              <a:rPr lang="it-IT" dirty="0">
                <a:latin typeface="Goudy Old Style" panose="02020502050305020303" pitchFamily="18" charset="0"/>
              </a:rPr>
              <a:t>” (p. 158).</a:t>
            </a:r>
          </a:p>
          <a:p>
            <a:pPr algn="just"/>
            <a:r>
              <a:rPr lang="it-IT" sz="2900" dirty="0">
                <a:latin typeface="Goudy Old Style" panose="02020502050305020303" pitchFamily="18" charset="0"/>
              </a:rPr>
              <a:t>Sorge spontanea una domanda: Termidoro era ancora Rivoluzione francese o non lo era più? «Non si capisce se i figli della Rivoluzione siano frutti trionfalmente e precocemente maturi oppure se siano irrimediabilmente bacati» (p. 203) </a:t>
            </a:r>
          </a:p>
        </p:txBody>
      </p:sp>
      <p:pic>
        <p:nvPicPr>
          <p:cNvPr id="7" name="Segnaposto contenuto 6">
            <a:extLst>
              <a:ext uri="{FF2B5EF4-FFF2-40B4-BE49-F238E27FC236}">
                <a16:creationId xmlns:a16="http://schemas.microsoft.com/office/drawing/2014/main" xmlns="" id="{A0B04BC1-7DF2-4656-A2E5-99AD8DEA31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23774" y="2391508"/>
            <a:ext cx="2844670" cy="3441700"/>
          </a:xfrm>
        </p:spPr>
      </p:pic>
    </p:spTree>
    <p:extLst>
      <p:ext uri="{BB962C8B-B14F-4D97-AF65-F5344CB8AC3E}">
        <p14:creationId xmlns:p14="http://schemas.microsoft.com/office/powerpoint/2010/main" val="258458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941729"/>
            <a:ext cx="9520157" cy="612169"/>
          </a:xfrm>
        </p:spPr>
        <p:txBody>
          <a:bodyPr>
            <a:normAutofit fontScale="90000"/>
          </a:bodyPr>
          <a:lstStyle/>
          <a:p>
            <a:pPr algn="ctr"/>
            <a:r>
              <a:rPr lang="it-IT" b="1" i="1" dirty="0">
                <a:latin typeface="Goudy Old Style" panose="02020502050305020303" pitchFamily="18" charset="0"/>
              </a:rPr>
              <a:t>L’autunno della Rivoluzione. </a:t>
            </a:r>
            <a:r>
              <a:rPr lang="it-IT" b="1" dirty="0">
                <a:latin typeface="Goudy Old Style" panose="02020502050305020303" pitchFamily="18" charset="0"/>
              </a:rPr>
              <a:t>Dal </a:t>
            </a:r>
            <a:r>
              <a:rPr lang="it-IT" b="1" i="1" dirty="0">
                <a:latin typeface="Goudy Old Style" panose="02020502050305020303" pitchFamily="18" charset="0"/>
              </a:rPr>
              <a:t>Maximum </a:t>
            </a:r>
            <a:r>
              <a:rPr lang="it-IT" b="1" dirty="0">
                <a:latin typeface="Goudy Old Style" panose="02020502050305020303" pitchFamily="18" charset="0"/>
              </a:rPr>
              <a:t>a un nuovo liberismo economico</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931471" y="2130673"/>
            <a:ext cx="10329058" cy="4483516"/>
          </a:xfrm>
        </p:spPr>
        <p:txBody>
          <a:bodyPr>
            <a:normAutofit fontScale="77500" lnSpcReduction="20000"/>
          </a:bodyPr>
          <a:lstStyle/>
          <a:p>
            <a:pPr algn="just"/>
            <a:r>
              <a:rPr lang="it-IT" dirty="0">
                <a:latin typeface="Goudy Old Style" panose="02020502050305020303" pitchFamily="18" charset="0"/>
              </a:rPr>
              <a:t>Con il periodo di Termidoro, si assiste alla fine dell’economia regolata inaugurata da Robespierre con il </a:t>
            </a:r>
            <a:r>
              <a:rPr lang="it-IT" i="1" dirty="0">
                <a:latin typeface="Goudy Old Style" panose="02020502050305020303" pitchFamily="18" charset="0"/>
              </a:rPr>
              <a:t>Maximum</a:t>
            </a:r>
            <a:r>
              <a:rPr lang="it-IT" dirty="0">
                <a:latin typeface="Goudy Old Style" panose="02020502050305020303" pitchFamily="18" charset="0"/>
              </a:rPr>
              <a:t>, che viene ora abolito. Seguendo le interpretazioni di </a:t>
            </a:r>
            <a:r>
              <a:rPr lang="it-IT" dirty="0" err="1">
                <a:latin typeface="Goudy Old Style" panose="02020502050305020303" pitchFamily="18" charset="0"/>
              </a:rPr>
              <a:t>Mathiez</a:t>
            </a:r>
            <a:r>
              <a:rPr lang="it-IT" dirty="0">
                <a:latin typeface="Goudy Old Style" panose="02020502050305020303" pitchFamily="18" charset="0"/>
              </a:rPr>
              <a:t> e Lefebvre, «il diritto all’esistenza [durante il Terrore] prevaleva sul diritto di proprietà» (p. 176). Assente ogni calmiere dei prezzi, le considerazioni di Luzzatto non risparmiano i termidoriani: «</a:t>
            </a:r>
            <a:r>
              <a:rPr lang="it-IT" b="1" dirty="0">
                <a:latin typeface="Goudy Old Style" panose="02020502050305020303" pitchFamily="18" charset="0"/>
              </a:rPr>
              <a:t>gli armatori e i finanzieri attirarono nei propri salotti i convenzionali, confondendoli con le generose scollature delle proprie mogli e blandendoli con la velata promessa di partecipazione agli utili</a:t>
            </a:r>
            <a:r>
              <a:rPr lang="it-IT" dirty="0">
                <a:latin typeface="Goudy Old Style" panose="02020502050305020303" pitchFamily="18" charset="0"/>
              </a:rPr>
              <a:t>» (p. 166).</a:t>
            </a:r>
          </a:p>
          <a:p>
            <a:pPr algn="just"/>
            <a:r>
              <a:rPr lang="it-IT" dirty="0">
                <a:latin typeface="Goudy Old Style" panose="02020502050305020303" pitchFamily="18" charset="0"/>
              </a:rPr>
              <a:t>Era un proto-capitalismo, o per meglio dirla con le parole dello storico genovese, era un «</a:t>
            </a:r>
            <a:r>
              <a:rPr lang="it-IT" b="1" dirty="0">
                <a:latin typeface="Goudy Old Style" panose="02020502050305020303" pitchFamily="18" charset="0"/>
              </a:rPr>
              <a:t>Capitalismo aurorale</a:t>
            </a:r>
            <a:r>
              <a:rPr lang="it-IT" dirty="0">
                <a:latin typeface="Goudy Old Style" panose="02020502050305020303" pitchFamily="18" charset="0"/>
              </a:rPr>
              <a:t>, ancora </a:t>
            </a:r>
            <a:r>
              <a:rPr lang="it-IT" b="1" dirty="0">
                <a:latin typeface="Goudy Old Style" panose="02020502050305020303" pitchFamily="18" charset="0"/>
              </a:rPr>
              <a:t>vergognoso di se stesso</a:t>
            </a:r>
            <a:r>
              <a:rPr lang="it-IT" dirty="0">
                <a:latin typeface="Goudy Old Style" panose="02020502050305020303" pitchFamily="18" charset="0"/>
              </a:rPr>
              <a:t>» (p. 169). La </a:t>
            </a:r>
            <a:r>
              <a:rPr lang="it-IT" b="1" dirty="0">
                <a:latin typeface="Goudy Old Style" panose="02020502050305020303" pitchFamily="18" charset="0"/>
              </a:rPr>
              <a:t>politica</a:t>
            </a:r>
            <a:r>
              <a:rPr lang="it-IT" dirty="0">
                <a:latin typeface="Goudy Old Style" panose="02020502050305020303" pitchFamily="18" charset="0"/>
              </a:rPr>
              <a:t> dei termidoriani aveva finalmente vinto sull’</a:t>
            </a:r>
            <a:r>
              <a:rPr lang="it-IT" b="1" dirty="0">
                <a:latin typeface="Goudy Old Style" panose="02020502050305020303" pitchFamily="18" charset="0"/>
              </a:rPr>
              <a:t>antipolitica</a:t>
            </a:r>
            <a:r>
              <a:rPr lang="it-IT" dirty="0">
                <a:latin typeface="Goudy Old Style" panose="02020502050305020303" pitchFamily="18" charset="0"/>
              </a:rPr>
              <a:t> del Terrore, scordandosi di essere essa stessa, in realtà, imbevuta di quest’ultima.</a:t>
            </a:r>
          </a:p>
          <a:p>
            <a:pPr algn="just"/>
            <a:r>
              <a:rPr lang="it-IT" dirty="0">
                <a:latin typeface="Goudy Old Style" panose="02020502050305020303" pitchFamily="18" charset="0"/>
              </a:rPr>
              <a:t>Stranamente tuttavia, non per tutti vigevano le stesse deregolamentazioni. Le indennità dei convenzionali termidoriani ad esempio, vennero fissate al prezzo del pane, </a:t>
            </a:r>
            <a:r>
              <a:rPr lang="it-IT" dirty="0" err="1">
                <a:latin typeface="Goudy Old Style" panose="02020502050305020303" pitchFamily="18" charset="0"/>
              </a:rPr>
              <a:t>ond’evitare</a:t>
            </a:r>
            <a:r>
              <a:rPr lang="it-IT" dirty="0">
                <a:latin typeface="Goudy Old Style" panose="02020502050305020303" pitchFamily="18" charset="0"/>
              </a:rPr>
              <a:t> effetti inflazionistici.</a:t>
            </a:r>
          </a:p>
          <a:p>
            <a:pPr algn="just"/>
            <a:r>
              <a:rPr lang="it-IT" dirty="0">
                <a:latin typeface="Goudy Old Style" panose="02020502050305020303" pitchFamily="18" charset="0"/>
              </a:rPr>
              <a:t>Alle spalle di queste considerazioni, vi è la lettura dello storico dell’economia ungherese </a:t>
            </a:r>
            <a:r>
              <a:rPr lang="it-IT" b="1" dirty="0">
                <a:latin typeface="Goudy Old Style" panose="02020502050305020303" pitchFamily="18" charset="0"/>
              </a:rPr>
              <a:t>Karl </a:t>
            </a:r>
            <a:r>
              <a:rPr lang="it-IT" b="1" dirty="0" err="1">
                <a:latin typeface="Goudy Old Style" panose="02020502050305020303" pitchFamily="18" charset="0"/>
              </a:rPr>
              <a:t>Polanyi</a:t>
            </a:r>
            <a:r>
              <a:rPr lang="it-IT" dirty="0">
                <a:latin typeface="Goudy Old Style" panose="02020502050305020303" pitchFamily="18" charset="0"/>
              </a:rPr>
              <a:t>, che nel 1944 pubblicò </a:t>
            </a:r>
            <a:r>
              <a:rPr lang="it-IT" b="1" i="1" dirty="0">
                <a:latin typeface="Goudy Old Style" panose="02020502050305020303" pitchFamily="18" charset="0"/>
              </a:rPr>
              <a:t>The Great </a:t>
            </a:r>
            <a:r>
              <a:rPr lang="it-IT" b="1" i="1" dirty="0" err="1">
                <a:latin typeface="Goudy Old Style" panose="02020502050305020303" pitchFamily="18" charset="0"/>
              </a:rPr>
              <a:t>Tranformation</a:t>
            </a:r>
            <a:r>
              <a:rPr lang="it-IT" i="1" dirty="0">
                <a:latin typeface="Goudy Old Style" panose="02020502050305020303" pitchFamily="18" charset="0"/>
              </a:rPr>
              <a:t>. The </a:t>
            </a:r>
            <a:r>
              <a:rPr lang="it-IT" i="1" dirty="0" err="1">
                <a:latin typeface="Goudy Old Style" panose="02020502050305020303" pitchFamily="18" charset="0"/>
              </a:rPr>
              <a:t>political</a:t>
            </a:r>
            <a:r>
              <a:rPr lang="it-IT" i="1" dirty="0">
                <a:latin typeface="Goudy Old Style" panose="02020502050305020303" pitchFamily="18" charset="0"/>
              </a:rPr>
              <a:t> and </a:t>
            </a:r>
            <a:r>
              <a:rPr lang="it-IT" i="1" dirty="0" err="1">
                <a:latin typeface="Goudy Old Style" panose="02020502050305020303" pitchFamily="18" charset="0"/>
              </a:rPr>
              <a:t>economic</a:t>
            </a:r>
            <a:r>
              <a:rPr lang="it-IT" i="1" dirty="0">
                <a:latin typeface="Goudy Old Style" panose="02020502050305020303" pitchFamily="18" charset="0"/>
              </a:rPr>
              <a:t> </a:t>
            </a:r>
            <a:r>
              <a:rPr lang="it-IT" i="1" dirty="0" err="1">
                <a:latin typeface="Goudy Old Style" panose="02020502050305020303" pitchFamily="18" charset="0"/>
              </a:rPr>
              <a:t>origins</a:t>
            </a:r>
            <a:r>
              <a:rPr lang="it-IT" i="1" dirty="0">
                <a:latin typeface="Goudy Old Style" panose="02020502050305020303" pitchFamily="18" charset="0"/>
              </a:rPr>
              <a:t> of </a:t>
            </a:r>
            <a:r>
              <a:rPr lang="it-IT" i="1" dirty="0" err="1">
                <a:latin typeface="Goudy Old Style" panose="02020502050305020303" pitchFamily="18" charset="0"/>
              </a:rPr>
              <a:t>our</a:t>
            </a:r>
            <a:r>
              <a:rPr lang="it-IT" i="1" dirty="0">
                <a:latin typeface="Goudy Old Style" panose="02020502050305020303" pitchFamily="18" charset="0"/>
              </a:rPr>
              <a:t> time.</a:t>
            </a:r>
            <a:endParaRPr lang="it-IT" dirty="0">
              <a:latin typeface="Goudy Old Style" panose="02020502050305020303" pitchFamily="18" charset="0"/>
            </a:endParaRPr>
          </a:p>
        </p:txBody>
      </p:sp>
    </p:spTree>
    <p:extLst>
      <p:ext uri="{BB962C8B-B14F-4D97-AF65-F5344CB8AC3E}">
        <p14:creationId xmlns:p14="http://schemas.microsoft.com/office/powerpoint/2010/main" val="1469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941729"/>
            <a:ext cx="9520157" cy="612169"/>
          </a:xfrm>
        </p:spPr>
        <p:txBody>
          <a:bodyPr>
            <a:normAutofit fontScale="90000"/>
          </a:bodyPr>
          <a:lstStyle/>
          <a:p>
            <a:pPr algn="ctr"/>
            <a:r>
              <a:rPr lang="it-IT" b="1" i="1" dirty="0">
                <a:latin typeface="Goudy Old Style" panose="02020502050305020303" pitchFamily="18" charset="0"/>
              </a:rPr>
              <a:t>L’autunno della Rivoluzione. </a:t>
            </a:r>
            <a:r>
              <a:rPr lang="it-IT" b="1" dirty="0">
                <a:latin typeface="Goudy Old Style" panose="02020502050305020303" pitchFamily="18" charset="0"/>
              </a:rPr>
              <a:t>Da Termidoro al Direttorio</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281353" y="2160184"/>
            <a:ext cx="8776232" cy="4483516"/>
          </a:xfrm>
        </p:spPr>
        <p:txBody>
          <a:bodyPr>
            <a:normAutofit fontScale="92500" lnSpcReduction="10000"/>
          </a:bodyPr>
          <a:lstStyle/>
          <a:p>
            <a:pPr algn="just"/>
            <a:r>
              <a:rPr lang="it-IT" dirty="0">
                <a:latin typeface="Goudy Old Style" panose="02020502050305020303" pitchFamily="18" charset="0"/>
              </a:rPr>
              <a:t>Con la costituzione dell’anno III, il potere esecutivo era diviso tra un Direttorio e un Ministero, mentre quello legislativo tra il Consiglio dei Cinquecento e il Consiglio degli Anziani. Per quanto questa costituzione dovesse essere una semplice revisione di quella del 1793, tuttavia vi furono profonde modifiche: scompare il </a:t>
            </a:r>
            <a:r>
              <a:rPr lang="it-IT" b="1" dirty="0">
                <a:latin typeface="Goudy Old Style" panose="02020502050305020303" pitchFamily="18" charset="0"/>
              </a:rPr>
              <a:t>diritto di resistenza</a:t>
            </a:r>
            <a:r>
              <a:rPr lang="it-IT" dirty="0">
                <a:latin typeface="Goudy Old Style" panose="02020502050305020303" pitchFamily="18" charset="0"/>
              </a:rPr>
              <a:t>, quello della </a:t>
            </a:r>
            <a:r>
              <a:rPr lang="it-IT" b="1" dirty="0">
                <a:latin typeface="Goudy Old Style" panose="02020502050305020303" pitchFamily="18" charset="0"/>
              </a:rPr>
              <a:t>pubblica istruzione </a:t>
            </a:r>
            <a:r>
              <a:rPr lang="it-IT" dirty="0">
                <a:latin typeface="Goudy Old Style" panose="02020502050305020303" pitchFamily="18" charset="0"/>
              </a:rPr>
              <a:t>e quello della </a:t>
            </a:r>
            <a:r>
              <a:rPr lang="it-IT" b="1" dirty="0">
                <a:latin typeface="Goudy Old Style" panose="02020502050305020303" pitchFamily="18" charset="0"/>
              </a:rPr>
              <a:t>pubblica assistenza. </a:t>
            </a:r>
            <a:r>
              <a:rPr lang="it-IT" dirty="0">
                <a:latin typeface="Goudy Old Style" panose="02020502050305020303" pitchFamily="18" charset="0"/>
              </a:rPr>
              <a:t>Furono persino eliminati la </a:t>
            </a:r>
            <a:r>
              <a:rPr lang="it-IT" b="1" dirty="0">
                <a:latin typeface="Goudy Old Style" panose="02020502050305020303" pitchFamily="18" charset="0"/>
              </a:rPr>
              <a:t>libertà di espressione </a:t>
            </a:r>
            <a:r>
              <a:rPr lang="it-IT" dirty="0">
                <a:latin typeface="Goudy Old Style" panose="02020502050305020303" pitchFamily="18" charset="0"/>
              </a:rPr>
              <a:t>e l’articolo 1, il </a:t>
            </a:r>
            <a:r>
              <a:rPr lang="it-IT" b="1" dirty="0">
                <a:latin typeface="Goudy Old Style" panose="02020502050305020303" pitchFamily="18" charset="0"/>
              </a:rPr>
              <a:t>diritto alla felicità comune </a:t>
            </a:r>
            <a:r>
              <a:rPr lang="it-IT" dirty="0">
                <a:latin typeface="Goudy Old Style" panose="02020502050305020303" pitchFamily="18" charset="0"/>
              </a:rPr>
              <a:t>e ai propri diritti naturali. Ciliegina sulla torta, anche il suffragio universale maschile scompare. Così commenta il fatto Luzzatto, sulla scia de </a:t>
            </a:r>
            <a:r>
              <a:rPr lang="it-IT" i="1" dirty="0">
                <a:latin typeface="Goudy Old Style" panose="02020502050305020303" pitchFamily="18" charset="0"/>
              </a:rPr>
              <a:t>Il governo senza testa</a:t>
            </a:r>
            <a:r>
              <a:rPr lang="it-IT" dirty="0">
                <a:latin typeface="Goudy Old Style" panose="02020502050305020303" pitchFamily="18" charset="0"/>
              </a:rPr>
              <a:t> di Antonino De Francesco: «</a:t>
            </a:r>
            <a:r>
              <a:rPr lang="it-IT" b="1" u="sng" dirty="0">
                <a:latin typeface="Goudy Old Style" panose="02020502050305020303" pitchFamily="18" charset="0"/>
              </a:rPr>
              <a:t>il censo è sembrato ai deputati un criterio di selezione preferibile all’alcool</a:t>
            </a:r>
            <a:r>
              <a:rPr lang="it-IT" dirty="0">
                <a:latin typeface="Goudy Old Style" panose="02020502050305020303" pitchFamily="18" charset="0"/>
              </a:rPr>
              <a:t>» (p. 368)</a:t>
            </a:r>
          </a:p>
        </p:txBody>
      </p:sp>
      <p:pic>
        <p:nvPicPr>
          <p:cNvPr id="7" name="Segnaposto contenuto 6">
            <a:extLst>
              <a:ext uri="{FF2B5EF4-FFF2-40B4-BE49-F238E27FC236}">
                <a16:creationId xmlns:a16="http://schemas.microsoft.com/office/drawing/2014/main" xmlns="" id="{44223ACA-4001-44BE-B765-8CD1D79FFC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251070" y="2328996"/>
            <a:ext cx="2794000" cy="3429000"/>
          </a:xfrm>
        </p:spPr>
      </p:pic>
    </p:spTree>
    <p:extLst>
      <p:ext uri="{BB962C8B-B14F-4D97-AF65-F5344CB8AC3E}">
        <p14:creationId xmlns:p14="http://schemas.microsoft.com/office/powerpoint/2010/main" val="99052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6000" b="-2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941729"/>
            <a:ext cx="9520157" cy="612169"/>
          </a:xfrm>
        </p:spPr>
        <p:txBody>
          <a:bodyPr>
            <a:normAutofit fontScale="90000"/>
          </a:bodyPr>
          <a:lstStyle/>
          <a:p>
            <a:pPr algn="ctr"/>
            <a:r>
              <a:rPr lang="it-IT" b="1" i="1" dirty="0">
                <a:latin typeface="Goudy Old Style" panose="02020502050305020303" pitchFamily="18" charset="0"/>
              </a:rPr>
              <a:t>Il mondo capovolto. Scene della Rivoluzione francese</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998805" y="2174252"/>
            <a:ext cx="6865035" cy="4507902"/>
          </a:xfrm>
        </p:spPr>
        <p:txBody>
          <a:bodyPr>
            <a:normAutofit fontScale="62500" lnSpcReduction="20000"/>
          </a:bodyPr>
          <a:lstStyle/>
          <a:p>
            <a:pPr algn="just"/>
            <a:r>
              <a:rPr lang="it-IT" dirty="0">
                <a:latin typeface="Goudy Old Style" panose="02020502050305020303" pitchFamily="18" charset="0"/>
              </a:rPr>
              <a:t>Note editoriali: Edizioni E. Elle, Trieste </a:t>
            </a:r>
            <a:r>
              <a:rPr lang="it-IT" b="1" dirty="0">
                <a:latin typeface="Goudy Old Style" panose="02020502050305020303" pitchFamily="18" charset="0"/>
              </a:rPr>
              <a:t>1994</a:t>
            </a:r>
            <a:r>
              <a:rPr lang="it-IT" dirty="0">
                <a:latin typeface="Goudy Old Style" panose="02020502050305020303" pitchFamily="18" charset="0"/>
              </a:rPr>
              <a:t>.</a:t>
            </a:r>
          </a:p>
          <a:p>
            <a:pPr algn="just"/>
            <a:r>
              <a:rPr lang="it-IT" dirty="0">
                <a:latin typeface="Goudy Old Style" panose="02020502050305020303" pitchFamily="18" charset="0"/>
              </a:rPr>
              <a:t>Nonostante sia un </a:t>
            </a:r>
            <a:r>
              <a:rPr lang="it-IT" b="1" dirty="0">
                <a:latin typeface="Goudy Old Style" panose="02020502050305020303" pitchFamily="18" charset="0"/>
              </a:rPr>
              <a:t>libro per ragazzi</a:t>
            </a:r>
            <a:r>
              <a:rPr lang="it-IT" dirty="0">
                <a:latin typeface="Goudy Old Style" panose="02020502050305020303" pitchFamily="18" charset="0"/>
              </a:rPr>
              <a:t>, sono presenti molti richiami storiografici, soprattutto a </a:t>
            </a:r>
            <a:r>
              <a:rPr lang="it-IT" b="1" dirty="0">
                <a:latin typeface="Goudy Old Style" panose="02020502050305020303" pitchFamily="18" charset="0"/>
              </a:rPr>
              <a:t>Georges Lefebvre </a:t>
            </a:r>
            <a:r>
              <a:rPr lang="it-IT" dirty="0">
                <a:latin typeface="Goudy Old Style" panose="02020502050305020303" pitchFamily="18" charset="0"/>
              </a:rPr>
              <a:t>e ai suoi studi sulle ondate di panico del 1789. Inoltre Luzzatto, all’interno dei suoi successivi lavori, cita questo libro, per rinviare alle gesta di </a:t>
            </a:r>
            <a:r>
              <a:rPr lang="it-IT" dirty="0" err="1">
                <a:latin typeface="Goudy Old Style" panose="02020502050305020303" pitchFamily="18" charset="0"/>
              </a:rPr>
              <a:t>Drouet</a:t>
            </a:r>
            <a:r>
              <a:rPr lang="it-IT" dirty="0">
                <a:latin typeface="Goudy Old Style" panose="02020502050305020303" pitchFamily="18" charset="0"/>
              </a:rPr>
              <a:t>.</a:t>
            </a:r>
          </a:p>
          <a:p>
            <a:pPr algn="just"/>
            <a:r>
              <a:rPr lang="it-IT" dirty="0">
                <a:latin typeface="Goudy Old Style" panose="02020502050305020303" pitchFamily="18" charset="0"/>
              </a:rPr>
              <a:t>Non è presente un </a:t>
            </a:r>
            <a:r>
              <a:rPr lang="it-IT" b="1" dirty="0">
                <a:latin typeface="Goudy Old Style" panose="02020502050305020303" pitchFamily="18" charset="0"/>
              </a:rPr>
              <a:t>apparato critico</a:t>
            </a:r>
            <a:r>
              <a:rPr lang="it-IT" dirty="0">
                <a:latin typeface="Goudy Old Style" panose="02020502050305020303" pitchFamily="18" charset="0"/>
              </a:rPr>
              <a:t>, coerentemente con la destinazione editoriale del libro.</a:t>
            </a:r>
          </a:p>
          <a:p>
            <a:pPr algn="just"/>
            <a:r>
              <a:rPr lang="it-IT" dirty="0">
                <a:latin typeface="Goudy Old Style" panose="02020502050305020303" pitchFamily="18" charset="0"/>
              </a:rPr>
              <a:t>Il. libro narra delle avventure e sventure di Jean-</a:t>
            </a:r>
            <a:r>
              <a:rPr lang="it-IT" dirty="0" err="1">
                <a:latin typeface="Goudy Old Style" panose="02020502050305020303" pitchFamily="18" charset="0"/>
              </a:rPr>
              <a:t>Baptiste</a:t>
            </a:r>
            <a:r>
              <a:rPr lang="it-IT" dirty="0">
                <a:latin typeface="Goudy Old Style" panose="02020502050305020303" pitchFamily="18" charset="0"/>
              </a:rPr>
              <a:t> </a:t>
            </a:r>
            <a:r>
              <a:rPr lang="it-IT" dirty="0" err="1">
                <a:latin typeface="Goudy Old Style" panose="02020502050305020303" pitchFamily="18" charset="0"/>
              </a:rPr>
              <a:t>Drouet</a:t>
            </a:r>
            <a:r>
              <a:rPr lang="it-IT" dirty="0">
                <a:latin typeface="Goudy Old Style" panose="02020502050305020303" pitchFamily="18" charset="0"/>
              </a:rPr>
              <a:t>, un modesto postiere, uomo qualunque, che si vide arrivare, alla sua stazione di posta a </a:t>
            </a:r>
            <a:r>
              <a:rPr lang="it-IT" dirty="0" err="1">
                <a:latin typeface="Goudy Old Style" panose="02020502050305020303" pitchFamily="18" charset="0"/>
              </a:rPr>
              <a:t>Sainte-Menehould</a:t>
            </a:r>
            <a:r>
              <a:rPr lang="it-IT" dirty="0">
                <a:latin typeface="Goudy Old Style" panose="02020502050305020303" pitchFamily="18" charset="0"/>
              </a:rPr>
              <a:t>, il re Luigi XVI in persona, in fuga verso </a:t>
            </a:r>
            <a:r>
              <a:rPr lang="it-IT" dirty="0" err="1">
                <a:latin typeface="Goudy Old Style" panose="02020502050305020303" pitchFamily="18" charset="0"/>
              </a:rPr>
              <a:t>Varennes</a:t>
            </a:r>
            <a:r>
              <a:rPr lang="it-IT" dirty="0">
                <a:latin typeface="Goudy Old Style" panose="02020502050305020303" pitchFamily="18" charset="0"/>
              </a:rPr>
              <a:t>, al fine di fuggire poi all’estero. </a:t>
            </a:r>
            <a:r>
              <a:rPr lang="it-IT" dirty="0" err="1">
                <a:latin typeface="Goudy Old Style" panose="02020502050305020303" pitchFamily="18" charset="0"/>
              </a:rPr>
              <a:t>Drouet</a:t>
            </a:r>
            <a:r>
              <a:rPr lang="it-IT" dirty="0">
                <a:latin typeface="Goudy Old Style" panose="02020502050305020303" pitchFamily="18" charset="0"/>
              </a:rPr>
              <a:t> si prende carico di inseguire il re a cavallo. Raggiuntolo, Luigi XVI deciderà poi, senza troppo opposizioni, di tornare a Parigi, da prigioniero. </a:t>
            </a:r>
            <a:r>
              <a:rPr lang="it-IT" dirty="0" err="1">
                <a:latin typeface="Goudy Old Style" panose="02020502050305020303" pitchFamily="18" charset="0"/>
              </a:rPr>
              <a:t>Drouet</a:t>
            </a:r>
            <a:r>
              <a:rPr lang="it-IT" dirty="0">
                <a:latin typeface="Goudy Old Style" panose="02020502050305020303" pitchFamily="18" charset="0"/>
              </a:rPr>
              <a:t>, eletto per le sue gesta nelle file della Montagna presso la Convenzione, viene incaricato di verificare le condizioni di prigionia della famiglia reale, al cospetto della quale, rimane seduto, come fossero suoi compaesani.</a:t>
            </a:r>
          </a:p>
          <a:p>
            <a:pPr algn="just"/>
            <a:endParaRPr lang="it-IT" dirty="0">
              <a:latin typeface="Goudy Old Style" panose="02020502050305020303" pitchFamily="18" charset="0"/>
            </a:endParaRPr>
          </a:p>
        </p:txBody>
      </p:sp>
      <p:pic>
        <p:nvPicPr>
          <p:cNvPr id="8" name="Immagine 7">
            <a:extLst>
              <a:ext uri="{FF2B5EF4-FFF2-40B4-BE49-F238E27FC236}">
                <a16:creationId xmlns:a16="http://schemas.microsoft.com/office/drawing/2014/main" xmlns="" id="{5A51C095-FB1F-4090-8543-0334E57DA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370" y="1713693"/>
            <a:ext cx="2790825" cy="4752975"/>
          </a:xfrm>
          <a:prstGeom prst="rect">
            <a:avLst/>
          </a:prstGeom>
        </p:spPr>
      </p:pic>
    </p:spTree>
    <p:extLst>
      <p:ext uri="{BB962C8B-B14F-4D97-AF65-F5344CB8AC3E}">
        <p14:creationId xmlns:p14="http://schemas.microsoft.com/office/powerpoint/2010/main" val="397144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6000" b="-2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941729"/>
            <a:ext cx="9520157" cy="612169"/>
          </a:xfrm>
        </p:spPr>
        <p:txBody>
          <a:bodyPr>
            <a:normAutofit fontScale="90000"/>
          </a:bodyPr>
          <a:lstStyle/>
          <a:p>
            <a:pPr algn="ctr"/>
            <a:r>
              <a:rPr lang="it-IT" b="1" i="1" dirty="0">
                <a:latin typeface="Goudy Old Style" panose="02020502050305020303" pitchFamily="18" charset="0"/>
              </a:rPr>
              <a:t>Il mondo capovolto. </a:t>
            </a:r>
            <a:r>
              <a:rPr lang="it-IT" b="1" dirty="0">
                <a:latin typeface="Goudy Old Style" panose="02020502050305020303" pitchFamily="18" charset="0"/>
              </a:rPr>
              <a:t>Vero o falso?</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905021" y="1780357"/>
            <a:ext cx="10381958" cy="4845526"/>
          </a:xfrm>
        </p:spPr>
        <p:txBody>
          <a:bodyPr>
            <a:normAutofit fontScale="70000" lnSpcReduction="20000"/>
          </a:bodyPr>
          <a:lstStyle/>
          <a:p>
            <a:pPr algn="just"/>
            <a:r>
              <a:rPr lang="it-IT" dirty="0">
                <a:latin typeface="Goudy Old Style" panose="02020502050305020303" pitchFamily="18" charset="0"/>
              </a:rPr>
              <a:t>Luzzatto narra delle </a:t>
            </a:r>
            <a:r>
              <a:rPr lang="it-IT" b="1" dirty="0">
                <a:latin typeface="Goudy Old Style" panose="02020502050305020303" pitchFamily="18" charset="0"/>
              </a:rPr>
              <a:t>insurrezioni violente dei contadini</a:t>
            </a:r>
            <a:r>
              <a:rPr lang="it-IT" dirty="0">
                <a:latin typeface="Goudy Old Style" panose="02020502050305020303" pitchFamily="18" charset="0"/>
              </a:rPr>
              <a:t>, armati di vanga e forcone verso i vuoti castelli nobiliari. Parla anche della </a:t>
            </a:r>
            <a:r>
              <a:rPr lang="it-IT" b="1" dirty="0">
                <a:latin typeface="Goudy Old Style" panose="02020502050305020303" pitchFamily="18" charset="0"/>
              </a:rPr>
              <a:t>protesta delle donne </a:t>
            </a:r>
            <a:r>
              <a:rPr lang="it-IT" dirty="0">
                <a:latin typeface="Goudy Old Style" panose="02020502050305020303" pitchFamily="18" charset="0"/>
              </a:rPr>
              <a:t>nel 1789 a Versailles, per la crisi del pane, ove alcuni loro mariti le accompagnano, con tanto di picche, sulle quali infilzano le teste di alcune guardie del corpo.</a:t>
            </a:r>
          </a:p>
          <a:p>
            <a:pPr algn="just"/>
            <a:r>
              <a:rPr lang="it-IT" b="1" dirty="0">
                <a:latin typeface="Goudy Old Style" panose="02020502050305020303" pitchFamily="18" charset="0"/>
              </a:rPr>
              <a:t>Un re che obbedisce al popolo</a:t>
            </a:r>
            <a:r>
              <a:rPr lang="it-IT" dirty="0">
                <a:latin typeface="Goudy Old Style" panose="02020502050305020303" pitchFamily="18" charset="0"/>
              </a:rPr>
              <a:t>? Che razza di re può mai essere uno che cede ai suoi sudditi? Finisce l’incantesimo che legò per circa un millennio governante e governati.</a:t>
            </a:r>
          </a:p>
          <a:p>
            <a:pPr algn="just"/>
            <a:r>
              <a:rPr lang="it-IT" dirty="0">
                <a:latin typeface="Goudy Old Style" panose="02020502050305020303" pitchFamily="18" charset="0"/>
              </a:rPr>
              <a:t>Cos’altro può essere vero, se persino il re non è più il solito re? «Quelli della rivoluzione erano tempi in cui circolavano le </a:t>
            </a:r>
            <a:r>
              <a:rPr lang="it-IT" b="1" dirty="0">
                <a:latin typeface="Goudy Old Style" panose="02020502050305020303" pitchFamily="18" charset="0"/>
              </a:rPr>
              <a:t>voci più strane</a:t>
            </a:r>
            <a:r>
              <a:rPr lang="it-IT" dirty="0">
                <a:latin typeface="Goudy Old Style" panose="02020502050305020303" pitchFamily="18" charset="0"/>
              </a:rPr>
              <a:t>, le dicerie più </a:t>
            </a:r>
            <a:r>
              <a:rPr lang="it-IT" b="1" dirty="0">
                <a:latin typeface="Goudy Old Style" panose="02020502050305020303" pitchFamily="18" charset="0"/>
              </a:rPr>
              <a:t>assurde</a:t>
            </a:r>
            <a:r>
              <a:rPr lang="it-IT" dirty="0">
                <a:latin typeface="Goudy Old Style" panose="02020502050305020303" pitchFamily="18" charset="0"/>
              </a:rPr>
              <a:t>. </a:t>
            </a:r>
            <a:r>
              <a:rPr lang="it-IT" u="sng" dirty="0">
                <a:latin typeface="Goudy Old Style" panose="02020502050305020303" pitchFamily="18" charset="0"/>
              </a:rPr>
              <a:t>La gente non sapeva mai cosa credere. Non sapendo cosa credere, era sempre insospettita. Immaginava sempre il peggio: complotti e tradimenti</a:t>
            </a:r>
            <a:r>
              <a:rPr lang="it-IT" dirty="0">
                <a:latin typeface="Goudy Old Style" panose="02020502050305020303" pitchFamily="18" charset="0"/>
              </a:rPr>
              <a:t>» (p. 21).</a:t>
            </a:r>
          </a:p>
          <a:p>
            <a:pPr algn="just"/>
            <a:r>
              <a:rPr lang="it-IT" dirty="0">
                <a:latin typeface="Goudy Old Style" panose="02020502050305020303" pitchFamily="18" charset="0"/>
              </a:rPr>
              <a:t>Il mondo capovolto: un libro per ragazzi ma senza esclusione di colpi: </a:t>
            </a:r>
            <a:r>
              <a:rPr lang="it-IT" sz="2900" dirty="0">
                <a:latin typeface="Goudy Old Style" panose="02020502050305020303" pitchFamily="18" charset="0"/>
              </a:rPr>
              <a:t>«La </a:t>
            </a:r>
            <a:r>
              <a:rPr lang="it-IT" sz="2900" b="1" dirty="0">
                <a:latin typeface="Goudy Old Style" panose="02020502050305020303" pitchFamily="18" charset="0"/>
              </a:rPr>
              <a:t>violenza dei contadini </a:t>
            </a:r>
            <a:r>
              <a:rPr lang="it-IT" sz="2900" dirty="0">
                <a:latin typeface="Goudy Old Style" panose="02020502050305020303" pitchFamily="18" charset="0"/>
              </a:rPr>
              <a:t>era tremenda. La loro giustizia era sommaria. Ma erano una violenza </a:t>
            </a:r>
            <a:r>
              <a:rPr lang="it-IT" sz="2900" b="1" dirty="0">
                <a:latin typeface="Goudy Old Style" panose="02020502050305020303" pitchFamily="18" charset="0"/>
              </a:rPr>
              <a:t>lucida</a:t>
            </a:r>
            <a:r>
              <a:rPr lang="it-IT" sz="2900" dirty="0">
                <a:latin typeface="Goudy Old Style" panose="02020502050305020303" pitchFamily="18" charset="0"/>
              </a:rPr>
              <a:t> e una giustizia </a:t>
            </a:r>
            <a:r>
              <a:rPr lang="it-IT" sz="2900" b="1" dirty="0">
                <a:latin typeface="Goudy Old Style" panose="02020502050305020303" pitchFamily="18" charset="0"/>
              </a:rPr>
              <a:t>logica</a:t>
            </a:r>
            <a:r>
              <a:rPr lang="it-IT" sz="2900" dirty="0">
                <a:latin typeface="Goudy Old Style" panose="02020502050305020303" pitchFamily="18" charset="0"/>
              </a:rPr>
              <a:t>. In tempi di rivoluzione, i contadini non punivano un nobile semplicemente perché aveva fatto un saluto lunghissimo, oppure l’ennesimo sopruso. Punivano un nobile quando pensavano che tradisse il suo ruolo naturale, che pareva loro vecchio come il mondo: il ruolo di protettore della comunità. (37-8) Il </a:t>
            </a:r>
            <a:r>
              <a:rPr lang="it-IT" sz="2900" b="1" dirty="0">
                <a:latin typeface="Goudy Old Style" panose="02020502050305020303" pitchFamily="18" charset="0"/>
              </a:rPr>
              <a:t>nobile </a:t>
            </a:r>
            <a:r>
              <a:rPr lang="it-IT" sz="2900" b="1" dirty="0" err="1">
                <a:latin typeface="Goudy Old Style" panose="02020502050305020303" pitchFamily="18" charset="0"/>
              </a:rPr>
              <a:t>Guillin</a:t>
            </a:r>
            <a:r>
              <a:rPr lang="it-IT" sz="2900" dirty="0">
                <a:latin typeface="Goudy Old Style" panose="02020502050305020303" pitchFamily="18" charset="0"/>
              </a:rPr>
              <a:t>, schiavista e crudele, venne </a:t>
            </a:r>
            <a:r>
              <a:rPr lang="it-IT" sz="2900" b="1" dirty="0">
                <a:latin typeface="Goudy Old Style" panose="02020502050305020303" pitchFamily="18" charset="0"/>
              </a:rPr>
              <a:t>trucidato da alcuni contadini</a:t>
            </a:r>
            <a:r>
              <a:rPr lang="it-IT" sz="2900" dirty="0">
                <a:latin typeface="Goudy Old Style" panose="02020502050305020303" pitchFamily="18" charset="0"/>
              </a:rPr>
              <a:t>. Poi un </a:t>
            </a:r>
            <a:r>
              <a:rPr lang="it-IT" sz="2900" b="1" dirty="0">
                <a:latin typeface="Goudy Old Style" panose="02020502050305020303" pitchFamily="18" charset="0"/>
              </a:rPr>
              <a:t>macellaio</a:t>
            </a:r>
            <a:r>
              <a:rPr lang="it-IT" sz="2900" dirty="0">
                <a:latin typeface="Goudy Old Style" panose="02020502050305020303" pitchFamily="18" charset="0"/>
              </a:rPr>
              <a:t> lo fece a pezzi, e i contadini montarono la sua </a:t>
            </a:r>
            <a:r>
              <a:rPr lang="it-IT" sz="2900" b="1" dirty="0">
                <a:latin typeface="Goudy Old Style" panose="02020502050305020303" pitchFamily="18" charset="0"/>
              </a:rPr>
              <a:t>testa</a:t>
            </a:r>
            <a:r>
              <a:rPr lang="it-IT" sz="2900" dirty="0">
                <a:latin typeface="Goudy Old Style" panose="02020502050305020303" pitchFamily="18" charset="0"/>
              </a:rPr>
              <a:t> su una baionetta, una </a:t>
            </a:r>
            <a:r>
              <a:rPr lang="it-IT" sz="2900" b="1" dirty="0">
                <a:latin typeface="Goudy Old Style" panose="02020502050305020303" pitchFamily="18" charset="0"/>
              </a:rPr>
              <a:t>gamba</a:t>
            </a:r>
            <a:r>
              <a:rPr lang="it-IT" sz="2900" dirty="0">
                <a:latin typeface="Goudy Old Style" panose="02020502050305020303" pitchFamily="18" charset="0"/>
              </a:rPr>
              <a:t> venne portata in spalla, </a:t>
            </a:r>
            <a:r>
              <a:rPr lang="it-IT" sz="2900" b="1" dirty="0">
                <a:latin typeface="Goudy Old Style" panose="02020502050305020303" pitchFamily="18" charset="0"/>
              </a:rPr>
              <a:t>l’avambraccio</a:t>
            </a:r>
            <a:r>
              <a:rPr lang="it-IT" sz="2900" dirty="0">
                <a:latin typeface="Goudy Old Style" panose="02020502050305020303" pitchFamily="18" charset="0"/>
              </a:rPr>
              <a:t> destro </a:t>
            </a:r>
            <a:r>
              <a:rPr lang="it-IT" sz="2900" b="1" dirty="0">
                <a:latin typeface="Goudy Old Style" panose="02020502050305020303" pitchFamily="18" charset="0"/>
              </a:rPr>
              <a:t>addentato, masticato e sputato</a:t>
            </a:r>
            <a:r>
              <a:rPr lang="it-IT" sz="2900" dirty="0">
                <a:latin typeface="Goudy Old Style" panose="02020502050305020303" pitchFamily="18" charset="0"/>
              </a:rPr>
              <a:t>.</a:t>
            </a:r>
          </a:p>
          <a:p>
            <a:pPr algn="just"/>
            <a:endParaRPr lang="it-IT" dirty="0">
              <a:latin typeface="Goudy Old Style" panose="02020502050305020303" pitchFamily="18" charset="0"/>
            </a:endParaRPr>
          </a:p>
        </p:txBody>
      </p:sp>
    </p:spTree>
    <p:extLst>
      <p:ext uri="{BB962C8B-B14F-4D97-AF65-F5344CB8AC3E}">
        <p14:creationId xmlns:p14="http://schemas.microsoft.com/office/powerpoint/2010/main" val="1541814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6000" b="-2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644017"/>
            <a:ext cx="9520157" cy="612169"/>
          </a:xfrm>
        </p:spPr>
        <p:txBody>
          <a:bodyPr>
            <a:normAutofit fontScale="90000"/>
          </a:bodyPr>
          <a:lstStyle/>
          <a:p>
            <a:pPr algn="ctr"/>
            <a:r>
              <a:rPr lang="it-IT" b="1" i="1" dirty="0">
                <a:latin typeface="Goudy Old Style" panose="02020502050305020303" pitchFamily="18" charset="0"/>
              </a:rPr>
              <a:t>Il mondo capovolto. </a:t>
            </a:r>
            <a:r>
              <a:rPr lang="it-IT" b="1" dirty="0">
                <a:latin typeface="Goudy Old Style" panose="02020502050305020303" pitchFamily="18" charset="0"/>
              </a:rPr>
              <a:t>Tra un carnevale di sangue e la rivoluzione a scuola</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905021" y="1780357"/>
            <a:ext cx="10381958" cy="4845526"/>
          </a:xfrm>
        </p:spPr>
        <p:txBody>
          <a:bodyPr>
            <a:normAutofit fontScale="55000" lnSpcReduction="20000"/>
          </a:bodyPr>
          <a:lstStyle/>
          <a:p>
            <a:pPr algn="just"/>
            <a:r>
              <a:rPr lang="it-IT" sz="2900" dirty="0">
                <a:latin typeface="Goudy Old Style" panose="02020502050305020303" pitchFamily="18" charset="0"/>
              </a:rPr>
              <a:t>Luzzatto dedica a Luigi XVI, condannato a morte, un ritratto da eroe cristiano, un martire ingiustamente punito con la vita. Ribaltando la figura negativa che buona parte della storiografia della Rivoluzione aveva fatto di lui, eredita anche quella sensibilità verso i comportamenti del popolo che Robert </a:t>
            </a:r>
            <a:r>
              <a:rPr lang="it-IT" sz="2900" dirty="0" err="1">
                <a:latin typeface="Goudy Old Style" panose="02020502050305020303" pitchFamily="18" charset="0"/>
              </a:rPr>
              <a:t>Darnton</a:t>
            </a:r>
            <a:r>
              <a:rPr lang="it-IT" sz="2900" dirty="0">
                <a:latin typeface="Goudy Old Style" panose="02020502050305020303" pitchFamily="18" charset="0"/>
              </a:rPr>
              <a:t> nel 1984 aveva inaugurato con </a:t>
            </a:r>
            <a:r>
              <a:rPr lang="it-IT" sz="2900" i="1" dirty="0">
                <a:latin typeface="Goudy Old Style" panose="02020502050305020303" pitchFamily="18" charset="0"/>
              </a:rPr>
              <a:t>The Great </a:t>
            </a:r>
            <a:r>
              <a:rPr lang="it-IT" sz="2900" i="1" dirty="0" err="1">
                <a:latin typeface="Goudy Old Style" panose="02020502050305020303" pitchFamily="18" charset="0"/>
              </a:rPr>
              <a:t>Cat</a:t>
            </a:r>
            <a:r>
              <a:rPr lang="it-IT" sz="2900" i="1" dirty="0">
                <a:latin typeface="Goudy Old Style" panose="02020502050305020303" pitchFamily="18" charset="0"/>
              </a:rPr>
              <a:t> </a:t>
            </a:r>
            <a:r>
              <a:rPr lang="it-IT" sz="2900" i="1" dirty="0" err="1">
                <a:latin typeface="Goudy Old Style" panose="02020502050305020303" pitchFamily="18" charset="0"/>
              </a:rPr>
              <a:t>Massacre</a:t>
            </a:r>
            <a:r>
              <a:rPr lang="it-IT" sz="2900" i="1" dirty="0">
                <a:latin typeface="Goudy Old Style" panose="02020502050305020303" pitchFamily="18" charset="0"/>
              </a:rPr>
              <a:t>: «</a:t>
            </a:r>
            <a:r>
              <a:rPr lang="it-IT" sz="2900" dirty="0">
                <a:latin typeface="Goudy Old Style" panose="02020502050305020303" pitchFamily="18" charset="0"/>
              </a:rPr>
              <a:t>A quell’uomo, considerato da tutti così debole, nemmeno per un attimo venne meno il coraggio. Il boia gli tagliò i capelli della ghigliottina non trovasse ostacoli. Il re si </a:t>
            </a:r>
            <a:r>
              <a:rPr lang="it-IT" sz="2900" dirty="0" err="1">
                <a:latin typeface="Goudy Old Style" panose="02020502050305020303" pitchFamily="18" charset="0"/>
              </a:rPr>
              <a:t>rivdietro</a:t>
            </a:r>
            <a:r>
              <a:rPr lang="it-IT" sz="2900" dirty="0">
                <a:latin typeface="Goudy Old Style" panose="02020502050305020303" pitchFamily="18" charset="0"/>
              </a:rPr>
              <a:t> la nuca, perché la lama </a:t>
            </a:r>
            <a:r>
              <a:rPr lang="it-IT" sz="2900" dirty="0" err="1">
                <a:latin typeface="Goudy Old Style" panose="02020502050305020303" pitchFamily="18" charset="0"/>
              </a:rPr>
              <a:t>olse</a:t>
            </a:r>
            <a:r>
              <a:rPr lang="it-IT" sz="2900" dirty="0">
                <a:latin typeface="Goudy Old Style" panose="02020502050305020303" pitchFamily="18" charset="0"/>
              </a:rPr>
              <a:t> alle persone: “Muoio innocente di tutti i crimini di cui sono stato accusato. Perdono coloro che hanno deciso la mia morte, e prego che il sangue… non lo lasciarono finire […]. Dopo che il re fu ghigliottinato, [il boia] mostrò agli spettatori la testa mozzata sulla piazza. Successe allora qualcosa di ancora più tremendo: intorno al patibolo, cominciò una festa popolare. Un </a:t>
            </a:r>
            <a:r>
              <a:rPr lang="it-IT" sz="2900" b="1" dirty="0">
                <a:latin typeface="Goudy Old Style" panose="02020502050305020303" pitchFamily="18" charset="0"/>
              </a:rPr>
              <a:t>carnevale di sangue</a:t>
            </a:r>
            <a:r>
              <a:rPr lang="it-IT" sz="2900" dirty="0">
                <a:latin typeface="Goudy Old Style" panose="02020502050305020303" pitchFamily="18" charset="0"/>
              </a:rPr>
              <a:t>. Chi </a:t>
            </a:r>
            <a:r>
              <a:rPr lang="it-IT" sz="2900" b="1" dirty="0">
                <a:latin typeface="Goudy Old Style" panose="02020502050305020303" pitchFamily="18" charset="0"/>
              </a:rPr>
              <a:t>assaggiava il sangue</a:t>
            </a:r>
            <a:r>
              <a:rPr lang="it-IT" sz="2900" dirty="0">
                <a:latin typeface="Goudy Old Style" panose="02020502050305020303" pitchFamily="18" charset="0"/>
              </a:rPr>
              <a:t>, chi vendeva i capelli del re. Era il 21 gennaio 1793. (</a:t>
            </a:r>
            <a:r>
              <a:rPr lang="it-IT" sz="2900" dirty="0" err="1">
                <a:latin typeface="Goudy Old Style" panose="02020502050305020303" pitchFamily="18" charset="0"/>
              </a:rPr>
              <a:t>pp</a:t>
            </a:r>
            <a:r>
              <a:rPr lang="it-IT" sz="2900" dirty="0">
                <a:latin typeface="Goudy Old Style" panose="02020502050305020303" pitchFamily="18" charset="0"/>
              </a:rPr>
              <a:t>-. 51-54).</a:t>
            </a:r>
          </a:p>
          <a:p>
            <a:pPr algn="just"/>
            <a:r>
              <a:rPr lang="it-IT" sz="2900" dirty="0">
                <a:latin typeface="Goudy Old Style" panose="02020502050305020303" pitchFamily="18" charset="0"/>
              </a:rPr>
              <a:t>Luzzatto esorta a immaginare una rivoluzione in una classe scolastica. I più bravi vengono spodestati dai “</a:t>
            </a:r>
            <a:r>
              <a:rPr lang="it-IT" sz="2900" b="1" dirty="0">
                <a:latin typeface="Goudy Old Style" panose="02020502050305020303" pitchFamily="18" charset="0"/>
              </a:rPr>
              <a:t>medi</a:t>
            </a:r>
            <a:r>
              <a:rPr lang="it-IT" sz="2900" dirty="0">
                <a:latin typeface="Goudy Old Style" panose="02020502050305020303" pitchFamily="18" charset="0"/>
              </a:rPr>
              <a:t>”, che vogliono essere loro a dare i voti. Gli ultimi della classe si sentono di poter prendere voti migliori. Alla fine è il caos, e vi sono molte ingiustizie. Ma tra queste ingiustizie, se ne scoprono di precedenti: i bravi erano tali perché erano ricchi, e potevano acquistare tutti i libri che volevano. Inoltre erano amici dei professori. Quelli meno bravi invece erano poveri, e non potevano acquistare nemmeno un libro. Quelli medi copiavano da quelli bravi. «</a:t>
            </a:r>
            <a:r>
              <a:rPr lang="it-IT" sz="2900" b="1" dirty="0">
                <a:latin typeface="Goudy Old Style" panose="02020502050305020303" pitchFamily="18" charset="0"/>
              </a:rPr>
              <a:t>La Rivoluzione francese è stata la rivincita degli ultimi della classe</a:t>
            </a:r>
            <a:r>
              <a:rPr lang="it-IT" sz="2900" dirty="0">
                <a:latin typeface="Goudy Old Style" panose="02020502050305020303" pitchFamily="18" charset="0"/>
              </a:rPr>
              <a:t>» (p. 58). Purtroppo, soprattutto a causa della guerra, molte promesse verso i più deboli non vennero mantenute. Ma nacque tuttavia una nuova idea, quella di </a:t>
            </a:r>
            <a:r>
              <a:rPr lang="it-IT" sz="2900" b="1" dirty="0">
                <a:latin typeface="Goudy Old Style" panose="02020502050305020303" pitchFamily="18" charset="0"/>
              </a:rPr>
              <a:t>fratellanza.</a:t>
            </a:r>
          </a:p>
          <a:p>
            <a:pPr algn="just"/>
            <a:r>
              <a:rPr lang="it-IT" dirty="0" err="1">
                <a:latin typeface="Goudy Old Style" panose="02020502050305020303" pitchFamily="18" charset="0"/>
              </a:rPr>
              <a:t>Drouet</a:t>
            </a:r>
            <a:r>
              <a:rPr lang="it-IT" dirty="0">
                <a:latin typeface="Goudy Old Style" panose="02020502050305020303" pitchFamily="18" charset="0"/>
              </a:rPr>
              <a:t> viene catturato durante una coraggiosa spedizione militare nel nord della Francia. Dopo i geniali tentativi di fuga, sebbene fallimentari, gli austriaci lo rilasciarono, in cambio della figlia di Maria Antonietta. Rientrato in patria nel 1795, si era perso il dramma del </a:t>
            </a:r>
            <a:r>
              <a:rPr lang="it-IT" b="1" dirty="0">
                <a:latin typeface="Goudy Old Style" panose="02020502050305020303" pitchFamily="18" charset="0"/>
              </a:rPr>
              <a:t>Terrore</a:t>
            </a:r>
            <a:r>
              <a:rPr lang="it-IT" dirty="0">
                <a:latin typeface="Goudy Old Style" panose="02020502050305020303" pitchFamily="18" charset="0"/>
              </a:rPr>
              <a:t>, ma ora vi era un altro tipo di problema, quello di </a:t>
            </a:r>
            <a:r>
              <a:rPr lang="it-IT" b="1" dirty="0">
                <a:latin typeface="Goudy Old Style" panose="02020502050305020303" pitchFamily="18" charset="0"/>
              </a:rPr>
              <a:t>Termidoro</a:t>
            </a:r>
            <a:r>
              <a:rPr lang="it-IT" dirty="0">
                <a:latin typeface="Goudy Old Style" panose="02020502050305020303" pitchFamily="18" charset="0"/>
              </a:rPr>
              <a:t>, ove gli </a:t>
            </a:r>
            <a:r>
              <a:rPr lang="it-IT" b="1" dirty="0">
                <a:latin typeface="Goudy Old Style" panose="02020502050305020303" pitchFamily="18" charset="0"/>
              </a:rPr>
              <a:t>ultimi della classe </a:t>
            </a:r>
            <a:r>
              <a:rPr lang="it-IT" dirty="0">
                <a:latin typeface="Goudy Old Style" panose="02020502050305020303" pitchFamily="18" charset="0"/>
              </a:rPr>
              <a:t>erano stati </a:t>
            </a:r>
            <a:r>
              <a:rPr lang="it-IT" b="1" dirty="0">
                <a:latin typeface="Goudy Old Style" panose="02020502050305020303" pitchFamily="18" charset="0"/>
              </a:rPr>
              <a:t>rimessi in riga, non dal professore, ma dai “medi”,</a:t>
            </a:r>
            <a:r>
              <a:rPr lang="it-IT" dirty="0">
                <a:latin typeface="Goudy Old Style" panose="02020502050305020303" pitchFamily="18" charset="0"/>
              </a:rPr>
              <a:t> dai borghesi. «La rivoluzione era rimasta violenta, ma senza più nulla di divertente, di fantasioso, di liberatorio. Il mondo capovolto era diventato una giostra infernale, da cui nessuno aveva più potuto scendere. Il vecchio mondo era crollato, senza che un altro potesse sostituirlo. Nessuno riusciva più a comandare, nessuno voleva più obbedire. Soltanto una cosa era chiara: gli ultimi della classe dovevano abbassare la cresta. L’avevano fatta grossa; ma adesso l’intervallo era finito» (p. 77).</a:t>
            </a:r>
          </a:p>
          <a:p>
            <a:pPr algn="just"/>
            <a:endParaRPr lang="it-IT" sz="2900" dirty="0">
              <a:latin typeface="Goudy Old Style" panose="02020502050305020303" pitchFamily="18" charset="0"/>
            </a:endParaRPr>
          </a:p>
          <a:p>
            <a:pPr algn="just"/>
            <a:endParaRPr lang="it-IT" dirty="0">
              <a:latin typeface="Goudy Old Style" panose="02020502050305020303" pitchFamily="18" charset="0"/>
            </a:endParaRPr>
          </a:p>
        </p:txBody>
      </p:sp>
    </p:spTree>
    <p:extLst>
      <p:ext uri="{BB962C8B-B14F-4D97-AF65-F5344CB8AC3E}">
        <p14:creationId xmlns:p14="http://schemas.microsoft.com/office/powerpoint/2010/main" val="388475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6000" b="-2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644017"/>
            <a:ext cx="9520157" cy="612169"/>
          </a:xfrm>
        </p:spPr>
        <p:txBody>
          <a:bodyPr>
            <a:normAutofit fontScale="90000"/>
          </a:bodyPr>
          <a:lstStyle/>
          <a:p>
            <a:pPr algn="ctr"/>
            <a:r>
              <a:rPr lang="it-IT" b="1" i="1" dirty="0">
                <a:latin typeface="Goudy Old Style" panose="02020502050305020303" pitchFamily="18" charset="0"/>
              </a:rPr>
              <a:t>Il mondo capovolto. </a:t>
            </a:r>
            <a:r>
              <a:rPr lang="it-IT" b="1" dirty="0">
                <a:latin typeface="Goudy Old Style" panose="02020502050305020303" pitchFamily="18" charset="0"/>
              </a:rPr>
              <a:t>Gassman o Fantozzi?</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905021" y="1780357"/>
            <a:ext cx="10381958" cy="4845526"/>
          </a:xfrm>
        </p:spPr>
        <p:txBody>
          <a:bodyPr>
            <a:normAutofit fontScale="70000" lnSpcReduction="20000"/>
          </a:bodyPr>
          <a:lstStyle/>
          <a:p>
            <a:pPr algn="just"/>
            <a:r>
              <a:rPr lang="it-IT" dirty="0" err="1">
                <a:latin typeface="Goudy Old Style" panose="02020502050305020303" pitchFamily="18" charset="0"/>
              </a:rPr>
              <a:t>Drouet</a:t>
            </a:r>
            <a:r>
              <a:rPr lang="it-IT" dirty="0">
                <a:latin typeface="Goudy Old Style" panose="02020502050305020303" pitchFamily="18" charset="0"/>
              </a:rPr>
              <a:t> non volle perdere le speranze in un mondo migliore. Per questo prese contatti con </a:t>
            </a:r>
            <a:r>
              <a:rPr lang="it-IT" dirty="0" err="1">
                <a:latin typeface="Goudy Old Style" panose="02020502050305020303" pitchFamily="18" charset="0"/>
              </a:rPr>
              <a:t>Babeuf</a:t>
            </a:r>
            <a:r>
              <a:rPr lang="it-IT" dirty="0">
                <a:latin typeface="Goudy Old Style" panose="02020502050305020303" pitchFamily="18" charset="0"/>
              </a:rPr>
              <a:t>. Egli capiva che quest’ultimo aveva poche speranze di vittoria, perché oltre ai nobili, voleva togliere la terra anche ai borghesi. </a:t>
            </a:r>
            <a:r>
              <a:rPr lang="it-IT" b="1" dirty="0">
                <a:latin typeface="Goudy Old Style" panose="02020502050305020303" pitchFamily="18" charset="0"/>
              </a:rPr>
              <a:t>Voleva che tutto diventasse di tutti</a:t>
            </a:r>
            <a:r>
              <a:rPr lang="it-IT" dirty="0">
                <a:latin typeface="Goudy Old Style" panose="02020502050305020303" pitchFamily="18" charset="0"/>
              </a:rPr>
              <a:t>. Scoperta la cospirazione, </a:t>
            </a:r>
            <a:r>
              <a:rPr lang="it-IT" dirty="0" err="1">
                <a:latin typeface="Goudy Old Style" panose="02020502050305020303" pitchFamily="18" charset="0"/>
              </a:rPr>
              <a:t>Drouet</a:t>
            </a:r>
            <a:r>
              <a:rPr lang="it-IT" dirty="0">
                <a:latin typeface="Goudy Old Style" panose="02020502050305020303" pitchFamily="18" charset="0"/>
              </a:rPr>
              <a:t> fu arrestato, non dal nemico, ma dalla sua Francia. Evaso in maniera molto originale, con documenti falsi si imbarca per la Canarie, ma appena sceso la sua barca, con i suoi bagagli, viene requisita dagli inglesi. Il governatore delle Canarie comunque gli dà una mano per raggiungere l’Olanda. Intanto si tiene il processo a </a:t>
            </a:r>
            <a:r>
              <a:rPr lang="it-IT" dirty="0" err="1">
                <a:latin typeface="Goudy Old Style" panose="02020502050305020303" pitchFamily="18" charset="0"/>
              </a:rPr>
              <a:t>Babeuf</a:t>
            </a:r>
            <a:r>
              <a:rPr lang="it-IT" dirty="0">
                <a:latin typeface="Goudy Old Style" panose="02020502050305020303" pitchFamily="18" charset="0"/>
              </a:rPr>
              <a:t>, in cui quest’ultimo viene condannato a morte, mentre </a:t>
            </a:r>
            <a:r>
              <a:rPr lang="it-IT" dirty="0" err="1">
                <a:latin typeface="Goudy Old Style" panose="02020502050305020303" pitchFamily="18" charset="0"/>
              </a:rPr>
              <a:t>Drouet</a:t>
            </a:r>
            <a:r>
              <a:rPr lang="it-IT" dirty="0">
                <a:latin typeface="Goudy Old Style" panose="02020502050305020303" pitchFamily="18" charset="0"/>
              </a:rPr>
              <a:t> viene assolto, sebbene non più deputato della Convenzione. Allora ritorna a casa. </a:t>
            </a:r>
          </a:p>
          <a:p>
            <a:pPr algn="just"/>
            <a:r>
              <a:rPr lang="it-IT" dirty="0">
                <a:latin typeface="Goudy Old Style" panose="02020502050305020303" pitchFamily="18" charset="0"/>
              </a:rPr>
              <a:t>In pochi anni, era diventato un </a:t>
            </a:r>
            <a:r>
              <a:rPr lang="it-IT" b="1" dirty="0">
                <a:latin typeface="Goudy Old Style" panose="02020502050305020303" pitchFamily="18" charset="0"/>
              </a:rPr>
              <a:t>eroe nazionale, un deputato della Montagna, un prigioniero di guerra, un cospiratore, un evaso</a:t>
            </a:r>
            <a:r>
              <a:rPr lang="it-IT" dirty="0">
                <a:latin typeface="Goudy Old Style" panose="02020502050305020303" pitchFamily="18" charset="0"/>
              </a:rPr>
              <a:t>. Per un uomo qualsiasi come lui, una rivoluzione significava anche questo: la </a:t>
            </a:r>
            <a:r>
              <a:rPr lang="it-IT" b="1" dirty="0">
                <a:latin typeface="Goudy Old Style" panose="02020502050305020303" pitchFamily="18" charset="0"/>
              </a:rPr>
              <a:t>possibilità di svestire i panni che la nascita gli aveva dato</a:t>
            </a:r>
            <a:r>
              <a:rPr lang="it-IT" dirty="0">
                <a:latin typeface="Goudy Old Style" panose="02020502050305020303" pitchFamily="18" charset="0"/>
              </a:rPr>
              <a:t>, l’occasione di interpretare altri ruoli sulla scena del mondo. </a:t>
            </a:r>
          </a:p>
          <a:p>
            <a:pPr algn="just"/>
            <a:r>
              <a:rPr lang="it-IT" dirty="0">
                <a:latin typeface="Goudy Old Style" panose="02020502050305020303" pitchFamily="18" charset="0"/>
              </a:rPr>
              <a:t>Tuttavia, </a:t>
            </a:r>
            <a:r>
              <a:rPr lang="it-IT" sz="2900" dirty="0">
                <a:latin typeface="Goudy Old Style" panose="02020502050305020303" pitchFamily="18" charset="0"/>
              </a:rPr>
              <a:t>i </a:t>
            </a:r>
            <a:r>
              <a:rPr lang="it-IT" sz="2900" b="1" dirty="0">
                <a:latin typeface="Goudy Old Style" panose="02020502050305020303" pitchFamily="18" charset="0"/>
              </a:rPr>
              <a:t>Gassman</a:t>
            </a:r>
            <a:r>
              <a:rPr lang="it-IT" sz="2900" dirty="0">
                <a:latin typeface="Goudy Old Style" panose="02020502050305020303" pitchFamily="18" charset="0"/>
              </a:rPr>
              <a:t> a teatro non accetteranno mai di interpretare un qualunque </a:t>
            </a:r>
            <a:r>
              <a:rPr lang="it-IT" sz="2900" b="1" dirty="0">
                <a:latin typeface="Goudy Old Style" panose="02020502050305020303" pitchFamily="18" charset="0"/>
              </a:rPr>
              <a:t>Fantozzi</a:t>
            </a:r>
            <a:r>
              <a:rPr lang="it-IT" sz="2900" dirty="0">
                <a:latin typeface="Goudy Old Style" panose="02020502050305020303" pitchFamily="18" charset="0"/>
              </a:rPr>
              <a:t>. I politici di oggi non vogliono lasciare la poltrona per tornare ai </a:t>
            </a:r>
            <a:r>
              <a:rPr lang="it-IT" sz="2900" b="1" dirty="0">
                <a:latin typeface="Goudy Old Style" panose="02020502050305020303" pitchFamily="18" charset="0"/>
              </a:rPr>
              <a:t>bigodini della propria moglie</a:t>
            </a:r>
            <a:r>
              <a:rPr lang="it-IT" sz="2900" dirty="0">
                <a:latin typeface="Goudy Old Style" panose="02020502050305020303" pitchFamily="18" charset="0"/>
              </a:rPr>
              <a:t>. Così </a:t>
            </a:r>
            <a:r>
              <a:rPr lang="it-IT" sz="2900" dirty="0" err="1">
                <a:latin typeface="Goudy Old Style" panose="02020502050305020303" pitchFamily="18" charset="0"/>
              </a:rPr>
              <a:t>Drouet</a:t>
            </a:r>
            <a:r>
              <a:rPr lang="it-IT" sz="2900" dirty="0">
                <a:latin typeface="Goudy Old Style" panose="02020502050305020303" pitchFamily="18" charset="0"/>
              </a:rPr>
              <a:t>, tornato a casa, non volle tornare a fare l’umile lavoro delle poste. Dopo essersi fatto mandare un indennizzo pecuniario, andò a Parigi, nonostante la rabbia della moglie. Pericoloso com’era per il Direttorio, troppo per toglierlo di mezzo platealmente, fu assunto dal Direttorio stesso come commissario presso il suo paese. Questi commissari erano simili agli odierni prefetti.</a:t>
            </a:r>
          </a:p>
          <a:p>
            <a:pPr algn="just"/>
            <a:endParaRPr lang="it-IT" dirty="0">
              <a:latin typeface="Goudy Old Style" panose="02020502050305020303" pitchFamily="18" charset="0"/>
            </a:endParaRPr>
          </a:p>
          <a:p>
            <a:pPr algn="just"/>
            <a:endParaRPr lang="it-IT" sz="2900" dirty="0">
              <a:latin typeface="Goudy Old Style" panose="02020502050305020303" pitchFamily="18" charset="0"/>
            </a:endParaRPr>
          </a:p>
          <a:p>
            <a:pPr algn="just"/>
            <a:endParaRPr lang="it-IT" dirty="0">
              <a:latin typeface="Goudy Old Style" panose="02020502050305020303" pitchFamily="18" charset="0"/>
            </a:endParaRPr>
          </a:p>
        </p:txBody>
      </p:sp>
    </p:spTree>
    <p:extLst>
      <p:ext uri="{BB962C8B-B14F-4D97-AF65-F5344CB8AC3E}">
        <p14:creationId xmlns:p14="http://schemas.microsoft.com/office/powerpoint/2010/main" val="24132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6000" b="-2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644017"/>
            <a:ext cx="9520157" cy="612169"/>
          </a:xfrm>
        </p:spPr>
        <p:txBody>
          <a:bodyPr>
            <a:normAutofit fontScale="90000"/>
          </a:bodyPr>
          <a:lstStyle/>
          <a:p>
            <a:pPr algn="ctr"/>
            <a:r>
              <a:rPr lang="it-IT" b="1" i="1" dirty="0">
                <a:latin typeface="Goudy Old Style" panose="02020502050305020303" pitchFamily="18" charset="0"/>
              </a:rPr>
              <a:t>Il mondo capovolto. </a:t>
            </a:r>
            <a:r>
              <a:rPr lang="it-IT" b="1" dirty="0">
                <a:latin typeface="Goudy Old Style" panose="02020502050305020303" pitchFamily="18" charset="0"/>
              </a:rPr>
              <a:t>I tempi del Vangelo</a:t>
            </a:r>
            <a:endParaRPr lang="it-IT" b="1" i="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613610" y="1256186"/>
            <a:ext cx="10924673" cy="5369697"/>
          </a:xfrm>
        </p:spPr>
        <p:txBody>
          <a:bodyPr>
            <a:normAutofit fontScale="62500" lnSpcReduction="20000"/>
          </a:bodyPr>
          <a:lstStyle/>
          <a:p>
            <a:pPr algn="just"/>
            <a:r>
              <a:rPr lang="it-IT" dirty="0">
                <a:latin typeface="Goudy Old Style" panose="02020502050305020303" pitchFamily="18" charset="0"/>
              </a:rPr>
              <a:t>«Nel Settecento la gente non era tuttavia abituata alla burocrazia. Era invece abituata ad una vita diversa, meno controllata dall’alto; in fondo, a una </a:t>
            </a:r>
            <a:r>
              <a:rPr lang="it-IT" b="1" dirty="0">
                <a:latin typeface="Goudy Old Style" panose="02020502050305020303" pitchFamily="18" charset="0"/>
              </a:rPr>
              <a:t>vita più libera</a:t>
            </a:r>
            <a:r>
              <a:rPr lang="it-IT" dirty="0">
                <a:latin typeface="Goudy Old Style" panose="02020502050305020303" pitchFamily="18" charset="0"/>
              </a:rPr>
              <a:t>» (p. 86). Ma era stata una </a:t>
            </a:r>
            <a:r>
              <a:rPr lang="it-IT" b="1" dirty="0">
                <a:latin typeface="Goudy Old Style" panose="02020502050305020303" pitchFamily="18" charset="0"/>
              </a:rPr>
              <a:t>libertà ingiusta </a:t>
            </a:r>
            <a:r>
              <a:rPr lang="it-IT" dirty="0">
                <a:latin typeface="Goudy Old Style" panose="02020502050305020303" pitchFamily="18" charset="0"/>
              </a:rPr>
              <a:t>quella che aveva lasciato i contadini in balia dell’umore dei nobili e del chiacchiericcio dei preti, anziché affidarli all’imparzialità dello Stato. Prima della rivoluzione, i contadini francesi avevano avuto pochi doveri, ma soltanto doveri; dopo la rivoluzione, avevano avuto parecchi doveri, ma anche diritti. Il raccolto era stato portato via dai giacobini; i cavalli erano serviti a trasportare il raccolto; i figli erano partiti soldati. La Convenzione aveva vietato una legge che vietava di festeggiare la domenica (una festa troppo cattolica), e una legge obbligava a utilizzare nuovi pesi e nuove misure (sistema metrico decimale). «Sbagliavano gli uomini di governo, approvando leggi che i contadini non erano pronti ad accettare? Oppure sbagliavano i contadini, rifiutando leggi che facevano il loro bene? Ecco il problema fondamentale della politica: decidere se le leggi vadano adattate agli uomini, oppure se gli uomini debbano adattarsi alle leggi» (p. 90).</a:t>
            </a:r>
          </a:p>
          <a:p>
            <a:r>
              <a:rPr lang="it-IT" dirty="0" err="1">
                <a:latin typeface="Goudy Old Style" panose="02020502050305020303" pitchFamily="18" charset="0"/>
              </a:rPr>
              <a:t>Drouet</a:t>
            </a:r>
            <a:r>
              <a:rPr lang="it-IT" dirty="0">
                <a:latin typeface="Goudy Old Style" panose="02020502050305020303" pitchFamily="18" charset="0"/>
              </a:rPr>
              <a:t>, fedelissimo  di Napoleone, dopo il 1815 venne accusato da parte di Luigi XVIII, fratello di Luigi XVI (Luigi XVIII voleva arrestare chi aveva fatto arrestare Luigi XVI). Ma egli scappò a Parigi. La polizia lo cercò all’estero, senza successo. Con la nuova compagna, </a:t>
            </a:r>
            <a:r>
              <a:rPr lang="it-IT" dirty="0" err="1">
                <a:latin typeface="Goudy Old Style" panose="02020502050305020303" pitchFamily="18" charset="0"/>
              </a:rPr>
              <a:t>Drouet</a:t>
            </a:r>
            <a:r>
              <a:rPr lang="it-IT" dirty="0">
                <a:latin typeface="Goudy Old Style" panose="02020502050305020303" pitchFamily="18" charset="0"/>
              </a:rPr>
              <a:t> provò alcuni mestieri umili, senza successo. La compagna aprì una pasticceria, e lui le diede una mano. Ma era troppo poco per lui. Per tornare in contatto con il mondo, si offrì di fare il </a:t>
            </a:r>
            <a:r>
              <a:rPr lang="it-IT" b="1" dirty="0">
                <a:latin typeface="Goudy Old Style" panose="02020502050305020303" pitchFamily="18" charset="0"/>
              </a:rPr>
              <a:t>lettore di giornali ad un quasi cieco ultra-conservatore amico di Luigi XVIII</a:t>
            </a:r>
            <a:r>
              <a:rPr lang="it-IT" dirty="0">
                <a:latin typeface="Goudy Old Style" panose="02020502050305020303" pitchFamily="18" charset="0"/>
              </a:rPr>
              <a:t>. </a:t>
            </a:r>
          </a:p>
          <a:p>
            <a:r>
              <a:rPr lang="it-IT" dirty="0">
                <a:latin typeface="Goudy Old Style" panose="02020502050305020303" pitchFamily="18" charset="0"/>
              </a:rPr>
              <a:t>«Per qualche anno, la gente come lui [</a:t>
            </a:r>
            <a:r>
              <a:rPr lang="it-IT" dirty="0" err="1">
                <a:latin typeface="Goudy Old Style" panose="02020502050305020303" pitchFamily="18" charset="0"/>
              </a:rPr>
              <a:t>Drouet</a:t>
            </a:r>
            <a:r>
              <a:rPr lang="it-IT" dirty="0">
                <a:latin typeface="Goudy Old Style" panose="02020502050305020303" pitchFamily="18" charset="0"/>
              </a:rPr>
              <a:t>] aveva creduto che fosse </a:t>
            </a:r>
            <a:r>
              <a:rPr lang="it-IT" b="1" dirty="0">
                <a:latin typeface="Goudy Old Style" panose="02020502050305020303" pitchFamily="18" charset="0"/>
              </a:rPr>
              <a:t>giunto il tempo annunciato dal Vangelo</a:t>
            </a:r>
            <a:r>
              <a:rPr lang="it-IT" dirty="0">
                <a:latin typeface="Goudy Old Style" panose="02020502050305020303" pitchFamily="18" charset="0"/>
              </a:rPr>
              <a:t>: il momento in cui i primi diventano gli ultimi e gli ultimi diventano i primi». (p. 98) Ma c’era nuovamente un re e i nobili. Ecco cosa Luzzatto scrive, alla conclusione del suo libro: «Nelle campagne, non era raro che la sera, intorno al focolare, i </a:t>
            </a:r>
            <a:r>
              <a:rPr lang="it-IT" b="1" dirty="0">
                <a:latin typeface="Goudy Old Style" panose="02020502050305020303" pitchFamily="18" charset="0"/>
              </a:rPr>
              <a:t>nonni</a:t>
            </a:r>
            <a:r>
              <a:rPr lang="it-IT" dirty="0">
                <a:latin typeface="Goudy Old Style" panose="02020502050305020303" pitchFamily="18" charset="0"/>
              </a:rPr>
              <a:t> raccontassero ai </a:t>
            </a:r>
            <a:r>
              <a:rPr lang="it-IT" b="1" dirty="0">
                <a:latin typeface="Goudy Old Style" panose="02020502050305020303" pitchFamily="18" charset="0"/>
              </a:rPr>
              <a:t>nipoti</a:t>
            </a:r>
            <a:r>
              <a:rPr lang="it-IT" dirty="0">
                <a:latin typeface="Goudy Old Style" panose="02020502050305020303" pitchFamily="18" charset="0"/>
              </a:rPr>
              <a:t> le storie della Rivoluzione. Se quelle cose erano successe, potevano succedere ancora. I poveri, gli infelici, sapevano, ormai, di quanta forza erano capaci: di quanta </a:t>
            </a:r>
            <a:r>
              <a:rPr lang="it-IT" b="1" dirty="0">
                <a:latin typeface="Goudy Old Style" panose="02020502050305020303" pitchFamily="18" charset="0"/>
              </a:rPr>
              <a:t>generosità</a:t>
            </a:r>
            <a:r>
              <a:rPr lang="it-IT" dirty="0">
                <a:latin typeface="Goudy Old Style" panose="02020502050305020303" pitchFamily="18" charset="0"/>
              </a:rPr>
              <a:t>, di quanta </a:t>
            </a:r>
            <a:r>
              <a:rPr lang="it-IT" b="1" dirty="0">
                <a:latin typeface="Goudy Old Style" panose="02020502050305020303" pitchFamily="18" charset="0"/>
              </a:rPr>
              <a:t>cattiveria</a:t>
            </a:r>
            <a:r>
              <a:rPr lang="it-IT" dirty="0">
                <a:latin typeface="Goudy Old Style" panose="02020502050305020303" pitchFamily="18" charset="0"/>
              </a:rPr>
              <a:t>. E i </a:t>
            </a:r>
            <a:r>
              <a:rPr lang="it-IT" b="1" dirty="0">
                <a:latin typeface="Goudy Old Style" panose="02020502050305020303" pitchFamily="18" charset="0"/>
              </a:rPr>
              <a:t>potenti della terra</a:t>
            </a:r>
            <a:r>
              <a:rPr lang="it-IT" dirty="0">
                <a:latin typeface="Goudy Old Style" panose="02020502050305020303" pitchFamily="18" charset="0"/>
              </a:rPr>
              <a:t>, i privilegiati, sapevano, d’ora in avanti, che </a:t>
            </a:r>
            <a:r>
              <a:rPr lang="it-IT" b="1" dirty="0">
                <a:latin typeface="Goudy Old Style" panose="02020502050305020303" pitchFamily="18" charset="0"/>
              </a:rPr>
              <a:t>rischiavano grosso</a:t>
            </a:r>
            <a:r>
              <a:rPr lang="it-IT" dirty="0">
                <a:latin typeface="Goudy Old Style" panose="02020502050305020303" pitchFamily="18" charset="0"/>
              </a:rPr>
              <a:t>. Quello dell’</a:t>
            </a:r>
            <a:r>
              <a:rPr lang="it-IT" b="1" dirty="0">
                <a:latin typeface="Goudy Old Style" panose="02020502050305020303" pitchFamily="18" charset="0"/>
              </a:rPr>
              <a:t>Ottocento</a:t>
            </a:r>
            <a:r>
              <a:rPr lang="it-IT" dirty="0">
                <a:latin typeface="Goudy Old Style" panose="02020502050305020303" pitchFamily="18" charset="0"/>
              </a:rPr>
              <a:t> non era più un mondo capovolto. Ma era, pur sempre, un </a:t>
            </a:r>
            <a:r>
              <a:rPr lang="it-IT" b="1" dirty="0">
                <a:latin typeface="Goudy Old Style" panose="02020502050305020303" pitchFamily="18" charset="0"/>
              </a:rPr>
              <a:t>mondo nuovo</a:t>
            </a:r>
            <a:r>
              <a:rPr lang="it-IT" dirty="0">
                <a:latin typeface="Goudy Old Style" panose="02020502050305020303" pitchFamily="18" charset="0"/>
              </a:rPr>
              <a:t>. Ormai, nessun contadino di Francia, nessun artigiano era disposto a dimenticare i diritti che gli erano stati riconosciuti dalla rivoluzione: il diritto di votare, il diritto di istruire i propri figli, il diritto di ricevere una pensione, il diritto di essere giudicato, nei tribunali, da una giuria popolare». </a:t>
            </a:r>
            <a:r>
              <a:rPr lang="it-IT" dirty="0" err="1">
                <a:latin typeface="Goudy Old Style" panose="02020502050305020303" pitchFamily="18" charset="0"/>
              </a:rPr>
              <a:t>Druet</a:t>
            </a:r>
            <a:r>
              <a:rPr lang="it-IT" dirty="0">
                <a:latin typeface="Goudy Old Style" panose="02020502050305020303" pitchFamily="18" charset="0"/>
              </a:rPr>
              <a:t> morì il 24 aprile 1824. </a:t>
            </a:r>
          </a:p>
          <a:p>
            <a:pPr algn="just"/>
            <a:endParaRPr lang="it-IT" dirty="0">
              <a:latin typeface="Goudy Old Style" panose="02020502050305020303" pitchFamily="18" charset="0"/>
            </a:endParaRPr>
          </a:p>
          <a:p>
            <a:pPr algn="just"/>
            <a:endParaRPr lang="it-IT" sz="2900" dirty="0">
              <a:latin typeface="Goudy Old Style" panose="02020502050305020303" pitchFamily="18" charset="0"/>
            </a:endParaRPr>
          </a:p>
          <a:p>
            <a:pPr algn="just"/>
            <a:endParaRPr lang="it-IT" dirty="0">
              <a:latin typeface="Goudy Old Style" panose="02020502050305020303" pitchFamily="18" charset="0"/>
            </a:endParaRPr>
          </a:p>
        </p:txBody>
      </p:sp>
    </p:spTree>
    <p:extLst>
      <p:ext uri="{BB962C8B-B14F-4D97-AF65-F5344CB8AC3E}">
        <p14:creationId xmlns:p14="http://schemas.microsoft.com/office/powerpoint/2010/main" val="340985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3000" b="-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1562831" y="644017"/>
            <a:ext cx="9520157" cy="612169"/>
          </a:xfrm>
        </p:spPr>
        <p:txBody>
          <a:bodyPr>
            <a:normAutofit fontScale="90000"/>
          </a:bodyPr>
          <a:lstStyle/>
          <a:p>
            <a:pPr algn="ctr"/>
            <a:r>
              <a:rPr lang="it-IT" b="1" i="1" dirty="0">
                <a:latin typeface="Goudy Old Style" panose="02020502050305020303" pitchFamily="18" charset="0"/>
              </a:rPr>
              <a:t>Ombre rosse. Il romanzo della Rivoluzione francese nell’Ottocento</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319566" y="2210000"/>
            <a:ext cx="7922065" cy="3815013"/>
          </a:xfrm>
        </p:spPr>
        <p:txBody>
          <a:bodyPr>
            <a:normAutofit fontScale="62500" lnSpcReduction="20000"/>
          </a:bodyPr>
          <a:lstStyle/>
          <a:p>
            <a:pPr algn="just"/>
            <a:r>
              <a:rPr lang="it-IT" dirty="0">
                <a:latin typeface="Goudy Old Style" panose="02020502050305020303" pitchFamily="18" charset="0"/>
              </a:rPr>
              <a:t>Note editoriali: Il Mulino, Bologna 2004.</a:t>
            </a:r>
          </a:p>
          <a:p>
            <a:pPr algn="just"/>
            <a:r>
              <a:rPr lang="it-IT" dirty="0">
                <a:latin typeface="Goudy Old Style" panose="02020502050305020303" pitchFamily="18" charset="0"/>
              </a:rPr>
              <a:t>Obiettivo del lavoro è un analisi dei romanzi riguardanti la Rivoluzione francese, principalmente di Hugo e Balzac, ma passando anche attraverso le considerazioni di Flaubert, di Dumas, di Manzoni, di Lombroso e altri ancora.</a:t>
            </a:r>
          </a:p>
          <a:p>
            <a:pPr algn="just"/>
            <a:r>
              <a:rPr lang="it-IT" dirty="0">
                <a:latin typeface="Goudy Old Style" panose="02020502050305020303" pitchFamily="18" charset="0"/>
              </a:rPr>
              <a:t>Perché concentrarsi sul </a:t>
            </a:r>
            <a:r>
              <a:rPr lang="it-IT" b="1" dirty="0">
                <a:latin typeface="Goudy Old Style" panose="02020502050305020303" pitchFamily="18" charset="0"/>
              </a:rPr>
              <a:t>romanzo storico</a:t>
            </a:r>
            <a:r>
              <a:rPr lang="it-IT" dirty="0">
                <a:latin typeface="Goudy Old Style" panose="02020502050305020303" pitchFamily="18" charset="0"/>
              </a:rPr>
              <a:t> della Rivoluzione francese? Così argomenta Luzzatto: «</a:t>
            </a:r>
            <a:r>
              <a:rPr lang="it-IT" sz="2900" dirty="0">
                <a:latin typeface="Goudy Old Style" panose="02020502050305020303" pitchFamily="18" charset="0"/>
              </a:rPr>
              <a:t>La formula del romanzo storico si rivelava vincente proprio nella misura in cui </a:t>
            </a:r>
            <a:r>
              <a:rPr lang="it-IT" sz="2900" b="1" dirty="0">
                <a:latin typeface="Goudy Old Style" panose="02020502050305020303" pitchFamily="18" charset="0"/>
              </a:rPr>
              <a:t>riusciva a restituire con strumenti artistici </a:t>
            </a:r>
            <a:r>
              <a:rPr lang="it-IT" sz="2900" dirty="0">
                <a:latin typeface="Goudy Old Style" panose="02020502050305020303" pitchFamily="18" charset="0"/>
              </a:rPr>
              <a:t>non soltanto la plausibilità di certi personaggi e di determinate circostanze, cioè la </a:t>
            </a:r>
            <a:r>
              <a:rPr lang="it-IT" sz="2900" b="1" u="sng" dirty="0">
                <a:latin typeface="Goudy Old Style" panose="02020502050305020303" pitchFamily="18" charset="0"/>
              </a:rPr>
              <a:t>concretezza storica del passato</a:t>
            </a:r>
            <a:r>
              <a:rPr lang="it-IT" sz="2900" dirty="0">
                <a:latin typeface="Goudy Old Style" panose="02020502050305020303" pitchFamily="18" charset="0"/>
              </a:rPr>
              <a:t>, ma anche, da ultimo, il </a:t>
            </a:r>
            <a:r>
              <a:rPr lang="it-IT" sz="2900" b="1" dirty="0">
                <a:latin typeface="Goudy Old Style" panose="02020502050305020303" pitchFamily="18" charset="0"/>
              </a:rPr>
              <a:t>carattere trascendente </a:t>
            </a:r>
            <a:r>
              <a:rPr lang="it-IT" sz="2900" dirty="0">
                <a:latin typeface="Goudy Old Style" panose="02020502050305020303" pitchFamily="18" charset="0"/>
              </a:rPr>
              <a:t>di quello stesso passato, la sua sovrana ragion d’essere nel disegno del mondo. </a:t>
            </a:r>
            <a:r>
              <a:rPr lang="it-IT" sz="2900" dirty="0" err="1">
                <a:latin typeface="Goudy Old Style" panose="02020502050305020303" pitchFamily="18" charset="0"/>
              </a:rPr>
              <a:t>Heine</a:t>
            </a:r>
            <a:r>
              <a:rPr lang="it-IT" sz="2900" dirty="0">
                <a:latin typeface="Goudy Old Style" panose="02020502050305020303" pitchFamily="18" charset="0"/>
              </a:rPr>
              <a:t> disse: “Strana mania del popolo! Esso vuole avere la sua </a:t>
            </a:r>
            <a:r>
              <a:rPr lang="it-IT" sz="2900" b="1" dirty="0">
                <a:latin typeface="Goudy Old Style" panose="02020502050305020303" pitchFamily="18" charset="0"/>
              </a:rPr>
              <a:t>storia dalle mani del poeta e non da quelle dello storico</a:t>
            </a:r>
            <a:r>
              <a:rPr lang="it-IT" sz="2900" dirty="0">
                <a:latin typeface="Goudy Old Style" panose="02020502050305020303" pitchFamily="18" charset="0"/>
              </a:rPr>
              <a:t>”. Ma la distinzione tra storico e poeta era tutt’altro che netta. </a:t>
            </a:r>
            <a:r>
              <a:rPr lang="it-IT" sz="2900" dirty="0" err="1">
                <a:latin typeface="Goudy Old Style" panose="02020502050305020303" pitchFamily="18" charset="0"/>
              </a:rPr>
              <a:t>Lamartine</a:t>
            </a:r>
            <a:r>
              <a:rPr lang="it-IT" sz="2900" dirty="0">
                <a:latin typeface="Goudy Old Style" panose="02020502050305020303" pitchFamily="18" charset="0"/>
              </a:rPr>
              <a:t>, il più celebrativo storico dei girondini, era essenzialmente un poeta. Anche </a:t>
            </a:r>
            <a:r>
              <a:rPr lang="it-IT" sz="2900" dirty="0" err="1">
                <a:latin typeface="Goudy Old Style" panose="02020502050305020303" pitchFamily="18" charset="0"/>
              </a:rPr>
              <a:t>Quinet</a:t>
            </a:r>
            <a:r>
              <a:rPr lang="it-IT" sz="2900" dirty="0">
                <a:latin typeface="Goudy Old Style" panose="02020502050305020303" pitchFamily="18" charset="0"/>
              </a:rPr>
              <a:t> e Taine non disdegnavano di cimentarsi con drammi e romanzi, né </a:t>
            </a:r>
            <a:r>
              <a:rPr lang="it-IT" sz="2900" dirty="0" err="1">
                <a:latin typeface="Goudy Old Style" panose="02020502050305020303" pitchFamily="18" charset="0"/>
              </a:rPr>
              <a:t>Mill</a:t>
            </a:r>
            <a:r>
              <a:rPr lang="it-IT" sz="2900" dirty="0">
                <a:latin typeface="Goudy Old Style" panose="02020502050305020303" pitchFamily="18" charset="0"/>
              </a:rPr>
              <a:t> e Marx» (p. 24)</a:t>
            </a:r>
          </a:p>
        </p:txBody>
      </p:sp>
      <p:pic>
        <p:nvPicPr>
          <p:cNvPr id="5" name="Immagine 4">
            <a:extLst>
              <a:ext uri="{FF2B5EF4-FFF2-40B4-BE49-F238E27FC236}">
                <a16:creationId xmlns:a16="http://schemas.microsoft.com/office/drawing/2014/main" xmlns="" id="{69CBE770-DBF6-4252-8E87-BA3B086C4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105" y="1914525"/>
            <a:ext cx="2660883" cy="4230804"/>
          </a:xfrm>
          <a:prstGeom prst="rect">
            <a:avLst/>
          </a:prstGeom>
        </p:spPr>
      </p:pic>
    </p:spTree>
    <p:extLst>
      <p:ext uri="{BB962C8B-B14F-4D97-AF65-F5344CB8AC3E}">
        <p14:creationId xmlns:p14="http://schemas.microsoft.com/office/powerpoint/2010/main" val="389424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91374AD-265C-41DC-BD1A-D9D479604799}"/>
              </a:ext>
            </a:extLst>
          </p:cNvPr>
          <p:cNvSpPr>
            <a:spLocks noGrp="1"/>
          </p:cNvSpPr>
          <p:nvPr>
            <p:ph type="title"/>
          </p:nvPr>
        </p:nvSpPr>
        <p:spPr/>
        <p:txBody>
          <a:bodyPr>
            <a:normAutofit/>
          </a:bodyPr>
          <a:lstStyle/>
          <a:p>
            <a:pPr algn="ctr"/>
            <a:r>
              <a:rPr lang="it-IT" dirty="0"/>
              <a:t>POST-DOTTORATO. ESPERIENZE ALL’ESTERO</a:t>
            </a:r>
          </a:p>
        </p:txBody>
      </p:sp>
      <p:sp>
        <p:nvSpPr>
          <p:cNvPr id="3" name="Segnaposto contenuto 2">
            <a:extLst>
              <a:ext uri="{FF2B5EF4-FFF2-40B4-BE49-F238E27FC236}">
                <a16:creationId xmlns:a16="http://schemas.microsoft.com/office/drawing/2014/main" xmlns="" id="{E87CD495-74F5-451B-9A1E-312C9DE76AF9}"/>
              </a:ext>
            </a:extLst>
          </p:cNvPr>
          <p:cNvSpPr>
            <a:spLocks noGrp="1"/>
          </p:cNvSpPr>
          <p:nvPr>
            <p:ph idx="1"/>
          </p:nvPr>
        </p:nvSpPr>
        <p:spPr/>
        <p:txBody>
          <a:bodyPr>
            <a:normAutofit/>
          </a:bodyPr>
          <a:lstStyle/>
          <a:p>
            <a:r>
              <a:rPr lang="it-IT" dirty="0"/>
              <a:t>Borsa del Governo Francese. Borsa annuale presso l'</a:t>
            </a:r>
            <a:r>
              <a:rPr lang="it-IT" dirty="0" err="1"/>
              <a:t>École</a:t>
            </a:r>
            <a:r>
              <a:rPr lang="it-IT" dirty="0"/>
              <a:t> Normale </a:t>
            </a:r>
            <a:r>
              <a:rPr lang="it-IT" dirty="0" err="1"/>
              <a:t>Supérieure</a:t>
            </a:r>
            <a:r>
              <a:rPr lang="it-IT" dirty="0"/>
              <a:t>, 1984-1985, 1988-1889.</a:t>
            </a:r>
          </a:p>
          <a:p>
            <a:r>
              <a:rPr lang="en-US" dirty="0"/>
              <a:t>Columbia University. Visiting Scholar </a:t>
            </a:r>
            <a:r>
              <a:rPr lang="en-US" dirty="0" err="1"/>
              <a:t>presso</a:t>
            </a:r>
            <a:r>
              <a:rPr lang="en-US" dirty="0"/>
              <a:t> </a:t>
            </a:r>
            <a:r>
              <a:rPr lang="en-US" dirty="0" err="1"/>
              <a:t>il</a:t>
            </a:r>
            <a:r>
              <a:rPr lang="en-US" dirty="0"/>
              <a:t> Department of History, 1991-1993, 2000.</a:t>
            </a:r>
          </a:p>
          <a:p>
            <a:r>
              <a:rPr lang="en-US" dirty="0" err="1"/>
              <a:t>Borsa</a:t>
            </a:r>
            <a:r>
              <a:rPr lang="en-US" dirty="0"/>
              <a:t> </a:t>
            </a:r>
            <a:r>
              <a:rPr lang="en-US" dirty="0" err="1"/>
              <a:t>della</a:t>
            </a:r>
            <a:r>
              <a:rPr lang="en-US" dirty="0"/>
              <a:t> Washington University in St. Louis. Visiting Fellow al Center for the History of Freedom, 1994.</a:t>
            </a:r>
          </a:p>
          <a:p>
            <a:r>
              <a:rPr lang="en-US" dirty="0"/>
              <a:t>New York University. Visiting Fellow </a:t>
            </a:r>
            <a:r>
              <a:rPr lang="en-US" dirty="0" err="1"/>
              <a:t>presso</a:t>
            </a:r>
            <a:r>
              <a:rPr lang="en-US" dirty="0"/>
              <a:t> </a:t>
            </a:r>
            <a:r>
              <a:rPr lang="en-US" dirty="0" err="1"/>
              <a:t>il</a:t>
            </a:r>
            <a:r>
              <a:rPr lang="en-US" dirty="0"/>
              <a:t> Remarque Institute, 2006.</a:t>
            </a:r>
            <a:endParaRPr lang="it-IT" dirty="0"/>
          </a:p>
          <a:p>
            <a:endParaRPr lang="it-IT" dirty="0"/>
          </a:p>
        </p:txBody>
      </p:sp>
    </p:spTree>
    <p:extLst>
      <p:ext uri="{BB962C8B-B14F-4D97-AF65-F5344CB8AC3E}">
        <p14:creationId xmlns:p14="http://schemas.microsoft.com/office/powerpoint/2010/main" val="380635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3000" b="-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86063" y="644017"/>
            <a:ext cx="10727155" cy="612169"/>
          </a:xfrm>
        </p:spPr>
        <p:txBody>
          <a:bodyPr>
            <a:normAutofit fontScale="90000"/>
          </a:bodyPr>
          <a:lstStyle/>
          <a:p>
            <a:pPr algn="ctr"/>
            <a:r>
              <a:rPr lang="it-IT" b="1" i="1" dirty="0">
                <a:latin typeface="Goudy Old Style" panose="02020502050305020303" pitchFamily="18" charset="0"/>
              </a:rPr>
              <a:t>Ombre rosse. </a:t>
            </a:r>
            <a:r>
              <a:rPr lang="it-IT" b="1" dirty="0">
                <a:latin typeface="Goudy Old Style" panose="02020502050305020303" pitchFamily="18" charset="0"/>
              </a:rPr>
              <a:t>Flaubert, </a:t>
            </a:r>
            <a:r>
              <a:rPr lang="it-IT" b="1" i="1" dirty="0" err="1">
                <a:latin typeface="Goudy Old Style" panose="02020502050305020303" pitchFamily="18" charset="0"/>
              </a:rPr>
              <a:t>Bouvard</a:t>
            </a:r>
            <a:r>
              <a:rPr lang="it-IT" b="1" i="1" dirty="0">
                <a:latin typeface="Goudy Old Style" panose="02020502050305020303" pitchFamily="18" charset="0"/>
              </a:rPr>
              <a:t> et </a:t>
            </a:r>
            <a:r>
              <a:rPr lang="it-IT" b="1" i="1" dirty="0" err="1">
                <a:latin typeface="Goudy Old Style" panose="02020502050305020303" pitchFamily="18" charset="0"/>
              </a:rPr>
              <a:t>Pécuchet</a:t>
            </a:r>
            <a:r>
              <a:rPr lang="it-IT" b="1" i="1" dirty="0">
                <a:latin typeface="Goudy Old Style" panose="02020502050305020303" pitchFamily="18" charset="0"/>
              </a:rPr>
              <a:t> </a:t>
            </a:r>
            <a:r>
              <a:rPr lang="it-IT" b="1" dirty="0">
                <a:latin typeface="Goudy Old Style" panose="02020502050305020303" pitchFamily="18" charset="0"/>
              </a:rPr>
              <a:t>(1881)</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331598" y="1642233"/>
            <a:ext cx="8030349" cy="4571750"/>
          </a:xfrm>
        </p:spPr>
        <p:txBody>
          <a:bodyPr>
            <a:normAutofit fontScale="62500" lnSpcReduction="20000"/>
          </a:bodyPr>
          <a:lstStyle/>
          <a:p>
            <a:pPr algn="just"/>
            <a:r>
              <a:rPr lang="it-IT" dirty="0">
                <a:latin typeface="Goudy Old Style" panose="02020502050305020303" pitchFamily="18" charset="0"/>
              </a:rPr>
              <a:t>«Fare di una persona un personaggio, ridurre un essere umano a una statuina di zucchero o di panpepato» (p. 16) questo il peccato mortale che Gustave Flaubert non perdonò mai a Victor Hugo. Flaubert diagnostica che «Gli </a:t>
            </a:r>
            <a:r>
              <a:rPr lang="it-IT" dirty="0" err="1">
                <a:latin typeface="Goudy Old Style" panose="02020502050305020303" pitchFamily="18" charset="0"/>
              </a:rPr>
              <a:t>dèi</a:t>
            </a:r>
            <a:r>
              <a:rPr lang="it-IT" dirty="0">
                <a:latin typeface="Goudy Old Style" panose="02020502050305020303" pitchFamily="18" charset="0"/>
              </a:rPr>
              <a:t> invecchiano» (p. 19), riferendosi a Hugo, e aggiunge: «</a:t>
            </a:r>
            <a:r>
              <a:rPr lang="it-IT" b="1" dirty="0">
                <a:latin typeface="Goudy Old Style" panose="02020502050305020303" pitchFamily="18" charset="0"/>
              </a:rPr>
              <a:t>è la Rivoluzione che ha portato la vecchiaia nel mondo»</a:t>
            </a:r>
            <a:r>
              <a:rPr lang="it-IT" dirty="0">
                <a:latin typeface="Goudy Old Style" panose="02020502050305020303" pitchFamily="18" charset="0"/>
              </a:rPr>
              <a:t>. In questo contesto si colloca il romanzo incompiuto che chiude il romanzo della Rivoluzione: </a:t>
            </a:r>
            <a:r>
              <a:rPr lang="it-IT" b="1" i="1" dirty="0" err="1">
                <a:latin typeface="Goudy Old Style" panose="02020502050305020303" pitchFamily="18" charset="0"/>
              </a:rPr>
              <a:t>Bouvard</a:t>
            </a:r>
            <a:r>
              <a:rPr lang="it-IT" b="1" i="1" dirty="0">
                <a:latin typeface="Goudy Old Style" panose="02020502050305020303" pitchFamily="18" charset="0"/>
              </a:rPr>
              <a:t> et </a:t>
            </a:r>
            <a:r>
              <a:rPr lang="it-IT" b="1" i="1" dirty="0" err="1">
                <a:latin typeface="Goudy Old Style" panose="02020502050305020303" pitchFamily="18" charset="0"/>
              </a:rPr>
              <a:t>Pécuchet</a:t>
            </a:r>
            <a:r>
              <a:rPr lang="it-IT" dirty="0">
                <a:latin typeface="Goudy Old Style" panose="02020502050305020303" pitchFamily="18" charset="0"/>
              </a:rPr>
              <a:t>. Ogni positivistica ricerca di significati si scontra con le </a:t>
            </a:r>
            <a:r>
              <a:rPr lang="it-IT" b="1" dirty="0">
                <a:latin typeface="Goudy Old Style" panose="02020502050305020303" pitchFamily="18" charset="0"/>
              </a:rPr>
              <a:t>infinite disfunzioni del reale</a:t>
            </a:r>
            <a:r>
              <a:rPr lang="it-IT" dirty="0">
                <a:latin typeface="Goudy Old Style" panose="02020502050305020303" pitchFamily="18" charset="0"/>
              </a:rPr>
              <a:t>. </a:t>
            </a:r>
            <a:r>
              <a:rPr lang="it-IT" b="1" dirty="0">
                <a:latin typeface="Goudy Old Style" panose="02020502050305020303" pitchFamily="18" charset="0"/>
              </a:rPr>
              <a:t>Tutto si confonde</a:t>
            </a:r>
            <a:r>
              <a:rPr lang="it-IT" dirty="0">
                <a:latin typeface="Goudy Old Style" panose="02020502050305020303" pitchFamily="18" charset="0"/>
              </a:rPr>
              <a:t>, per la buona ragione che tra le cose, le idee, gli uomini, </a:t>
            </a:r>
            <a:r>
              <a:rPr lang="it-IT" b="1" dirty="0">
                <a:latin typeface="Goudy Old Style" panose="02020502050305020303" pitchFamily="18" charset="0"/>
              </a:rPr>
              <a:t>non ci sono più differenze</a:t>
            </a:r>
            <a:r>
              <a:rPr lang="it-IT" dirty="0">
                <a:latin typeface="Goudy Old Style" panose="02020502050305020303" pitchFamily="18" charset="0"/>
              </a:rPr>
              <a:t>. Come potrebbe la Rivoluzione francese sottrarsi agli effetti di un’entropia così universale? I due protagonisti del romanzo hanno un bel dannarsi l’anima per individuare le cause della Rivoluzione, fra le molte </a:t>
            </a:r>
            <a:r>
              <a:rPr lang="it-IT" b="1" dirty="0">
                <a:latin typeface="Goudy Old Style" panose="02020502050305020303" pitchFamily="18" charset="0"/>
              </a:rPr>
              <a:t>pietre filosofali</a:t>
            </a:r>
            <a:r>
              <a:rPr lang="it-IT" dirty="0">
                <a:latin typeface="Goudy Old Style" panose="02020502050305020303" pitchFamily="18" charset="0"/>
              </a:rPr>
              <a:t>, cercando le quali essi arredano una </a:t>
            </a:r>
            <a:r>
              <a:rPr lang="it-IT" b="1" dirty="0">
                <a:latin typeface="Goudy Old Style" panose="02020502050305020303" pitchFamily="18" charset="0"/>
              </a:rPr>
              <a:t>maturità laboriosa quanto patetica</a:t>
            </a:r>
            <a:r>
              <a:rPr lang="it-IT" dirty="0">
                <a:latin typeface="Goudy Old Style" panose="02020502050305020303" pitchFamily="18" charset="0"/>
              </a:rPr>
              <a:t>: sono i concetti stessi causalità e di causa finale che hanno perduto di senso. Il bonario </a:t>
            </a:r>
            <a:r>
              <a:rPr lang="it-IT" dirty="0" err="1">
                <a:latin typeface="Goudy Old Style" panose="02020502050305020303" pitchFamily="18" charset="0"/>
              </a:rPr>
              <a:t>Bouvard</a:t>
            </a:r>
            <a:r>
              <a:rPr lang="it-IT" dirty="0">
                <a:latin typeface="Goudy Old Style" panose="02020502050305020303" pitchFamily="18" charset="0"/>
              </a:rPr>
              <a:t> si sente ora </a:t>
            </a:r>
            <a:r>
              <a:rPr lang="it-IT" b="1" dirty="0">
                <a:latin typeface="Goudy Old Style" panose="02020502050305020303" pitchFamily="18" charset="0"/>
              </a:rPr>
              <a:t>fogliante</a:t>
            </a:r>
            <a:r>
              <a:rPr lang="it-IT" dirty="0">
                <a:latin typeface="Goudy Old Style" panose="02020502050305020303" pitchFamily="18" charset="0"/>
              </a:rPr>
              <a:t>, ora </a:t>
            </a:r>
            <a:r>
              <a:rPr lang="it-IT" b="1" dirty="0">
                <a:latin typeface="Goudy Old Style" panose="02020502050305020303" pitchFamily="18" charset="0"/>
              </a:rPr>
              <a:t>girondino</a:t>
            </a:r>
            <a:r>
              <a:rPr lang="it-IT" dirty="0">
                <a:latin typeface="Goudy Old Style" panose="02020502050305020303" pitchFamily="18" charset="0"/>
              </a:rPr>
              <a:t>, ora </a:t>
            </a:r>
            <a:r>
              <a:rPr lang="it-IT" b="1" dirty="0">
                <a:latin typeface="Goudy Old Style" panose="02020502050305020303" pitchFamily="18" charset="0"/>
              </a:rPr>
              <a:t>termidoriano</a:t>
            </a:r>
            <a:r>
              <a:rPr lang="it-IT" dirty="0">
                <a:latin typeface="Goudy Old Style" panose="02020502050305020303" pitchFamily="18" charset="0"/>
              </a:rPr>
              <a:t>, il </a:t>
            </a:r>
            <a:r>
              <a:rPr lang="it-IT" dirty="0" err="1">
                <a:latin typeface="Goudy Old Style" panose="02020502050305020303" pitchFamily="18" charset="0"/>
              </a:rPr>
              <a:t>biloso</a:t>
            </a:r>
            <a:r>
              <a:rPr lang="it-IT" dirty="0">
                <a:latin typeface="Goudy Old Style" panose="02020502050305020303" pitchFamily="18" charset="0"/>
              </a:rPr>
              <a:t> </a:t>
            </a:r>
            <a:r>
              <a:rPr lang="it-IT" dirty="0" err="1">
                <a:latin typeface="Goudy Old Style" panose="02020502050305020303" pitchFamily="18" charset="0"/>
              </a:rPr>
              <a:t>Pécuchet</a:t>
            </a:r>
            <a:r>
              <a:rPr lang="it-IT" dirty="0">
                <a:latin typeface="Goudy Old Style" panose="02020502050305020303" pitchFamily="18" charset="0"/>
              </a:rPr>
              <a:t> si riconosce ora </a:t>
            </a:r>
            <a:r>
              <a:rPr lang="it-IT" b="1" dirty="0">
                <a:latin typeface="Goudy Old Style" panose="02020502050305020303" pitchFamily="18" charset="0"/>
              </a:rPr>
              <a:t>sanculotto</a:t>
            </a:r>
            <a:r>
              <a:rPr lang="it-IT" dirty="0">
                <a:latin typeface="Goudy Old Style" panose="02020502050305020303" pitchFamily="18" charset="0"/>
              </a:rPr>
              <a:t>, ora </a:t>
            </a:r>
            <a:r>
              <a:rPr lang="it-IT" b="1" dirty="0">
                <a:latin typeface="Goudy Old Style" panose="02020502050305020303" pitchFamily="18" charset="0"/>
              </a:rPr>
              <a:t>robespierrista</a:t>
            </a:r>
            <a:r>
              <a:rPr lang="it-IT" dirty="0">
                <a:latin typeface="Goudy Old Style" panose="02020502050305020303" pitchFamily="18" charset="0"/>
              </a:rPr>
              <a:t>. Da ultimo, dopo avere </a:t>
            </a:r>
            <a:r>
              <a:rPr lang="it-IT" b="1" dirty="0">
                <a:latin typeface="Goudy Old Style" panose="02020502050305020303" pitchFamily="18" charset="0"/>
              </a:rPr>
              <a:t>divorato scaffali e scaffali di libri</a:t>
            </a:r>
            <a:r>
              <a:rPr lang="it-IT" dirty="0">
                <a:latin typeface="Goudy Old Style" panose="02020502050305020303" pitchFamily="18" charset="0"/>
              </a:rPr>
              <a:t>, «</a:t>
            </a:r>
            <a:r>
              <a:rPr lang="it-IT" u="sng" dirty="0">
                <a:latin typeface="Goudy Old Style" panose="02020502050305020303" pitchFamily="18" charset="0"/>
              </a:rPr>
              <a:t>non avevano più una sola idea chiara sugli uomini e sui fatti di quell’epoca. Per giudicarla in maniera imparziale, bisognerebbe aver letto tutte le storie, tutte le memorie, tutti i giornali e i documenti manoscritti, poiché dalla minima omissione può dipendere un errore che ne induce altri, all’infinito. Ci rinunciarono»</a:t>
            </a:r>
            <a:r>
              <a:rPr lang="it-IT" dirty="0">
                <a:latin typeface="Goudy Old Style" panose="02020502050305020303" pitchFamily="18" charset="0"/>
              </a:rPr>
              <a:t> (p. 20).</a:t>
            </a:r>
          </a:p>
          <a:p>
            <a:pPr algn="just"/>
            <a:r>
              <a:rPr lang="it-IT" dirty="0">
                <a:latin typeface="Goudy Old Style" panose="02020502050305020303" pitchFamily="18" charset="0"/>
              </a:rPr>
              <a:t>Successivamente, in </a:t>
            </a:r>
            <a:r>
              <a:rPr lang="it-IT" i="1" dirty="0">
                <a:latin typeface="Goudy Old Style" panose="02020502050305020303" pitchFamily="18" charset="0"/>
              </a:rPr>
              <a:t>Madame Bovary</a:t>
            </a:r>
            <a:r>
              <a:rPr lang="it-IT" dirty="0">
                <a:latin typeface="Goudy Old Style" panose="02020502050305020303" pitchFamily="18" charset="0"/>
              </a:rPr>
              <a:t> (1857), l’autore mostrerà un legame e un’attenzione agli oggetti materiali che precedevano la Rivoluzione, «</a:t>
            </a:r>
            <a:r>
              <a:rPr lang="it-IT" sz="2900" dirty="0">
                <a:latin typeface="Goudy Old Style" panose="02020502050305020303" pitchFamily="18" charset="0"/>
              </a:rPr>
              <a:t>quasi facendone una reliquia» (p. 69).  </a:t>
            </a:r>
          </a:p>
          <a:p>
            <a:pPr algn="just"/>
            <a:endParaRPr lang="it-IT" dirty="0">
              <a:latin typeface="Goudy Old Style" panose="02020502050305020303" pitchFamily="18" charset="0"/>
            </a:endParaRPr>
          </a:p>
        </p:txBody>
      </p:sp>
      <p:pic>
        <p:nvPicPr>
          <p:cNvPr id="8" name="Immagine 7">
            <a:extLst>
              <a:ext uri="{FF2B5EF4-FFF2-40B4-BE49-F238E27FC236}">
                <a16:creationId xmlns:a16="http://schemas.microsoft.com/office/drawing/2014/main" xmlns="" id="{582096BC-8805-4284-88E5-C654DD927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382" y="1714499"/>
            <a:ext cx="2521324" cy="3429001"/>
          </a:xfrm>
          <a:prstGeom prst="rect">
            <a:avLst/>
          </a:prstGeom>
        </p:spPr>
      </p:pic>
      <p:pic>
        <p:nvPicPr>
          <p:cNvPr id="6" name="Immagine 5">
            <a:extLst>
              <a:ext uri="{FF2B5EF4-FFF2-40B4-BE49-F238E27FC236}">
                <a16:creationId xmlns:a16="http://schemas.microsoft.com/office/drawing/2014/main" xmlns="" id="{53CC18A3-CEF0-40CC-A8AF-537FBC67D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0496" y="3954379"/>
            <a:ext cx="1433908" cy="2077203"/>
          </a:xfrm>
          <a:prstGeom prst="rect">
            <a:avLst/>
          </a:prstGeom>
        </p:spPr>
      </p:pic>
    </p:spTree>
    <p:extLst>
      <p:ext uri="{BB962C8B-B14F-4D97-AF65-F5344CB8AC3E}">
        <p14:creationId xmlns:p14="http://schemas.microsoft.com/office/powerpoint/2010/main" val="165445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3000" b="-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32422" y="324282"/>
            <a:ext cx="10727155" cy="612169"/>
          </a:xfrm>
        </p:spPr>
        <p:txBody>
          <a:bodyPr>
            <a:normAutofit fontScale="90000"/>
          </a:bodyPr>
          <a:lstStyle/>
          <a:p>
            <a:pPr algn="ctr"/>
            <a:r>
              <a:rPr lang="it-IT" b="1" i="1" dirty="0">
                <a:latin typeface="Goudy Old Style" panose="02020502050305020303" pitchFamily="18" charset="0"/>
              </a:rPr>
              <a:t>Ombre rosse. </a:t>
            </a:r>
            <a:r>
              <a:rPr lang="it-IT" b="1" dirty="0" err="1">
                <a:latin typeface="Goudy Old Style" panose="02020502050305020303" pitchFamily="18" charset="0"/>
              </a:rPr>
              <a:t>Honorè</a:t>
            </a:r>
            <a:r>
              <a:rPr lang="it-IT" b="1" dirty="0">
                <a:latin typeface="Goudy Old Style" panose="02020502050305020303" pitchFamily="18" charset="0"/>
              </a:rPr>
              <a:t> de Balzac</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469231" y="1118937"/>
            <a:ext cx="8373980" cy="5594683"/>
          </a:xfrm>
        </p:spPr>
        <p:txBody>
          <a:bodyPr>
            <a:normAutofit fontScale="62500" lnSpcReduction="20000"/>
          </a:bodyPr>
          <a:lstStyle/>
          <a:p>
            <a:pPr algn="just"/>
            <a:r>
              <a:rPr lang="it-IT" dirty="0">
                <a:latin typeface="Goudy Old Style" panose="02020502050305020303" pitchFamily="18" charset="0"/>
              </a:rPr>
              <a:t>Balzac era figlio di </a:t>
            </a:r>
            <a:r>
              <a:rPr lang="it-IT" b="1" dirty="0">
                <a:latin typeface="Goudy Old Style" panose="02020502050305020303" pitchFamily="18" charset="0"/>
              </a:rPr>
              <a:t>Bernard-Françoi</a:t>
            </a:r>
            <a:r>
              <a:rPr lang="it-IT" dirty="0">
                <a:latin typeface="Goudy Old Style" panose="02020502050305020303" pitchFamily="18" charset="0"/>
              </a:rPr>
              <a:t>s, dalla cui viva voce aveva potuto ascoltare una quantità di racconti sulla Rivoluzione e sull’Impero. «Egli fu capace di sottrarsi alle tagliole della storia: funzionario abbastanza </a:t>
            </a:r>
            <a:r>
              <a:rPr lang="it-IT" b="1" dirty="0">
                <a:latin typeface="Goudy Old Style" panose="02020502050305020303" pitchFamily="18" charset="0"/>
              </a:rPr>
              <a:t>opportunista</a:t>
            </a:r>
            <a:r>
              <a:rPr lang="it-IT" dirty="0">
                <a:latin typeface="Goudy Old Style" panose="02020502050305020303" pitchFamily="18" charset="0"/>
              </a:rPr>
              <a:t> sotto </a:t>
            </a:r>
            <a:r>
              <a:rPr lang="it-IT" b="1" dirty="0">
                <a:latin typeface="Goudy Old Style" panose="02020502050305020303" pitchFamily="18" charset="0"/>
              </a:rPr>
              <a:t>quattro regimi</a:t>
            </a:r>
            <a:r>
              <a:rPr lang="it-IT" dirty="0">
                <a:latin typeface="Goudy Old Style" panose="02020502050305020303" pitchFamily="18" charset="0"/>
              </a:rPr>
              <a:t>, padre di famiglia in grado di passare da umili origini a un discreto patrimonio, diventando inoltre poliziotto. Fu colui che si aggirò minaccioso pronto a tagliare la testa al re e alla regina nel 1792» (p. 107). Honoré era una persona mite, stando a Luzzatto: «</a:t>
            </a:r>
            <a:r>
              <a:rPr lang="it-IT" sz="2900" dirty="0">
                <a:latin typeface="Goudy Old Style" panose="02020502050305020303" pitchFamily="18" charset="0"/>
              </a:rPr>
              <a:t>artista di genio, Balzac era persona alla mano. Nemmeno i </a:t>
            </a:r>
            <a:r>
              <a:rPr lang="it-IT" sz="2900" b="1" dirty="0">
                <a:latin typeface="Goudy Old Style" panose="02020502050305020303" pitchFamily="18" charset="0"/>
              </a:rPr>
              <a:t>gusti da puttaniere </a:t>
            </a:r>
            <a:r>
              <a:rPr lang="it-IT" sz="2900" dirty="0">
                <a:latin typeface="Goudy Old Style" panose="02020502050305020303" pitchFamily="18" charset="0"/>
              </a:rPr>
              <a:t>di certi suoi colleghi avevano il potere di irritarlo» (p. 109). Solo una volta si adirò fino all’incandescenza, con il suo (ex) editore Mame: «mandarmi in rovina non poteva, non avevo niente; ha cercato di infangarmi, mi ha messo in croce. Se non vengo da voi, è per non incontrare quella </a:t>
            </a:r>
            <a:r>
              <a:rPr lang="it-IT" sz="2900" b="1" dirty="0">
                <a:latin typeface="Goudy Old Style" panose="02020502050305020303" pitchFamily="18" charset="0"/>
              </a:rPr>
              <a:t>selvaggina da colonia penale</a:t>
            </a:r>
            <a:r>
              <a:rPr lang="it-IT" sz="2900" dirty="0">
                <a:latin typeface="Goudy Old Style" panose="02020502050305020303" pitchFamily="18" charset="0"/>
              </a:rPr>
              <a:t>. Il marchio è abolito per i forzati, ma la </a:t>
            </a:r>
            <a:r>
              <a:rPr lang="it-IT" sz="2900" b="1" dirty="0">
                <a:latin typeface="Goudy Old Style" panose="02020502050305020303" pitchFamily="18" charset="0"/>
              </a:rPr>
              <a:t>penna</a:t>
            </a:r>
            <a:r>
              <a:rPr lang="it-IT" sz="2900" dirty="0">
                <a:latin typeface="Goudy Old Style" panose="02020502050305020303" pitchFamily="18" charset="0"/>
              </a:rPr>
              <a:t> marcherà per sempre con un </a:t>
            </a:r>
            <a:r>
              <a:rPr lang="it-IT" sz="2900" b="1" dirty="0">
                <a:latin typeface="Goudy Old Style" panose="02020502050305020303" pitchFamily="18" charset="0"/>
              </a:rPr>
              <a:t>sigillo d’infamia </a:t>
            </a:r>
            <a:r>
              <a:rPr lang="it-IT" sz="2900" dirty="0">
                <a:latin typeface="Goudy Old Style" panose="02020502050305020303" pitchFamily="18" charset="0"/>
              </a:rPr>
              <a:t>quello </a:t>
            </a:r>
            <a:r>
              <a:rPr lang="it-IT" sz="2900" b="1" dirty="0">
                <a:latin typeface="Goudy Old Style" panose="02020502050305020303" pitchFamily="18" charset="0"/>
              </a:rPr>
              <a:t>scorpione umano</a:t>
            </a:r>
            <a:r>
              <a:rPr lang="it-IT" sz="2900" dirty="0">
                <a:latin typeface="Goudy Old Style" panose="02020502050305020303" pitchFamily="18" charset="0"/>
              </a:rPr>
              <a:t>» (p. 110), a riprova del suo disgusto per quella contraddizione interna che è il mercato dell’arte.</a:t>
            </a:r>
          </a:p>
          <a:p>
            <a:pPr algn="just"/>
            <a:r>
              <a:rPr lang="it-IT" dirty="0">
                <a:latin typeface="Goudy Old Style" panose="02020502050305020303" pitchFamily="18" charset="0"/>
              </a:rPr>
              <a:t>Balzac conobbe Hugo durante la cosiddetta </a:t>
            </a:r>
            <a:r>
              <a:rPr lang="it-IT" i="1" dirty="0">
                <a:latin typeface="Goudy Old Style" panose="02020502050305020303" pitchFamily="18" charset="0"/>
              </a:rPr>
              <a:t>Battaglia d’</a:t>
            </a:r>
            <a:r>
              <a:rPr lang="it-IT" i="1" dirty="0" err="1">
                <a:latin typeface="Goudy Old Style" panose="02020502050305020303" pitchFamily="18" charset="0"/>
              </a:rPr>
              <a:t>Hernani</a:t>
            </a:r>
            <a:r>
              <a:rPr lang="it-IT" dirty="0">
                <a:latin typeface="Goudy Old Style" panose="02020502050305020303" pitchFamily="18" charset="0"/>
              </a:rPr>
              <a:t>, dove a teatro il romanticismo vinse sul classicismo. Duro criticatore del mercato editoriale, Balzac se la prende con «questa prostituzione del pensiero che si chiama: la pubblicazione» (p. 88). Egli è necessitato a scrivere «opere alimentari» (p. 85), ma non per questo cede alla tentazione di scrivere ciò in cui non crede. Balzac decide di pubblicare le </a:t>
            </a:r>
            <a:r>
              <a:rPr lang="it-IT" i="1" dirty="0" err="1">
                <a:latin typeface="Goudy Old Style" panose="02020502050305020303" pitchFamily="18" charset="0"/>
              </a:rPr>
              <a:t>Mémores</a:t>
            </a:r>
            <a:r>
              <a:rPr lang="it-IT" i="1" dirty="0">
                <a:latin typeface="Goudy Old Style" panose="02020502050305020303" pitchFamily="18" charset="0"/>
              </a:rPr>
              <a:t> de Sanson</a:t>
            </a:r>
            <a:r>
              <a:rPr lang="it-IT" dirty="0">
                <a:latin typeface="Goudy Old Style" panose="02020502050305020303" pitchFamily="18" charset="0"/>
              </a:rPr>
              <a:t>, assieme a L’</a:t>
            </a:r>
            <a:r>
              <a:rPr lang="it-IT" dirty="0" err="1">
                <a:latin typeface="Goudy Old Style" panose="02020502050305020303" pitchFamily="18" charset="0"/>
              </a:rPr>
              <a:t>Héritier</a:t>
            </a:r>
            <a:r>
              <a:rPr lang="it-IT" dirty="0">
                <a:latin typeface="Goudy Old Style" panose="02020502050305020303" pitchFamily="18" charset="0"/>
              </a:rPr>
              <a:t>: </a:t>
            </a:r>
            <a:r>
              <a:rPr lang="it-IT" sz="2900" dirty="0">
                <a:latin typeface="Goudy Old Style" panose="02020502050305020303" pitchFamily="18" charset="0"/>
              </a:rPr>
              <a:t>«Nel gergo d’oggi, le </a:t>
            </a:r>
            <a:r>
              <a:rPr lang="it-IT" sz="2900" dirty="0" err="1">
                <a:latin typeface="Goudy Old Style" panose="02020502050305020303" pitchFamily="18" charset="0"/>
              </a:rPr>
              <a:t>Mémoires</a:t>
            </a:r>
            <a:r>
              <a:rPr lang="it-IT" sz="2900" dirty="0">
                <a:latin typeface="Goudy Old Style" panose="02020502050305020303" pitchFamily="18" charset="0"/>
              </a:rPr>
              <a:t> de Sanson era un </a:t>
            </a:r>
            <a:r>
              <a:rPr lang="it-IT" sz="2900" b="1" dirty="0">
                <a:latin typeface="Goudy Old Style" panose="02020502050305020303" pitchFamily="18" charset="0"/>
              </a:rPr>
              <a:t>messaggio buonista</a:t>
            </a:r>
            <a:r>
              <a:rPr lang="it-IT" sz="2900" dirty="0">
                <a:latin typeface="Goudy Old Style" panose="02020502050305020303" pitchFamily="18" charset="0"/>
              </a:rPr>
              <a:t>. Pareva che il boia fosse </a:t>
            </a:r>
            <a:r>
              <a:rPr lang="it-IT" sz="2900" b="1" dirty="0">
                <a:latin typeface="Goudy Old Style" panose="02020502050305020303" pitchFamily="18" charset="0"/>
              </a:rPr>
              <a:t>tutt’altro che fiero</a:t>
            </a:r>
            <a:r>
              <a:rPr lang="it-IT" sz="2900" dirty="0">
                <a:latin typeface="Goudy Old Style" panose="02020502050305020303" pitchFamily="18" charset="0"/>
              </a:rPr>
              <a:t> di avere decapitato dapprima per conto della monarchia, poi per la repubblica […]. </a:t>
            </a:r>
            <a:r>
              <a:rPr lang="it-IT" sz="2900" u="sng" dirty="0">
                <a:latin typeface="Goudy Old Style" panose="02020502050305020303" pitchFamily="18" charset="0"/>
              </a:rPr>
              <a:t>Perché mai fare colpa al carnefice di tagliare le teste dei condannati a morte o di imprimere il marchio d’infamia sul corpo dei galeotti, anziché condannare le leggi che lo costringono a farlo e, più fondamentalmente ancora, la società che domanda misure così barbare? “La società ha fatto dell’infamia una lebbra contagiosa e incurabile. La società non sa né punire, né purificarsi; si vendica, si sporca, ecco tutto”</a:t>
            </a:r>
            <a:r>
              <a:rPr lang="it-IT" sz="2900" dirty="0">
                <a:latin typeface="Goudy Old Style" panose="02020502050305020303" pitchFamily="18" charset="0"/>
              </a:rPr>
              <a:t> (p. 91).</a:t>
            </a:r>
          </a:p>
        </p:txBody>
      </p:sp>
      <p:pic>
        <p:nvPicPr>
          <p:cNvPr id="8" name="Immagine 7">
            <a:extLst>
              <a:ext uri="{FF2B5EF4-FFF2-40B4-BE49-F238E27FC236}">
                <a16:creationId xmlns:a16="http://schemas.microsoft.com/office/drawing/2014/main" xmlns="" id="{609B5B25-E364-403E-854D-EC47FCFD4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599" y="2265572"/>
            <a:ext cx="2428024" cy="2326856"/>
          </a:xfrm>
          <a:prstGeom prst="rect">
            <a:avLst/>
          </a:prstGeom>
        </p:spPr>
      </p:pic>
      <p:pic>
        <p:nvPicPr>
          <p:cNvPr id="5" name="Immagine 4">
            <a:extLst>
              <a:ext uri="{FF2B5EF4-FFF2-40B4-BE49-F238E27FC236}">
                <a16:creationId xmlns:a16="http://schemas.microsoft.com/office/drawing/2014/main" xmlns="" id="{BE3180C1-7C6A-470C-A28B-FBDD32453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424" y="4311645"/>
            <a:ext cx="2309061" cy="1636717"/>
          </a:xfrm>
          <a:prstGeom prst="rect">
            <a:avLst/>
          </a:prstGeom>
        </p:spPr>
      </p:pic>
    </p:spTree>
    <p:extLst>
      <p:ext uri="{BB962C8B-B14F-4D97-AF65-F5344CB8AC3E}">
        <p14:creationId xmlns:p14="http://schemas.microsoft.com/office/powerpoint/2010/main" val="99818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3000" b="-21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32422" y="324282"/>
            <a:ext cx="10727155" cy="612169"/>
          </a:xfrm>
        </p:spPr>
        <p:txBody>
          <a:bodyPr>
            <a:normAutofit fontScale="90000"/>
          </a:bodyPr>
          <a:lstStyle/>
          <a:p>
            <a:pPr algn="ctr"/>
            <a:r>
              <a:rPr lang="it-IT" b="1" i="1" dirty="0">
                <a:latin typeface="Goudy Old Style" panose="02020502050305020303" pitchFamily="18" charset="0"/>
              </a:rPr>
              <a:t>Ombre rosse. </a:t>
            </a:r>
            <a:r>
              <a:rPr lang="it-IT" b="1" dirty="0">
                <a:latin typeface="Goudy Old Style" panose="02020502050305020303" pitchFamily="18" charset="0"/>
              </a:rPr>
              <a:t>Victor Hugo</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469231" y="1499977"/>
            <a:ext cx="8283987" cy="4773233"/>
          </a:xfrm>
        </p:spPr>
        <p:txBody>
          <a:bodyPr>
            <a:normAutofit fontScale="55000" lnSpcReduction="20000"/>
          </a:bodyPr>
          <a:lstStyle/>
          <a:p>
            <a:pPr algn="just"/>
            <a:r>
              <a:rPr lang="it-IT" dirty="0">
                <a:latin typeface="Goudy Old Style" panose="02020502050305020303" pitchFamily="18" charset="0"/>
              </a:rPr>
              <a:t>Victor Hugo (1802-1885), nel 1848 venne eletto deputato presso l’Assemblea legislativa, sposando la causa democratica. Con il colpo di Stato di Luigi Bonaparte del 1951, fu costretto all’esilio, in cui scrisse il suo capolavoro </a:t>
            </a:r>
            <a:r>
              <a:rPr lang="it-IT" i="1" dirty="0" err="1">
                <a:latin typeface="Goudy Old Style" panose="02020502050305020303" pitchFamily="18" charset="0"/>
              </a:rPr>
              <a:t>Les</a:t>
            </a:r>
            <a:r>
              <a:rPr lang="it-IT" i="1" dirty="0">
                <a:latin typeface="Goudy Old Style" panose="02020502050305020303" pitchFamily="18" charset="0"/>
              </a:rPr>
              <a:t> </a:t>
            </a:r>
            <a:r>
              <a:rPr lang="it-IT" i="1" dirty="0" err="1">
                <a:latin typeface="Goudy Old Style" panose="02020502050305020303" pitchFamily="18" charset="0"/>
              </a:rPr>
              <a:t>Misérables</a:t>
            </a:r>
            <a:r>
              <a:rPr lang="it-IT" i="1" dirty="0">
                <a:latin typeface="Goudy Old Style" panose="02020502050305020303" pitchFamily="18" charset="0"/>
              </a:rPr>
              <a:t> </a:t>
            </a:r>
            <a:r>
              <a:rPr lang="it-IT" dirty="0">
                <a:latin typeface="Goudy Old Style" panose="02020502050305020303" pitchFamily="18" charset="0"/>
              </a:rPr>
              <a:t>(1862). Nel 1870 tornò in Francia. Eletto all’Assemblea nazionale, si dimise per protesta contro l’accoglienza diffidente riservata dalla Destra a Garibaldi. Infine nel 1876 venne eletto senatore.</a:t>
            </a:r>
          </a:p>
          <a:p>
            <a:pPr algn="just"/>
            <a:r>
              <a:rPr lang="it-IT" dirty="0">
                <a:latin typeface="Goudy Old Style" panose="02020502050305020303" pitchFamily="18" charset="0"/>
              </a:rPr>
              <a:t>I </a:t>
            </a:r>
            <a:r>
              <a:rPr lang="it-IT" i="1" dirty="0" err="1">
                <a:latin typeface="Goudy Old Style" panose="02020502050305020303" pitchFamily="18" charset="0"/>
              </a:rPr>
              <a:t>Misérables</a:t>
            </a:r>
            <a:r>
              <a:rPr lang="it-IT" dirty="0">
                <a:latin typeface="Goudy Old Style" panose="02020502050305020303" pitchFamily="18" charset="0"/>
              </a:rPr>
              <a:t> furono accolti in modo controverso dai lettori di allora: «Per Baudelaire, i </a:t>
            </a:r>
            <a:r>
              <a:rPr lang="it-IT" dirty="0" err="1">
                <a:latin typeface="Goudy Old Style" panose="02020502050305020303" pitchFamily="18" charset="0"/>
              </a:rPr>
              <a:t>Misérables</a:t>
            </a:r>
            <a:r>
              <a:rPr lang="it-IT" dirty="0">
                <a:latin typeface="Goudy Old Style" panose="02020502050305020303" pitchFamily="18" charset="0"/>
              </a:rPr>
              <a:t> erano un libro immondo e inetto, la prova che un grand’uomo può ben essere un cretino. I fratelli </a:t>
            </a:r>
            <a:r>
              <a:rPr lang="it-IT" dirty="0" err="1">
                <a:latin typeface="Goudy Old Style" panose="02020502050305020303" pitchFamily="18" charset="0"/>
              </a:rPr>
              <a:t>Goncourt</a:t>
            </a:r>
            <a:r>
              <a:rPr lang="it-IT" dirty="0">
                <a:latin typeface="Goudy Old Style" panose="02020502050305020303" pitchFamily="18" charset="0"/>
              </a:rPr>
              <a:t> lo criticarono, Flaubert assimilò l’ideologia dei </a:t>
            </a:r>
            <a:r>
              <a:rPr lang="it-IT" dirty="0" err="1">
                <a:latin typeface="Goudy Old Style" panose="02020502050305020303" pitchFamily="18" charset="0"/>
              </a:rPr>
              <a:t>Misérables</a:t>
            </a:r>
            <a:r>
              <a:rPr lang="it-IT" dirty="0">
                <a:latin typeface="Goudy Old Style" panose="02020502050305020303" pitchFamily="18" charset="0"/>
              </a:rPr>
              <a:t> a perbenismo evangelico-filosofico, rancio da consumare ai bagordi catto-socialisti. Lo considerava come l’apogeo del luogo comune, maestro di lirica e di immaginazione, ma incapace di pensiero originale  (p. 162).</a:t>
            </a:r>
          </a:p>
          <a:p>
            <a:pPr algn="just"/>
            <a:r>
              <a:rPr lang="it-IT" dirty="0">
                <a:latin typeface="Goudy Old Style" panose="02020502050305020303" pitchFamily="18" charset="0"/>
              </a:rPr>
              <a:t>Gli avvenimenti e i massacri della fine della Comune di Parigi, condizionarono profondamente il quasi settantenne Hugo. La </a:t>
            </a:r>
            <a:r>
              <a:rPr lang="it-IT" b="1" dirty="0">
                <a:latin typeface="Goudy Old Style" panose="02020502050305020303" pitchFamily="18" charset="0"/>
              </a:rPr>
              <a:t>guerra civile</a:t>
            </a:r>
            <a:r>
              <a:rPr lang="it-IT" dirty="0">
                <a:latin typeface="Goudy Old Style" panose="02020502050305020303" pitchFamily="18" charset="0"/>
              </a:rPr>
              <a:t>, per lui, è «una specie di reato universale» (p. 174), che esorta ad un amnistia figlia di solidarietà fraterna. La guerra civili è non già un solo atto politico, ma un terribile atto contro l’umanità stessa: </a:t>
            </a:r>
            <a:r>
              <a:rPr lang="it-IT" sz="2900" dirty="0">
                <a:latin typeface="Goudy Old Style" panose="02020502050305020303" pitchFamily="18" charset="0"/>
              </a:rPr>
              <a:t>«I mesi di sangue del 1871 sono decisivi per Hugo. Egli, che aveva tessuto l’elogio dell’insurrezione popolare e della guerra civile, ha imparato adesso che l’una e l’altra possono facilmente risolversi in </a:t>
            </a:r>
            <a:r>
              <a:rPr lang="it-IT" sz="2900" b="1" dirty="0">
                <a:latin typeface="Goudy Old Style" panose="02020502050305020303" pitchFamily="18" charset="0"/>
              </a:rPr>
              <a:t>esecrabile fanfara </a:t>
            </a:r>
            <a:r>
              <a:rPr lang="it-IT" sz="2900" dirty="0">
                <a:latin typeface="Goudy Old Style" panose="02020502050305020303" pitchFamily="18" charset="0"/>
              </a:rPr>
              <a:t>e </a:t>
            </a:r>
            <a:r>
              <a:rPr lang="it-IT" sz="2900" b="1" dirty="0">
                <a:latin typeface="Goudy Old Style" panose="02020502050305020303" pitchFamily="18" charset="0"/>
              </a:rPr>
              <a:t>inutile massacro</a:t>
            </a:r>
            <a:r>
              <a:rPr lang="it-IT" sz="2900" dirty="0">
                <a:latin typeface="Goudy Old Style" panose="02020502050305020303" pitchFamily="18" charset="0"/>
              </a:rPr>
              <a:t>; ha scoperto una volta per tutte che il progresso si compie attraverso la rivoluzione, ma che la rivoluzione si compie attraverso il sangue, compreso il </a:t>
            </a:r>
            <a:r>
              <a:rPr lang="it-IT" sz="2900" b="1" dirty="0">
                <a:latin typeface="Goudy Old Style" panose="02020502050305020303" pitchFamily="18" charset="0"/>
              </a:rPr>
              <a:t>sangue innocente </a:t>
            </a:r>
            <a:r>
              <a:rPr lang="it-IT" sz="2900" dirty="0">
                <a:latin typeface="Goudy Old Style" panose="02020502050305020303" pitchFamily="18" charset="0"/>
              </a:rPr>
              <a:t>[…]. Tuttavia, i mesi successivi alla </a:t>
            </a:r>
            <a:r>
              <a:rPr lang="it-IT" sz="2900" i="1" dirty="0" err="1">
                <a:latin typeface="Goudy Old Style" panose="02020502050305020303" pitchFamily="18" charset="0"/>
              </a:rPr>
              <a:t>semaine</a:t>
            </a:r>
            <a:r>
              <a:rPr lang="it-IT" sz="2900" i="1" dirty="0">
                <a:latin typeface="Goudy Old Style" panose="02020502050305020303" pitchFamily="18" charset="0"/>
              </a:rPr>
              <a:t> </a:t>
            </a:r>
            <a:r>
              <a:rPr lang="it-IT" sz="2900" i="1" dirty="0" err="1">
                <a:latin typeface="Goudy Old Style" panose="02020502050305020303" pitchFamily="18" charset="0"/>
              </a:rPr>
              <a:t>sanglante</a:t>
            </a:r>
            <a:r>
              <a:rPr lang="it-IT" sz="2900" i="1" dirty="0">
                <a:latin typeface="Goudy Old Style" panose="02020502050305020303" pitchFamily="18" charset="0"/>
              </a:rPr>
              <a:t> </a:t>
            </a:r>
            <a:r>
              <a:rPr lang="it-IT" sz="2900" dirty="0">
                <a:latin typeface="Goudy Old Style" panose="02020502050305020303" pitchFamily="18" charset="0"/>
              </a:rPr>
              <a:t>corrispondono per Hugo a uno stato di grazia fisico e sentimentale. Stabilitosi a </a:t>
            </a:r>
            <a:r>
              <a:rPr lang="it-IT" sz="2900" dirty="0" err="1">
                <a:latin typeface="Goudy Old Style" panose="02020502050305020303" pitchFamily="18" charset="0"/>
              </a:rPr>
              <a:t>Vianden</a:t>
            </a:r>
            <a:r>
              <a:rPr lang="it-IT" sz="2900" dirty="0">
                <a:latin typeface="Goudy Old Style" panose="02020502050305020303" pitchFamily="18" charset="0"/>
              </a:rPr>
              <a:t>, in Lussemburgo, e sbandierata la disponibilità ad accogliere presso di sé i profughi della Comune, il settantenne scrittore si è ritrovato in casa </a:t>
            </a:r>
            <a:r>
              <a:rPr lang="it-IT" sz="2900" b="1" dirty="0">
                <a:latin typeface="Goudy Old Style" panose="02020502050305020303" pitchFamily="18" charset="0"/>
              </a:rPr>
              <a:t>Marie Mercier, la diciottenne </a:t>
            </a:r>
            <a:r>
              <a:rPr lang="it-IT" sz="2900" dirty="0">
                <a:latin typeface="Goudy Old Style" panose="02020502050305020303" pitchFamily="18" charset="0"/>
              </a:rPr>
              <a:t>compagna di un comunardo fucilato: fedele alla parola data, l’ha assunta come cameriera, e </a:t>
            </a:r>
            <a:r>
              <a:rPr lang="it-IT" sz="2900" b="1" dirty="0">
                <a:latin typeface="Goudy Old Style" panose="02020502050305020303" pitchFamily="18" charset="0"/>
              </a:rPr>
              <a:t>fedele ai propri inesauribili appetiti sessuali, l’ha trasformata in amante</a:t>
            </a:r>
            <a:r>
              <a:rPr lang="it-IT" sz="2900" dirty="0">
                <a:latin typeface="Goudy Old Style" panose="02020502050305020303" pitchFamily="18" charset="0"/>
              </a:rPr>
              <a:t>. I testi dell’</a:t>
            </a:r>
            <a:r>
              <a:rPr lang="it-IT" sz="2900" dirty="0" err="1">
                <a:latin typeface="Goudy Old Style" panose="02020502050305020303" pitchFamily="18" charset="0"/>
              </a:rPr>
              <a:t>année</a:t>
            </a:r>
            <a:r>
              <a:rPr lang="it-IT" sz="2900" dirty="0">
                <a:latin typeface="Goudy Old Style" panose="02020502050305020303" pitchFamily="18" charset="0"/>
              </a:rPr>
              <a:t> </a:t>
            </a:r>
            <a:r>
              <a:rPr lang="it-IT" sz="2900" dirty="0" err="1">
                <a:latin typeface="Goudy Old Style" panose="02020502050305020303" pitchFamily="18" charset="0"/>
              </a:rPr>
              <a:t>terrible</a:t>
            </a:r>
            <a:r>
              <a:rPr lang="it-IT" sz="2900" dirty="0">
                <a:latin typeface="Goudy Old Style" panose="02020502050305020303" pitchFamily="18" charset="0"/>
              </a:rPr>
              <a:t> nascono così, sotto gli auspici dell’unione carnale fra una </a:t>
            </a:r>
            <a:r>
              <a:rPr lang="it-IT" sz="2900" b="1" dirty="0">
                <a:latin typeface="Goudy Old Style" panose="02020502050305020303" pitchFamily="18" charset="0"/>
              </a:rPr>
              <a:t>ragazza remissiva e un vecchio satiro</a:t>
            </a:r>
            <a:r>
              <a:rPr lang="it-IT" sz="2900" dirty="0">
                <a:latin typeface="Goudy Old Style" panose="02020502050305020303" pitchFamily="18" charset="0"/>
              </a:rPr>
              <a:t>. Marie si spoglia per il poeta nelle acque del fiume </a:t>
            </a:r>
            <a:r>
              <a:rPr lang="it-IT" sz="2900" dirty="0" err="1">
                <a:latin typeface="Goudy Old Style" panose="02020502050305020303" pitchFamily="18" charset="0"/>
              </a:rPr>
              <a:t>Our</a:t>
            </a:r>
            <a:r>
              <a:rPr lang="it-IT" sz="2900" dirty="0">
                <a:latin typeface="Goudy Old Style" panose="02020502050305020303" pitchFamily="18" charset="0"/>
              </a:rPr>
              <a:t>, e intanto gli racconta i propri terribili ricordi della Comune. Oltre ventimila esecuzioni sommarie, vari amici uccisi, o incarcerati, o deportati (p. 170)</a:t>
            </a:r>
          </a:p>
        </p:txBody>
      </p:sp>
      <p:pic>
        <p:nvPicPr>
          <p:cNvPr id="6" name="Immagine 5">
            <a:extLst>
              <a:ext uri="{FF2B5EF4-FFF2-40B4-BE49-F238E27FC236}">
                <a16:creationId xmlns:a16="http://schemas.microsoft.com/office/drawing/2014/main" xmlns="" id="{40BB271E-C664-442A-AA48-D559EC65B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2495" y="1178834"/>
            <a:ext cx="2788017" cy="3429000"/>
          </a:xfrm>
          <a:prstGeom prst="rect">
            <a:avLst/>
          </a:prstGeom>
        </p:spPr>
      </p:pic>
      <p:pic>
        <p:nvPicPr>
          <p:cNvPr id="9" name="Immagine 8">
            <a:extLst>
              <a:ext uri="{FF2B5EF4-FFF2-40B4-BE49-F238E27FC236}">
                <a16:creationId xmlns:a16="http://schemas.microsoft.com/office/drawing/2014/main" xmlns="" id="{FA0ED757-EAC3-4556-A011-78D9A5217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003" y="3429000"/>
            <a:ext cx="1905000" cy="2857500"/>
          </a:xfrm>
          <a:prstGeom prst="rect">
            <a:avLst/>
          </a:prstGeom>
        </p:spPr>
      </p:pic>
    </p:spTree>
    <p:extLst>
      <p:ext uri="{BB962C8B-B14F-4D97-AF65-F5344CB8AC3E}">
        <p14:creationId xmlns:p14="http://schemas.microsoft.com/office/powerpoint/2010/main" val="1743488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8000" b="-8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32422" y="324282"/>
            <a:ext cx="10727155" cy="612169"/>
          </a:xfrm>
        </p:spPr>
        <p:txBody>
          <a:bodyPr>
            <a:normAutofit fontScale="90000"/>
          </a:bodyPr>
          <a:lstStyle/>
          <a:p>
            <a:pPr algn="ctr"/>
            <a:r>
              <a:rPr lang="it-IT" b="1" i="1" dirty="0">
                <a:latin typeface="Goudy Old Style" panose="02020502050305020303" pitchFamily="18" charset="0"/>
              </a:rPr>
              <a:t>Bonbon Robespierre. Il Terrore dal volto umano</a:t>
            </a:r>
            <a:endParaRPr lang="it-IT" b="1" dirty="0">
              <a:latin typeface="Goudy Old Style" panose="02020502050305020303" pitchFamily="18" charset="0"/>
            </a:endParaRP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469231" y="1499977"/>
            <a:ext cx="8283987" cy="4773233"/>
          </a:xfrm>
        </p:spPr>
        <p:txBody>
          <a:bodyPr>
            <a:normAutofit fontScale="62500" lnSpcReduction="20000"/>
          </a:bodyPr>
          <a:lstStyle/>
          <a:p>
            <a:pPr algn="just"/>
            <a:r>
              <a:rPr lang="it-IT" sz="2900" dirty="0">
                <a:latin typeface="Goudy Old Style" panose="02020502050305020303" pitchFamily="18" charset="0"/>
              </a:rPr>
              <a:t>Note editoriali: Einaudi, Torino 2009.</a:t>
            </a:r>
          </a:p>
          <a:p>
            <a:pPr algn="just"/>
            <a:r>
              <a:rPr lang="it-IT" sz="2900" dirty="0">
                <a:latin typeface="Goudy Old Style" panose="02020502050305020303" pitchFamily="18" charset="0"/>
              </a:rPr>
              <a:t>Mancanza di un apparato critico lungo il testo. Esso è presente, seppur in forma breve, al termine del libro. Il volume è stato vincitore nel 2010 del premio letterario «Città di Bari», sezione saggistica.</a:t>
            </a:r>
          </a:p>
          <a:p>
            <a:pPr algn="just"/>
            <a:r>
              <a:rPr lang="it-IT" sz="2900" dirty="0" err="1">
                <a:latin typeface="Goudy Old Style" panose="02020502050305020303" pitchFamily="18" charset="0"/>
              </a:rPr>
              <a:t>Augustin</a:t>
            </a:r>
            <a:r>
              <a:rPr lang="it-IT" sz="2900" dirty="0">
                <a:latin typeface="Goudy Old Style" panose="02020502050305020303" pitchFamily="18" charset="0"/>
              </a:rPr>
              <a:t> Bon Joseph de Robespierre non fu certo soprannominato, come il fratello, l’</a:t>
            </a:r>
            <a:r>
              <a:rPr lang="it-IT" sz="2900" i="1" dirty="0" err="1">
                <a:latin typeface="Goudy Old Style" panose="02020502050305020303" pitchFamily="18" charset="0"/>
              </a:rPr>
              <a:t>Incorruptible</a:t>
            </a:r>
            <a:r>
              <a:rPr lang="it-IT" sz="2900" dirty="0">
                <a:latin typeface="Goudy Old Style" panose="02020502050305020303" pitchFamily="18" charset="0"/>
              </a:rPr>
              <a:t>, quanto piuttosto con un semplice </a:t>
            </a:r>
            <a:r>
              <a:rPr lang="it-IT" sz="2900" i="1" dirty="0">
                <a:latin typeface="Goudy Old Style" panose="02020502050305020303" pitchFamily="18" charset="0"/>
              </a:rPr>
              <a:t>Bonbon</a:t>
            </a:r>
            <a:r>
              <a:rPr lang="it-IT" sz="2900" dirty="0">
                <a:latin typeface="Goudy Old Style" panose="02020502050305020303" pitchFamily="18" charset="0"/>
              </a:rPr>
              <a:t>: «sembrava alludere al caramello che avrebbe reso tanto migliore il gusto della Repubblica giacobina» (p. 96). </a:t>
            </a:r>
          </a:p>
          <a:p>
            <a:pPr algn="just"/>
            <a:r>
              <a:rPr lang="it-IT" sz="2900" dirty="0">
                <a:latin typeface="Goudy Old Style" panose="02020502050305020303" pitchFamily="18" charset="0"/>
              </a:rPr>
              <a:t>Il 9 termidoro anno II, </a:t>
            </a:r>
            <a:r>
              <a:rPr lang="it-IT" sz="2900" dirty="0" err="1">
                <a:latin typeface="Goudy Old Style" panose="02020502050305020303" pitchFamily="18" charset="0"/>
              </a:rPr>
              <a:t>Augustin</a:t>
            </a:r>
            <a:r>
              <a:rPr lang="it-IT" sz="2900" dirty="0">
                <a:latin typeface="Goudy Old Style" panose="02020502050305020303" pitchFamily="18" charset="0"/>
              </a:rPr>
              <a:t>, vedendo il fratello sotto accusa, decide di seguirlo nel suo destino, dicendo che la propria «colpa» era quella di aver profondamente seguito gli ideali di </a:t>
            </a:r>
            <a:r>
              <a:rPr lang="it-IT" sz="2900" dirty="0" err="1">
                <a:latin typeface="Goudy Old Style" panose="02020502050305020303" pitchFamily="18" charset="0"/>
              </a:rPr>
              <a:t>Maximilien</a:t>
            </a:r>
            <a:r>
              <a:rPr lang="it-IT" sz="2900" dirty="0">
                <a:latin typeface="Goudy Old Style" panose="02020502050305020303" pitchFamily="18" charset="0"/>
              </a:rPr>
              <a:t>. Dopodiché tenta, invano, il suicidio.</a:t>
            </a:r>
          </a:p>
          <a:p>
            <a:pPr algn="just"/>
            <a:r>
              <a:rPr lang="it-IT" sz="2900" dirty="0">
                <a:latin typeface="Goudy Old Style" panose="02020502050305020303" pitchFamily="18" charset="0"/>
              </a:rPr>
              <a:t>I giudizi su di lui, da parte degli osservatori contemporanei e postumi, tra cui Hugo e </a:t>
            </a:r>
            <a:r>
              <a:rPr lang="it-IT" sz="2900" dirty="0" err="1">
                <a:latin typeface="Goudy Old Style" panose="02020502050305020303" pitchFamily="18" charset="0"/>
              </a:rPr>
              <a:t>Michelet</a:t>
            </a:r>
            <a:r>
              <a:rPr lang="it-IT" sz="2900" dirty="0">
                <a:latin typeface="Goudy Old Style" panose="02020502050305020303" pitchFamily="18" charset="0"/>
              </a:rPr>
              <a:t>, non furono rosei. Era raffigurato secondo il luogo comune dell’ «ombra del fratello», insignificante d’ingegno. </a:t>
            </a:r>
            <a:r>
              <a:rPr lang="it-IT" sz="2900" dirty="0" err="1">
                <a:latin typeface="Goudy Old Style" panose="02020502050305020303" pitchFamily="18" charset="0"/>
              </a:rPr>
              <a:t>Michelet</a:t>
            </a:r>
            <a:r>
              <a:rPr lang="it-IT" sz="2900" dirty="0">
                <a:latin typeface="Goudy Old Style" panose="02020502050305020303" pitchFamily="18" charset="0"/>
              </a:rPr>
              <a:t> addirittura arrivò a vedere in lui una causa della caduta dell’</a:t>
            </a:r>
            <a:r>
              <a:rPr lang="it-IT" sz="2900" i="1" dirty="0" err="1">
                <a:latin typeface="Goudy Old Style" panose="02020502050305020303" pitchFamily="18" charset="0"/>
              </a:rPr>
              <a:t>Incorruptible</a:t>
            </a:r>
            <a:r>
              <a:rPr lang="it-IT" sz="2900" i="1" dirty="0">
                <a:latin typeface="Goudy Old Style" panose="02020502050305020303" pitchFamily="18" charset="0"/>
              </a:rPr>
              <a:t>.</a:t>
            </a:r>
          </a:p>
          <a:p>
            <a:pPr algn="just"/>
            <a:r>
              <a:rPr lang="it-IT" sz="2900" dirty="0">
                <a:latin typeface="Goudy Old Style" panose="02020502050305020303" pitchFamily="18" charset="0"/>
              </a:rPr>
              <a:t>I due fratelli, orfani di entrambi i genitori, abbandonati dai restanti parenti, furono cresciuti in ambienti religiosi i quali, scovato il loro talento, li iscrissero al liceo Louis le </a:t>
            </a:r>
            <a:r>
              <a:rPr lang="it-IT" sz="2900" dirty="0" err="1">
                <a:latin typeface="Goudy Old Style" panose="02020502050305020303" pitchFamily="18" charset="0"/>
              </a:rPr>
              <a:t>Grand</a:t>
            </a:r>
            <a:r>
              <a:rPr lang="it-IT" sz="2900" dirty="0">
                <a:latin typeface="Goudy Old Style" panose="02020502050305020303" pitchFamily="18" charset="0"/>
              </a:rPr>
              <a:t>, proseguendo poi la carriera come avvocati. </a:t>
            </a:r>
          </a:p>
          <a:p>
            <a:pPr algn="just"/>
            <a:r>
              <a:rPr lang="it-IT" sz="2900" dirty="0">
                <a:latin typeface="Goudy Old Style" panose="02020502050305020303" pitchFamily="18" charset="0"/>
              </a:rPr>
              <a:t>Durante i tempi del Terrore, </a:t>
            </a:r>
            <a:r>
              <a:rPr lang="it-IT" sz="2900" dirty="0" err="1">
                <a:latin typeface="Goudy Old Style" panose="02020502050305020303" pitchFamily="18" charset="0"/>
              </a:rPr>
              <a:t>Augustin</a:t>
            </a:r>
            <a:r>
              <a:rPr lang="it-IT" sz="2900" dirty="0">
                <a:latin typeface="Goudy Old Style" panose="02020502050305020303" pitchFamily="18" charset="0"/>
              </a:rPr>
              <a:t> fu rappresentante della Convenzione presso l’</a:t>
            </a:r>
            <a:r>
              <a:rPr lang="it-IT" sz="2900" i="1" dirty="0" err="1">
                <a:latin typeface="Goudy Old Style" panose="02020502050305020303" pitchFamily="18" charset="0"/>
              </a:rPr>
              <a:t>Armée</a:t>
            </a:r>
            <a:r>
              <a:rPr lang="it-IT" sz="2900" i="1" dirty="0">
                <a:latin typeface="Goudy Old Style" panose="02020502050305020303" pitchFamily="18" charset="0"/>
              </a:rPr>
              <a:t> d’Italie</a:t>
            </a:r>
            <a:r>
              <a:rPr lang="it-IT" sz="2900" dirty="0">
                <a:latin typeface="Goudy Old Style" panose="02020502050305020303" pitchFamily="18" charset="0"/>
              </a:rPr>
              <a:t>. Fu lui stesso a segnalare un certo Napoleone Bonaparte per il suo «merito trascendente» (p. 39). Inoltre è inviato a sedare la rivolta di Tolone.</a:t>
            </a:r>
          </a:p>
        </p:txBody>
      </p:sp>
      <p:pic>
        <p:nvPicPr>
          <p:cNvPr id="5" name="Immagine 4">
            <a:extLst>
              <a:ext uri="{FF2B5EF4-FFF2-40B4-BE49-F238E27FC236}">
                <a16:creationId xmlns:a16="http://schemas.microsoft.com/office/drawing/2014/main" xmlns="" id="{75ACFAEE-9D7E-4607-93E9-BE9DF5DAC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933" y="2346159"/>
            <a:ext cx="2082644" cy="3368984"/>
          </a:xfrm>
          <a:prstGeom prst="rect">
            <a:avLst/>
          </a:prstGeom>
        </p:spPr>
      </p:pic>
    </p:spTree>
    <p:extLst>
      <p:ext uri="{BB962C8B-B14F-4D97-AF65-F5344CB8AC3E}">
        <p14:creationId xmlns:p14="http://schemas.microsoft.com/office/powerpoint/2010/main" val="205742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8000" b="-8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32422" y="324282"/>
            <a:ext cx="10727155" cy="612169"/>
          </a:xfrm>
        </p:spPr>
        <p:txBody>
          <a:bodyPr>
            <a:normAutofit fontScale="90000"/>
          </a:bodyPr>
          <a:lstStyle/>
          <a:p>
            <a:pPr algn="ctr"/>
            <a:r>
              <a:rPr lang="it-IT" b="1" i="1" dirty="0">
                <a:latin typeface="Goudy Old Style" panose="02020502050305020303" pitchFamily="18" charset="0"/>
              </a:rPr>
              <a:t>Bonbon Robespierre. </a:t>
            </a:r>
            <a:r>
              <a:rPr lang="it-IT" b="1" dirty="0" err="1">
                <a:latin typeface="Goudy Old Style" panose="02020502050305020303" pitchFamily="18" charset="0"/>
              </a:rPr>
              <a:t>Maximilien</a:t>
            </a:r>
            <a:r>
              <a:rPr lang="it-IT" b="1" dirty="0">
                <a:latin typeface="Goudy Old Style" panose="02020502050305020303" pitchFamily="18" charset="0"/>
              </a:rPr>
              <a:t> il Burocrate</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469231" y="1499977"/>
            <a:ext cx="8283987" cy="5153486"/>
          </a:xfrm>
        </p:spPr>
        <p:txBody>
          <a:bodyPr>
            <a:normAutofit fontScale="70000" lnSpcReduction="20000"/>
          </a:bodyPr>
          <a:lstStyle/>
          <a:p>
            <a:pPr algn="just"/>
            <a:r>
              <a:rPr lang="it-IT" dirty="0">
                <a:latin typeface="Goudy Old Style" panose="02020502050305020303" pitchFamily="18" charset="0"/>
              </a:rPr>
              <a:t>Luzzatto parla di un </a:t>
            </a:r>
            <a:r>
              <a:rPr lang="it-IT" dirty="0" err="1">
                <a:latin typeface="Goudy Old Style" panose="02020502050305020303" pitchFamily="18" charset="0"/>
              </a:rPr>
              <a:t>Maximilien</a:t>
            </a:r>
            <a:r>
              <a:rPr lang="it-IT" dirty="0">
                <a:latin typeface="Goudy Old Style" panose="02020502050305020303" pitchFamily="18" charset="0"/>
              </a:rPr>
              <a:t> che, nel 1794, si fa </a:t>
            </a:r>
            <a:r>
              <a:rPr lang="it-IT" b="1" dirty="0">
                <a:latin typeface="Goudy Old Style" panose="02020502050305020303" pitchFamily="18" charset="0"/>
              </a:rPr>
              <a:t>burocrate assoluto</a:t>
            </a:r>
            <a:r>
              <a:rPr lang="it-IT" dirty="0">
                <a:latin typeface="Goudy Old Style" panose="02020502050305020303" pitchFamily="18" charset="0"/>
              </a:rPr>
              <a:t>, che mai esce da Parigi, e raramente dalla sua stanza. Suo fratello invece, fu spesso in missione per la Francia, vide molti ghigliottinati in prima persona, e il loro sangue versato. Fu ciò a cambiare drasticamente </a:t>
            </a:r>
            <a:r>
              <a:rPr lang="it-IT" dirty="0" err="1">
                <a:latin typeface="Goudy Old Style" panose="02020502050305020303" pitchFamily="18" charset="0"/>
              </a:rPr>
              <a:t>Augustin</a:t>
            </a:r>
            <a:r>
              <a:rPr lang="it-IT" dirty="0">
                <a:latin typeface="Goudy Old Style" panose="02020502050305020303" pitchFamily="18" charset="0"/>
              </a:rPr>
              <a:t>. La svolta fu in una </a:t>
            </a:r>
            <a:r>
              <a:rPr lang="it-IT" b="1" dirty="0">
                <a:latin typeface="Goudy Old Style" panose="02020502050305020303" pitchFamily="18" charset="0"/>
              </a:rPr>
              <a:t>direzione «moderata</a:t>
            </a:r>
            <a:r>
              <a:rPr lang="it-IT" dirty="0">
                <a:latin typeface="Goudy Old Style" panose="02020502050305020303" pitchFamily="18" charset="0"/>
              </a:rPr>
              <a:t>»: i convenzionali terroristi </a:t>
            </a:r>
            <a:r>
              <a:rPr lang="it-IT" dirty="0" err="1">
                <a:latin typeface="Goudy Old Style" panose="02020502050305020303" pitchFamily="18" charset="0"/>
              </a:rPr>
              <a:t>Fréron</a:t>
            </a:r>
            <a:r>
              <a:rPr lang="it-IT" dirty="0">
                <a:latin typeface="Goudy Old Style" panose="02020502050305020303" pitchFamily="18" charset="0"/>
              </a:rPr>
              <a:t> e </a:t>
            </a:r>
            <a:r>
              <a:rPr lang="it-IT" dirty="0" err="1">
                <a:latin typeface="Goudy Old Style" panose="02020502050305020303" pitchFamily="18" charset="0"/>
              </a:rPr>
              <a:t>Barras</a:t>
            </a:r>
            <a:r>
              <a:rPr lang="it-IT" dirty="0">
                <a:latin typeface="Goudy Old Style" panose="02020502050305020303" pitchFamily="18" charset="0"/>
              </a:rPr>
              <a:t> temono che </a:t>
            </a:r>
            <a:r>
              <a:rPr lang="it-IT" dirty="0" err="1">
                <a:latin typeface="Goudy Old Style" panose="02020502050305020303" pitchFamily="18" charset="0"/>
              </a:rPr>
              <a:t>Augustin</a:t>
            </a:r>
            <a:r>
              <a:rPr lang="it-IT" dirty="0">
                <a:latin typeface="Goudy Old Style" panose="02020502050305020303" pitchFamily="18" charset="0"/>
              </a:rPr>
              <a:t> e </a:t>
            </a:r>
            <a:r>
              <a:rPr lang="it-IT" dirty="0" err="1">
                <a:latin typeface="Goudy Old Style" panose="02020502050305020303" pitchFamily="18" charset="0"/>
              </a:rPr>
              <a:t>Ricord</a:t>
            </a:r>
            <a:r>
              <a:rPr lang="it-IT" dirty="0">
                <a:latin typeface="Goudy Old Style" panose="02020502050305020303" pitchFamily="18" charset="0"/>
              </a:rPr>
              <a:t> siano troppo moderati, e che non vogliano far loro sterminare gli abitanti ribelli di Tolosa.</a:t>
            </a:r>
          </a:p>
          <a:p>
            <a:pPr algn="just"/>
            <a:r>
              <a:rPr lang="it-IT" dirty="0" err="1">
                <a:latin typeface="Goudy Old Style" panose="02020502050305020303" pitchFamily="18" charset="0"/>
              </a:rPr>
              <a:t>Fréron</a:t>
            </a:r>
            <a:r>
              <a:rPr lang="it-IT" dirty="0">
                <a:latin typeface="Goudy Old Style" panose="02020502050305020303" pitchFamily="18" charset="0"/>
              </a:rPr>
              <a:t> e </a:t>
            </a:r>
            <a:r>
              <a:rPr lang="it-IT" dirty="0" err="1">
                <a:latin typeface="Goudy Old Style" panose="02020502050305020303" pitchFamily="18" charset="0"/>
              </a:rPr>
              <a:t>Barras</a:t>
            </a:r>
            <a:r>
              <a:rPr lang="it-IT" dirty="0">
                <a:latin typeface="Goudy Old Style" panose="02020502050305020303" pitchFamily="18" charset="0"/>
              </a:rPr>
              <a:t> decisero di radunare tutti i maschi adulti in piazza, e misero in scena un simulacro di giustizia rivoluzionaria: un processo dove la giuria popolare era composta per intero da ex prigionieri degli inglesi, e dove la sentenza prevista per gli uomini catturati con le armi in pugno era la condanna a morte immediata, da eseguirsi per fucilazione. «</a:t>
            </a:r>
            <a:r>
              <a:rPr lang="it-IT" b="1" dirty="0">
                <a:latin typeface="Goudy Old Style" panose="02020502050305020303" pitchFamily="18" charset="0"/>
              </a:rPr>
              <a:t>Quasi ubriaco di sangue e di vendetta</a:t>
            </a:r>
            <a:r>
              <a:rPr lang="it-IT" dirty="0">
                <a:latin typeface="Goudy Old Style" panose="02020502050305020303" pitchFamily="18" charset="0"/>
              </a:rPr>
              <a:t>, </a:t>
            </a:r>
            <a:r>
              <a:rPr lang="it-IT" dirty="0" err="1">
                <a:latin typeface="Goudy Old Style" panose="02020502050305020303" pitchFamily="18" charset="0"/>
              </a:rPr>
              <a:t>Fréron</a:t>
            </a:r>
            <a:r>
              <a:rPr lang="it-IT" dirty="0">
                <a:latin typeface="Goudy Old Style" panose="02020502050305020303" pitchFamily="18" charset="0"/>
              </a:rPr>
              <a:t> avrebbe letteralmente dato i numeri: un totale di 800 fucilati il 23 dicembre; un totale di 400 il 25 dicembre; 200 al giorno dal 20 dicembre in poi». A questo punto, </a:t>
            </a:r>
            <a:r>
              <a:rPr lang="it-IT" dirty="0" err="1">
                <a:latin typeface="Goudy Old Style" panose="02020502050305020303" pitchFamily="18" charset="0"/>
              </a:rPr>
              <a:t>Augustin</a:t>
            </a:r>
            <a:r>
              <a:rPr lang="it-IT" dirty="0">
                <a:latin typeface="Goudy Old Style" panose="02020502050305020303" pitchFamily="18" charset="0"/>
              </a:rPr>
              <a:t> decise in tutta fretta di lasciare Tolosa, con l’intenzione di denunciare la tragedia compiutasi (p. 57).</a:t>
            </a:r>
          </a:p>
          <a:p>
            <a:pPr algn="just"/>
            <a:r>
              <a:rPr lang="it-IT" sz="2900" dirty="0" err="1">
                <a:latin typeface="Goudy Old Style" panose="02020502050305020303" pitchFamily="18" charset="0"/>
              </a:rPr>
              <a:t>Barras</a:t>
            </a:r>
            <a:r>
              <a:rPr lang="it-IT" sz="2900" dirty="0">
                <a:latin typeface="Goudy Old Style" panose="02020502050305020303" pitchFamily="18" charset="0"/>
              </a:rPr>
              <a:t> e </a:t>
            </a:r>
            <a:r>
              <a:rPr lang="it-IT" sz="2900" dirty="0" err="1">
                <a:latin typeface="Goudy Old Style" panose="02020502050305020303" pitchFamily="18" charset="0"/>
              </a:rPr>
              <a:t>Fréron</a:t>
            </a:r>
            <a:r>
              <a:rPr lang="it-IT" sz="2900" dirty="0">
                <a:latin typeface="Goudy Old Style" panose="02020502050305020303" pitchFamily="18" charset="0"/>
              </a:rPr>
              <a:t> vollero screditarlo, delineando </a:t>
            </a:r>
            <a:r>
              <a:rPr lang="it-IT" sz="2900" dirty="0" err="1">
                <a:latin typeface="Goudy Old Style" panose="02020502050305020303" pitchFamily="18" charset="0"/>
              </a:rPr>
              <a:t>Augustin</a:t>
            </a:r>
            <a:r>
              <a:rPr lang="it-IT" sz="2900" dirty="0">
                <a:latin typeface="Goudy Old Style" panose="02020502050305020303" pitchFamily="18" charset="0"/>
              </a:rPr>
              <a:t> come uomo </a:t>
            </a:r>
            <a:r>
              <a:rPr lang="it-IT" sz="2900" b="1" dirty="0">
                <a:latin typeface="Goudy Old Style" panose="02020502050305020303" pitchFamily="18" charset="0"/>
              </a:rPr>
              <a:t>incapace di prendere alcuna responsabilità </a:t>
            </a:r>
            <a:r>
              <a:rPr lang="it-IT" sz="2900" dirty="0">
                <a:latin typeface="Goudy Old Style" panose="02020502050305020303" pitchFamily="18" charset="0"/>
              </a:rPr>
              <a:t>politica o militare, come fosse una sorta di marionetta del fratello. I due tentarono di tutto per mettere contro, tra loro, i due fratelli Robespierre. Cosa che, sino all’ultimo dei loro giorni di vita, non riuscirono a fare.</a:t>
            </a:r>
          </a:p>
        </p:txBody>
      </p:sp>
      <p:pic>
        <p:nvPicPr>
          <p:cNvPr id="6" name="Immagine 5">
            <a:extLst>
              <a:ext uri="{FF2B5EF4-FFF2-40B4-BE49-F238E27FC236}">
                <a16:creationId xmlns:a16="http://schemas.microsoft.com/office/drawing/2014/main" xmlns="" id="{18AF3C4C-5B21-4367-8C26-69D2FBEDD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4844" y="2165684"/>
            <a:ext cx="2623194" cy="3296653"/>
          </a:xfrm>
          <a:prstGeom prst="rect">
            <a:avLst/>
          </a:prstGeom>
        </p:spPr>
      </p:pic>
    </p:spTree>
    <p:extLst>
      <p:ext uri="{BB962C8B-B14F-4D97-AF65-F5344CB8AC3E}">
        <p14:creationId xmlns:p14="http://schemas.microsoft.com/office/powerpoint/2010/main" val="77486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8000" b="-8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a:xfrm>
            <a:off x="732422" y="324282"/>
            <a:ext cx="10727155" cy="612169"/>
          </a:xfrm>
        </p:spPr>
        <p:txBody>
          <a:bodyPr>
            <a:normAutofit fontScale="90000"/>
          </a:bodyPr>
          <a:lstStyle/>
          <a:p>
            <a:pPr algn="ctr"/>
            <a:r>
              <a:rPr lang="it-IT" b="1" i="1" dirty="0">
                <a:latin typeface="Goudy Old Style" panose="02020502050305020303" pitchFamily="18" charset="0"/>
              </a:rPr>
              <a:t>Bonbon Robespierre. </a:t>
            </a:r>
            <a:r>
              <a:rPr lang="it-IT" b="1" dirty="0" err="1">
                <a:latin typeface="Goudy Old Style" panose="02020502050305020303" pitchFamily="18" charset="0"/>
              </a:rPr>
              <a:t>Augustin</a:t>
            </a:r>
            <a:r>
              <a:rPr lang="it-IT" b="1" dirty="0">
                <a:latin typeface="Goudy Old Style" panose="02020502050305020303" pitchFamily="18" charset="0"/>
              </a:rPr>
              <a:t> controcorrente</a:t>
            </a:r>
          </a:p>
        </p:txBody>
      </p:sp>
      <p:sp>
        <p:nvSpPr>
          <p:cNvPr id="3" name="Segnaposto contenuto 2">
            <a:extLst>
              <a:ext uri="{FF2B5EF4-FFF2-40B4-BE49-F238E27FC236}">
                <a16:creationId xmlns:a16="http://schemas.microsoft.com/office/drawing/2014/main" xmlns="" id="{9CF68C3C-B005-4E51-8DBF-DD02968B48BD}"/>
              </a:ext>
            </a:extLst>
          </p:cNvPr>
          <p:cNvSpPr>
            <a:spLocks noGrp="1"/>
          </p:cNvSpPr>
          <p:nvPr>
            <p:ph sz="half" idx="1"/>
          </p:nvPr>
        </p:nvSpPr>
        <p:spPr>
          <a:xfrm>
            <a:off x="469231" y="1499977"/>
            <a:ext cx="8283987" cy="5153486"/>
          </a:xfrm>
        </p:spPr>
        <p:txBody>
          <a:bodyPr>
            <a:normAutofit fontScale="70000" lnSpcReduction="20000"/>
          </a:bodyPr>
          <a:lstStyle/>
          <a:p>
            <a:pPr algn="just"/>
            <a:r>
              <a:rPr lang="it-IT" dirty="0">
                <a:latin typeface="Goudy Old Style" panose="02020502050305020303" pitchFamily="18" charset="0"/>
              </a:rPr>
              <a:t>Quando </a:t>
            </a:r>
            <a:r>
              <a:rPr lang="it-IT" dirty="0" err="1">
                <a:latin typeface="Goudy Old Style" panose="02020502050305020303" pitchFamily="18" charset="0"/>
              </a:rPr>
              <a:t>Augustin</a:t>
            </a:r>
            <a:r>
              <a:rPr lang="it-IT" dirty="0">
                <a:latin typeface="Goudy Old Style" panose="02020502050305020303" pitchFamily="18" charset="0"/>
              </a:rPr>
              <a:t> ripartì in missione come rappresentante della Convenzione, egli ebbe come motto quello di «</a:t>
            </a:r>
            <a:r>
              <a:rPr lang="it-IT" b="1" dirty="0">
                <a:latin typeface="Goudy Old Style" panose="02020502050305020303" pitchFamily="18" charset="0"/>
              </a:rPr>
              <a:t>indulgenza</a:t>
            </a:r>
            <a:r>
              <a:rPr lang="it-IT" dirty="0">
                <a:latin typeface="Goudy Old Style" panose="02020502050305020303" pitchFamily="18" charset="0"/>
              </a:rPr>
              <a:t>» (p. 68). Egli infatti rilasciò di propria mano molti nemici della Repubblica, che erano stati imprigionati sommariamente. </a:t>
            </a:r>
          </a:p>
          <a:p>
            <a:pPr algn="just"/>
            <a:r>
              <a:rPr lang="it-IT" dirty="0">
                <a:latin typeface="Goudy Old Style" panose="02020502050305020303" pitchFamily="18" charset="0"/>
              </a:rPr>
              <a:t>Nonostante le numerose denunce e critiche nei suoi confronti, </a:t>
            </a:r>
            <a:r>
              <a:rPr lang="it-IT" dirty="0" err="1">
                <a:latin typeface="Goudy Old Style" panose="02020502050305020303" pitchFamily="18" charset="0"/>
              </a:rPr>
              <a:t>Augustin</a:t>
            </a:r>
            <a:r>
              <a:rPr lang="it-IT" dirty="0">
                <a:latin typeface="Goudy Old Style" panose="02020502050305020303" pitchFamily="18" charset="0"/>
              </a:rPr>
              <a:t> ribadì sempre alla accuse dei colleghi, con il coraggio di rivendicare la propria singolarità di </a:t>
            </a:r>
            <a:r>
              <a:rPr lang="it-IT" b="1" dirty="0">
                <a:latin typeface="Goudy Old Style" panose="02020502050305020303" pitchFamily="18" charset="0"/>
              </a:rPr>
              <a:t>rivoluzionario controcorrente</a:t>
            </a:r>
            <a:r>
              <a:rPr lang="it-IT" dirty="0">
                <a:latin typeface="Goudy Old Style" panose="02020502050305020303" pitchFamily="18" charset="0"/>
              </a:rPr>
              <a:t>, cui </a:t>
            </a:r>
            <a:r>
              <a:rPr lang="it-IT" b="1" dirty="0">
                <a:latin typeface="Goudy Old Style" panose="02020502050305020303" pitchFamily="18" charset="0"/>
              </a:rPr>
              <a:t>un estremismo fine a se stesso riusciva ormai insopportabile</a:t>
            </a:r>
            <a:r>
              <a:rPr lang="it-IT" dirty="0">
                <a:latin typeface="Goudy Old Style" panose="02020502050305020303" pitchFamily="18" charset="0"/>
              </a:rPr>
              <a:t>. «Guardata dalla periferia anziché dal centro, il minore dei Robespierre spiegò al maggiore, la Rivoluzione somigliava a una </a:t>
            </a:r>
            <a:r>
              <a:rPr lang="it-IT" b="1" dirty="0">
                <a:latin typeface="Goudy Old Style" panose="02020502050305020303" pitchFamily="18" charset="0"/>
              </a:rPr>
              <a:t>fiera della vanità</a:t>
            </a:r>
            <a:r>
              <a:rPr lang="it-IT" dirty="0">
                <a:latin typeface="Goudy Old Style" panose="02020502050305020303" pitchFamily="18" charset="0"/>
              </a:rPr>
              <a:t>, dove l’orgoglio del bravo repubblicano mal celava la cupidigia dell’emerito imbroglione. E il Terrore somigliava  a un gioco delle parti, dove dichiararsi in squadra con l’Incorruttibile non serviva che a far meglio trionfare la </a:t>
            </a:r>
            <a:r>
              <a:rPr lang="it-IT" b="1" dirty="0">
                <a:latin typeface="Goudy Old Style" panose="02020502050305020303" pitchFamily="18" charset="0"/>
              </a:rPr>
              <a:t>corruzione</a:t>
            </a:r>
            <a:r>
              <a:rPr lang="it-IT" dirty="0">
                <a:latin typeface="Goudy Old Style" panose="02020502050305020303" pitchFamily="18" charset="0"/>
              </a:rPr>
              <a:t>» (p. 74).</a:t>
            </a:r>
          </a:p>
          <a:p>
            <a:pPr algn="just"/>
            <a:r>
              <a:rPr lang="it-IT" sz="2900" dirty="0">
                <a:latin typeface="Goudy Old Style" panose="02020502050305020303" pitchFamily="18" charset="0"/>
              </a:rPr>
              <a:t>Luzzatto propone inoltre, sull’onda dell’analogia con le </a:t>
            </a:r>
            <a:r>
              <a:rPr lang="it-IT" sz="2900" i="1" dirty="0">
                <a:latin typeface="Goudy Old Style" panose="02020502050305020303" pitchFamily="18" charset="0"/>
              </a:rPr>
              <a:t>Vite parallele</a:t>
            </a:r>
            <a:r>
              <a:rPr lang="it-IT" sz="2900" dirty="0">
                <a:latin typeface="Goudy Old Style" panose="02020502050305020303" pitchFamily="18" charset="0"/>
              </a:rPr>
              <a:t> di Plutarco, un paragone tra i </a:t>
            </a:r>
            <a:r>
              <a:rPr lang="it-IT" sz="2900" b="1" dirty="0">
                <a:latin typeface="Goudy Old Style" panose="02020502050305020303" pitchFamily="18" charset="0"/>
              </a:rPr>
              <a:t>fratelli </a:t>
            </a:r>
            <a:r>
              <a:rPr lang="it-IT" sz="2900" b="1" dirty="0" err="1">
                <a:latin typeface="Goudy Old Style" panose="02020502050305020303" pitchFamily="18" charset="0"/>
              </a:rPr>
              <a:t>Chénier</a:t>
            </a:r>
            <a:r>
              <a:rPr lang="it-IT" sz="2900" b="1" dirty="0">
                <a:latin typeface="Goudy Old Style" panose="02020502050305020303" pitchFamily="18" charset="0"/>
              </a:rPr>
              <a:t> </a:t>
            </a:r>
            <a:r>
              <a:rPr lang="it-IT" sz="2900" dirty="0">
                <a:latin typeface="Goudy Old Style" panose="02020502050305020303" pitchFamily="18" charset="0"/>
              </a:rPr>
              <a:t>e i fratelli Robespierre.</a:t>
            </a:r>
          </a:p>
          <a:p>
            <a:pPr algn="just"/>
            <a:r>
              <a:rPr lang="it-IT" sz="2900" dirty="0">
                <a:latin typeface="Goudy Old Style" panose="02020502050305020303" pitchFamily="18" charset="0"/>
              </a:rPr>
              <a:t>Quando </a:t>
            </a:r>
            <a:r>
              <a:rPr lang="it-IT" sz="2900" dirty="0" err="1">
                <a:latin typeface="Goudy Old Style" panose="02020502050305020303" pitchFamily="18" charset="0"/>
              </a:rPr>
              <a:t>Augustin</a:t>
            </a:r>
            <a:r>
              <a:rPr lang="it-IT" sz="2900" dirty="0">
                <a:latin typeface="Goudy Old Style" panose="02020502050305020303" pitchFamily="18" charset="0"/>
              </a:rPr>
              <a:t>, con l’</a:t>
            </a:r>
            <a:r>
              <a:rPr lang="it-IT" sz="2900" dirty="0" err="1">
                <a:latin typeface="Goudy Old Style" panose="02020502050305020303" pitchFamily="18" charset="0"/>
              </a:rPr>
              <a:t>Armée</a:t>
            </a:r>
            <a:r>
              <a:rPr lang="it-IT" sz="2900" dirty="0">
                <a:latin typeface="Goudy Old Style" panose="02020502050305020303" pitchFamily="18" charset="0"/>
              </a:rPr>
              <a:t> d’Italie, si trovò nuovamente nella Penisola, riportò al fratello che nulla, a suo parere, danneggiò la Rivoluzione quanto le scelleratezze compiute verso il </a:t>
            </a:r>
            <a:r>
              <a:rPr lang="it-IT" sz="2900" b="1" dirty="0">
                <a:latin typeface="Goudy Old Style" panose="02020502050305020303" pitchFamily="18" charset="0"/>
              </a:rPr>
              <a:t>cattolicesimo</a:t>
            </a:r>
            <a:r>
              <a:rPr lang="it-IT" sz="2900" dirty="0">
                <a:latin typeface="Goudy Old Style" panose="02020502050305020303" pitchFamily="18" charset="0"/>
              </a:rPr>
              <a:t>. </a:t>
            </a:r>
            <a:r>
              <a:rPr lang="it-IT" sz="2900" dirty="0" err="1">
                <a:latin typeface="Goudy Old Style" panose="02020502050305020303" pitchFamily="18" charset="0"/>
              </a:rPr>
              <a:t>Maximilien</a:t>
            </a:r>
            <a:r>
              <a:rPr lang="it-IT" sz="2900" dirty="0">
                <a:latin typeface="Goudy Old Style" panose="02020502050305020303" pitchFamily="18" charset="0"/>
              </a:rPr>
              <a:t> infine, nella primavera del 1794, seguì la politica consigliatagli in via epistolare dal fratello minore.</a:t>
            </a:r>
          </a:p>
        </p:txBody>
      </p:sp>
      <p:pic>
        <p:nvPicPr>
          <p:cNvPr id="5" name="Segnaposto contenuto 4">
            <a:extLst>
              <a:ext uri="{FF2B5EF4-FFF2-40B4-BE49-F238E27FC236}">
                <a16:creationId xmlns:a16="http://schemas.microsoft.com/office/drawing/2014/main" xmlns="" id="{854D7023-3194-4364-8B08-81FA48142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417" y="1985211"/>
            <a:ext cx="2743352" cy="3705476"/>
          </a:xfrm>
          <a:prstGeom prst="rect">
            <a:avLst/>
          </a:prstGeom>
        </p:spPr>
      </p:pic>
    </p:spTree>
    <p:extLst>
      <p:ext uri="{BB962C8B-B14F-4D97-AF65-F5344CB8AC3E}">
        <p14:creationId xmlns:p14="http://schemas.microsoft.com/office/powerpoint/2010/main" val="65096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8000" b="-8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3F0293-7D88-4A92-B238-9510B99740EF}"/>
              </a:ext>
            </a:extLst>
          </p:cNvPr>
          <p:cNvSpPr>
            <a:spLocks noGrp="1"/>
          </p:cNvSpPr>
          <p:nvPr>
            <p:ph type="title"/>
          </p:nvPr>
        </p:nvSpPr>
        <p:spPr/>
        <p:txBody>
          <a:bodyPr>
            <a:normAutofit/>
          </a:bodyPr>
          <a:lstStyle/>
          <a:p>
            <a:pPr algn="ctr"/>
            <a:r>
              <a:rPr lang="it-IT" b="1" i="1" dirty="0">
                <a:latin typeface="Goudy Old Style" panose="02020502050305020303" pitchFamily="18" charset="0"/>
              </a:rPr>
              <a:t>Bonbon Robespierre. </a:t>
            </a:r>
            <a:r>
              <a:rPr lang="it-IT" b="1" dirty="0">
                <a:latin typeface="Goudy Old Style" panose="02020502050305020303" pitchFamily="18" charset="0"/>
              </a:rPr>
              <a:t>Un ricordo ingeneroso</a:t>
            </a:r>
          </a:p>
        </p:txBody>
      </p:sp>
      <p:sp>
        <p:nvSpPr>
          <p:cNvPr id="10" name="Segnaposto contenuto 9">
            <a:extLst>
              <a:ext uri="{FF2B5EF4-FFF2-40B4-BE49-F238E27FC236}">
                <a16:creationId xmlns:a16="http://schemas.microsoft.com/office/drawing/2014/main" xmlns="" id="{ADEBDC6D-C6AE-4981-B5F0-91C5D3B0EC84}"/>
              </a:ext>
            </a:extLst>
          </p:cNvPr>
          <p:cNvSpPr>
            <a:spLocks noGrp="1"/>
          </p:cNvSpPr>
          <p:nvPr>
            <p:ph sz="half" idx="1"/>
          </p:nvPr>
        </p:nvSpPr>
        <p:spPr>
          <a:xfrm>
            <a:off x="669758" y="1871162"/>
            <a:ext cx="8245642" cy="4457450"/>
          </a:xfrm>
        </p:spPr>
        <p:txBody>
          <a:bodyPr>
            <a:normAutofit fontScale="62500" lnSpcReduction="20000"/>
          </a:bodyPr>
          <a:lstStyle/>
          <a:p>
            <a:pPr algn="just"/>
            <a:r>
              <a:rPr lang="it-IT" dirty="0">
                <a:latin typeface="Goudy Old Style" panose="02020502050305020303" pitchFamily="18" charset="0"/>
              </a:rPr>
              <a:t>Una volta ghigliottinati, il </a:t>
            </a:r>
            <a:r>
              <a:rPr lang="it-IT" b="1" dirty="0">
                <a:latin typeface="Goudy Old Style" panose="02020502050305020303" pitchFamily="18" charset="0"/>
              </a:rPr>
              <a:t>10 termidoro </a:t>
            </a:r>
            <a:r>
              <a:rPr lang="it-IT" dirty="0">
                <a:latin typeface="Goudy Old Style" panose="02020502050305020303" pitchFamily="18" charset="0"/>
              </a:rPr>
              <a:t>dell’anno II, ogni genere di accusa fu perpetuata nei confronti dei due fratelli, impossibilitati a difendersi. Se verso il maggiore fu diffusa la leggenda del </a:t>
            </a:r>
            <a:r>
              <a:rPr lang="it-IT" b="1" i="1" dirty="0">
                <a:latin typeface="Goudy Old Style" panose="02020502050305020303" pitchFamily="18" charset="0"/>
              </a:rPr>
              <a:t>Robespierre </a:t>
            </a:r>
            <a:r>
              <a:rPr lang="it-IT" b="1" i="1" dirty="0" err="1">
                <a:latin typeface="Goudy Old Style" panose="02020502050305020303" pitchFamily="18" charset="0"/>
              </a:rPr>
              <a:t>roi</a:t>
            </a:r>
            <a:r>
              <a:rPr lang="it-IT" dirty="0">
                <a:latin typeface="Goudy Old Style" panose="02020502050305020303" pitchFamily="18" charset="0"/>
              </a:rPr>
              <a:t>, che avrebbe progettato un matrimonio con la figlia di Luigi XVI, </a:t>
            </a:r>
            <a:r>
              <a:rPr lang="it-IT" b="1" dirty="0">
                <a:latin typeface="Goudy Old Style" panose="02020502050305020303" pitchFamily="18" charset="0"/>
              </a:rPr>
              <a:t>verso</a:t>
            </a:r>
            <a:r>
              <a:rPr lang="it-IT" dirty="0">
                <a:latin typeface="Goudy Old Style" panose="02020502050305020303" pitchFamily="18" charset="0"/>
              </a:rPr>
              <a:t> il minore fu diffusa la voce, riportata a distanza di anni da </a:t>
            </a:r>
            <a:r>
              <a:rPr lang="it-IT" dirty="0" err="1">
                <a:latin typeface="Goudy Old Style" panose="02020502050305020303" pitchFamily="18" charset="0"/>
              </a:rPr>
              <a:t>Michelet</a:t>
            </a:r>
            <a:r>
              <a:rPr lang="it-IT" dirty="0">
                <a:latin typeface="Goudy Old Style" panose="02020502050305020303" pitchFamily="18" charset="0"/>
              </a:rPr>
              <a:t>, della sua corruzione. Nemmeno </a:t>
            </a:r>
            <a:r>
              <a:rPr lang="it-IT" dirty="0" err="1">
                <a:latin typeface="Goudy Old Style" panose="02020502050305020303" pitchFamily="18" charset="0"/>
              </a:rPr>
              <a:t>Mathiez</a:t>
            </a:r>
            <a:r>
              <a:rPr lang="it-IT" dirty="0">
                <a:latin typeface="Goudy Old Style" panose="02020502050305020303" pitchFamily="18" charset="0"/>
              </a:rPr>
              <a:t> capì il ruolo di </a:t>
            </a:r>
            <a:r>
              <a:rPr lang="it-IT" dirty="0" err="1">
                <a:latin typeface="Goudy Old Style" panose="02020502050305020303" pitchFamily="18" charset="0"/>
              </a:rPr>
              <a:t>Augustin</a:t>
            </a:r>
            <a:r>
              <a:rPr lang="it-IT" dirty="0">
                <a:latin typeface="Goudy Old Style" panose="02020502050305020303" pitchFamily="18" charset="0"/>
              </a:rPr>
              <a:t>, tantomeno François </a:t>
            </a:r>
            <a:r>
              <a:rPr lang="it-IT" dirty="0" err="1">
                <a:latin typeface="Goudy Old Style" panose="02020502050305020303" pitchFamily="18" charset="0"/>
              </a:rPr>
              <a:t>Furet</a:t>
            </a:r>
            <a:r>
              <a:rPr lang="it-IT" dirty="0">
                <a:latin typeface="Goudy Old Style" panose="02020502050305020303" pitchFamily="18" charset="0"/>
              </a:rPr>
              <a:t>, «smanioso di identificare nel giacobinismo il monolite originario del totalitarismo» (p. 92)</a:t>
            </a:r>
          </a:p>
          <a:p>
            <a:pPr algn="just"/>
            <a:r>
              <a:rPr lang="it-IT" b="1" dirty="0">
                <a:latin typeface="Goudy Old Style" panose="02020502050305020303" pitchFamily="18" charset="0"/>
              </a:rPr>
              <a:t>Napoleone Bonaparte</a:t>
            </a:r>
            <a:r>
              <a:rPr lang="it-IT" dirty="0">
                <a:latin typeface="Goudy Old Style" panose="02020502050305020303" pitchFamily="18" charset="0"/>
              </a:rPr>
              <a:t>, posto agli arresti domiciliari durante Termidoro, così commentò la morte dell’ex collaboratore, tra l’inaspettato piccolo trauma personale e il </a:t>
            </a:r>
            <a:r>
              <a:rPr lang="it-IT" i="1" dirty="0">
                <a:latin typeface="Goudy Old Style" panose="02020502050305020303" pitchFamily="18" charset="0"/>
              </a:rPr>
              <a:t>politically </a:t>
            </a:r>
            <a:r>
              <a:rPr lang="it-IT" i="1" dirty="0" err="1">
                <a:latin typeface="Goudy Old Style" panose="02020502050305020303" pitchFamily="18" charset="0"/>
              </a:rPr>
              <a:t>correct</a:t>
            </a:r>
            <a:r>
              <a:rPr lang="it-IT" i="1" dirty="0">
                <a:latin typeface="Goudy Old Style" panose="02020502050305020303" pitchFamily="18" charset="0"/>
              </a:rPr>
              <a:t> </a:t>
            </a:r>
            <a:r>
              <a:rPr lang="it-IT" dirty="0">
                <a:latin typeface="Goudy Old Style" panose="02020502050305020303" pitchFamily="18" charset="0"/>
              </a:rPr>
              <a:t>dell’ambizione personale: «Sono rimasto un po’ turbato dalla catastrofe di Robespierre </a:t>
            </a:r>
            <a:r>
              <a:rPr lang="it-IT" i="1" dirty="0">
                <a:latin typeface="Goudy Old Style" panose="02020502050305020303" pitchFamily="18" charset="0"/>
              </a:rPr>
              <a:t>le </a:t>
            </a:r>
            <a:r>
              <a:rPr lang="it-IT" i="1" dirty="0" err="1">
                <a:latin typeface="Goudy Old Style" panose="02020502050305020303" pitchFamily="18" charset="0"/>
              </a:rPr>
              <a:t>Jeune</a:t>
            </a:r>
            <a:r>
              <a:rPr lang="it-IT" dirty="0">
                <a:latin typeface="Goudy Old Style" panose="02020502050305020303" pitchFamily="18" charset="0"/>
              </a:rPr>
              <a:t>, </a:t>
            </a:r>
            <a:r>
              <a:rPr lang="it-IT" b="1" dirty="0">
                <a:latin typeface="Goudy Old Style" panose="02020502050305020303" pitchFamily="18" charset="0"/>
              </a:rPr>
              <a:t>al quale volevo bene </a:t>
            </a:r>
            <a:r>
              <a:rPr lang="it-IT" dirty="0">
                <a:latin typeface="Goudy Old Style" panose="02020502050305020303" pitchFamily="18" charset="0"/>
              </a:rPr>
              <a:t>e che credevo puro; tuttavia, fosse stato pure mio padre, </a:t>
            </a:r>
            <a:r>
              <a:rPr lang="it-IT" b="1" dirty="0">
                <a:latin typeface="Goudy Old Style" panose="02020502050305020303" pitchFamily="18" charset="0"/>
              </a:rPr>
              <a:t>l’avrei pugnalato io stesso</a:t>
            </a:r>
            <a:r>
              <a:rPr lang="it-IT" dirty="0">
                <a:latin typeface="Goudy Old Style" panose="02020502050305020303" pitchFamily="18" charset="0"/>
              </a:rPr>
              <a:t>, se aspirava alla tirannia» (p. 91).</a:t>
            </a:r>
          </a:p>
          <a:p>
            <a:pPr algn="just"/>
            <a:r>
              <a:rPr lang="it-IT" dirty="0">
                <a:latin typeface="Goudy Old Style" panose="02020502050305020303" pitchFamily="18" charset="0"/>
              </a:rPr>
              <a:t>Luzzatto propone, alla luce delle fonti epistolari tra i due fratelli, l’ipotesi che sia stato </a:t>
            </a:r>
            <a:r>
              <a:rPr lang="it-IT" dirty="0" err="1">
                <a:latin typeface="Goudy Old Style" panose="02020502050305020303" pitchFamily="18" charset="0"/>
              </a:rPr>
              <a:t>Augustin</a:t>
            </a:r>
            <a:r>
              <a:rPr lang="it-IT" dirty="0">
                <a:latin typeface="Goudy Old Style" panose="02020502050305020303" pitchFamily="18" charset="0"/>
              </a:rPr>
              <a:t> a fermare l’azione spietata del prete spretato </a:t>
            </a:r>
            <a:r>
              <a:rPr lang="it-IT" dirty="0" err="1">
                <a:latin typeface="Goudy Old Style" panose="02020502050305020303" pitchFamily="18" charset="0"/>
              </a:rPr>
              <a:t>Lebon</a:t>
            </a:r>
            <a:r>
              <a:rPr lang="it-IT" dirty="0">
                <a:latin typeface="Goudy Old Style" panose="02020502050305020303" pitchFamily="18" charset="0"/>
              </a:rPr>
              <a:t>, il convenzionale che uccise più di quattrocento uomini nelle sue missioni. Al contrario, </a:t>
            </a:r>
            <a:r>
              <a:rPr lang="it-IT" dirty="0" err="1">
                <a:latin typeface="Goudy Old Style" panose="02020502050305020303" pitchFamily="18" charset="0"/>
              </a:rPr>
              <a:t>Augustin</a:t>
            </a:r>
            <a:r>
              <a:rPr lang="it-IT" dirty="0">
                <a:latin typeface="Goudy Old Style" panose="02020502050305020303" pitchFamily="18" charset="0"/>
              </a:rPr>
              <a:t> si limitò, in un primo tempo, a sole sette esecuzioni capitali, passando poi, durante il periodo della </a:t>
            </a:r>
            <a:r>
              <a:rPr lang="it-IT" dirty="0" err="1">
                <a:latin typeface="Goudy Old Style" panose="02020502050305020303" pitchFamily="18" charset="0"/>
              </a:rPr>
              <a:t>Hate</a:t>
            </a:r>
            <a:r>
              <a:rPr lang="it-IT" dirty="0">
                <a:latin typeface="Goudy Old Style" panose="02020502050305020303" pitchFamily="18" charset="0"/>
              </a:rPr>
              <a:t>-Saone, ad un totale di zero: «Si direbbe che </a:t>
            </a:r>
            <a:r>
              <a:rPr lang="it-IT" b="1" u="sng" dirty="0">
                <a:latin typeface="Goudy Old Style" panose="02020502050305020303" pitchFamily="18" charset="0"/>
              </a:rPr>
              <a:t>l’esperienza del potere abbia finito per regalargli un sovrappiù di umanità, senza spegnere in lui l’attrazione per quanto aveva tentato fin dagli anni di un’indolente giovinezza, nella Arras di antico regime: l’incanto della </a:t>
            </a:r>
            <a:r>
              <a:rPr lang="it-IT" b="1" i="1" u="sng" dirty="0" err="1">
                <a:latin typeface="Goudy Old Style" panose="02020502050305020303" pitchFamily="18" charset="0"/>
              </a:rPr>
              <a:t>douceur</a:t>
            </a:r>
            <a:r>
              <a:rPr lang="it-IT" b="1" i="1" u="sng" dirty="0">
                <a:latin typeface="Goudy Old Style" panose="02020502050305020303" pitchFamily="18" charset="0"/>
              </a:rPr>
              <a:t> de </a:t>
            </a:r>
            <a:r>
              <a:rPr lang="it-IT" b="1" i="1" u="sng" dirty="0" err="1">
                <a:latin typeface="Goudy Old Style" panose="02020502050305020303" pitchFamily="18" charset="0"/>
              </a:rPr>
              <a:t>vivre</a:t>
            </a:r>
            <a:r>
              <a:rPr lang="it-IT" i="1" dirty="0">
                <a:latin typeface="Goudy Old Style" panose="02020502050305020303" pitchFamily="18" charset="0"/>
              </a:rPr>
              <a:t>» </a:t>
            </a:r>
            <a:r>
              <a:rPr lang="it-IT" dirty="0">
                <a:latin typeface="Goudy Old Style" panose="02020502050305020303" pitchFamily="18" charset="0"/>
              </a:rPr>
              <a:t>(p. 107)</a:t>
            </a:r>
          </a:p>
        </p:txBody>
      </p:sp>
      <p:pic>
        <p:nvPicPr>
          <p:cNvPr id="12" name="Immagine 11">
            <a:extLst>
              <a:ext uri="{FF2B5EF4-FFF2-40B4-BE49-F238E27FC236}">
                <a16:creationId xmlns:a16="http://schemas.microsoft.com/office/drawing/2014/main" xmlns="" id="{F0E43BB1-9854-470A-AC1B-DB48A5D1B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860" y="2370222"/>
            <a:ext cx="2370324" cy="3007894"/>
          </a:xfrm>
          <a:prstGeom prst="rect">
            <a:avLst/>
          </a:prstGeom>
        </p:spPr>
      </p:pic>
    </p:spTree>
    <p:extLst>
      <p:ext uri="{BB962C8B-B14F-4D97-AF65-F5344CB8AC3E}">
        <p14:creationId xmlns:p14="http://schemas.microsoft.com/office/powerpoint/2010/main" val="118574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DBB05BB-F406-4CF3-84B0-3725D4EC1CD2}"/>
              </a:ext>
            </a:extLst>
          </p:cNvPr>
          <p:cNvSpPr>
            <a:spLocks noGrp="1"/>
          </p:cNvSpPr>
          <p:nvPr>
            <p:ph type="title"/>
          </p:nvPr>
        </p:nvSpPr>
        <p:spPr/>
        <p:txBody>
          <a:bodyPr/>
          <a:lstStyle/>
          <a:p>
            <a:pPr algn="ctr"/>
            <a:r>
              <a:rPr lang="it-IT" dirty="0"/>
              <a:t>INSEGNAMENTO UNIVERSITARIO</a:t>
            </a:r>
          </a:p>
        </p:txBody>
      </p:sp>
      <p:sp>
        <p:nvSpPr>
          <p:cNvPr id="3" name="Segnaposto contenuto 2">
            <a:extLst>
              <a:ext uri="{FF2B5EF4-FFF2-40B4-BE49-F238E27FC236}">
                <a16:creationId xmlns:a16="http://schemas.microsoft.com/office/drawing/2014/main" xmlns="" id="{022728DE-2AEB-4F42-AFA8-690887E73051}"/>
              </a:ext>
            </a:extLst>
          </p:cNvPr>
          <p:cNvSpPr>
            <a:spLocks noGrp="1"/>
          </p:cNvSpPr>
          <p:nvPr>
            <p:ph idx="1"/>
          </p:nvPr>
        </p:nvSpPr>
        <p:spPr>
          <a:xfrm>
            <a:off x="1534696" y="2860156"/>
            <a:ext cx="9520158" cy="1893659"/>
          </a:xfrm>
        </p:spPr>
        <p:txBody>
          <a:bodyPr>
            <a:normAutofit fontScale="92500" lnSpcReduction="20000"/>
          </a:bodyPr>
          <a:lstStyle/>
          <a:p>
            <a:r>
              <a:rPr lang="it-IT" dirty="0"/>
              <a:t>Università di Macerata, storia contemporanea, professore a contratto 1992-1995, cattedra di seconda fascia 1998-2001.</a:t>
            </a:r>
          </a:p>
          <a:p>
            <a:r>
              <a:rPr lang="it-IT" dirty="0"/>
              <a:t>Università di Genova, storia moderna, attività seminariali come ricercatore, 1995-1998.</a:t>
            </a:r>
          </a:p>
          <a:p>
            <a:r>
              <a:rPr lang="it-IT" dirty="0"/>
              <a:t>Università di Torino, storia moderna, cattedra di prima fascia, 2001-presente.</a:t>
            </a:r>
          </a:p>
        </p:txBody>
      </p:sp>
    </p:spTree>
    <p:extLst>
      <p:ext uri="{BB962C8B-B14F-4D97-AF65-F5344CB8AC3E}">
        <p14:creationId xmlns:p14="http://schemas.microsoft.com/office/powerpoint/2010/main" val="358579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695B00-42A6-470D-84CB-60989E4B87B8}"/>
              </a:ext>
            </a:extLst>
          </p:cNvPr>
          <p:cNvSpPr>
            <a:spLocks noGrp="1"/>
          </p:cNvSpPr>
          <p:nvPr>
            <p:ph type="title"/>
          </p:nvPr>
        </p:nvSpPr>
        <p:spPr/>
        <p:txBody>
          <a:bodyPr>
            <a:normAutofit/>
          </a:bodyPr>
          <a:lstStyle/>
          <a:p>
            <a:pPr algn="ctr"/>
            <a:r>
              <a:rPr lang="it-IT" dirty="0"/>
              <a:t>PUBBLICAZIONI – RIVOLUZIONE FRANCESE E FRANCIA NELL’OTTOCENTO</a:t>
            </a:r>
          </a:p>
        </p:txBody>
      </p:sp>
      <p:sp>
        <p:nvSpPr>
          <p:cNvPr id="3" name="Segnaposto contenuto 2">
            <a:extLst>
              <a:ext uri="{FF2B5EF4-FFF2-40B4-BE49-F238E27FC236}">
                <a16:creationId xmlns:a16="http://schemas.microsoft.com/office/drawing/2014/main" xmlns="" id="{A65943CC-E064-4F6F-874D-753719E8A41D}"/>
              </a:ext>
            </a:extLst>
          </p:cNvPr>
          <p:cNvSpPr>
            <a:spLocks noGrp="1"/>
          </p:cNvSpPr>
          <p:nvPr>
            <p:ph idx="1"/>
          </p:nvPr>
        </p:nvSpPr>
        <p:spPr/>
        <p:txBody>
          <a:bodyPr>
            <a:normAutofit fontScale="85000" lnSpcReduction="10000"/>
          </a:bodyPr>
          <a:lstStyle/>
          <a:p>
            <a:r>
              <a:rPr lang="it-IT" i="1" dirty="0"/>
              <a:t>Il Terrore ricordato. Memoria e tradizione dell'esperienza rivoluzionaria</a:t>
            </a:r>
            <a:r>
              <a:rPr lang="it-IT" dirty="0"/>
              <a:t>, Genova, Marietti, 1988.</a:t>
            </a:r>
          </a:p>
          <a:p>
            <a:r>
              <a:rPr lang="it-IT" i="1" dirty="0"/>
              <a:t>La Marsigliese stonata. La sinistra francese e il problema storico della guerra giusta, 1848-1948,</a:t>
            </a:r>
            <a:r>
              <a:rPr lang="it-IT" dirty="0"/>
              <a:t> Bari, Dedalo, 1992.</a:t>
            </a:r>
            <a:endParaRPr lang="it-IT" i="1" dirty="0"/>
          </a:p>
          <a:p>
            <a:r>
              <a:rPr lang="it-IT" i="1" dirty="0"/>
              <a:t>L'autunno della Rivoluzione. Lotta e cultura politica nella Francia del Termidoro</a:t>
            </a:r>
            <a:r>
              <a:rPr lang="it-IT" dirty="0"/>
              <a:t>, Torino, Einaudi, 1994.</a:t>
            </a:r>
          </a:p>
          <a:p>
            <a:r>
              <a:rPr lang="it-IT" i="1" dirty="0"/>
              <a:t>Il mondo capovolto. Scene della Rivoluzione francese</a:t>
            </a:r>
            <a:r>
              <a:rPr lang="it-IT" dirty="0"/>
              <a:t>, Trieste, Einaudi Ragazzi, 1994.</a:t>
            </a:r>
          </a:p>
          <a:p>
            <a:r>
              <a:rPr lang="it-IT" i="1" dirty="0"/>
              <a:t>Ombre rosse. Il romanzo della Rivoluzione francese nell'Ottocento</a:t>
            </a:r>
            <a:r>
              <a:rPr lang="it-IT" dirty="0"/>
              <a:t>, Bologna, Il Mulino, 2004.</a:t>
            </a:r>
          </a:p>
          <a:p>
            <a:r>
              <a:rPr lang="it-IT" i="1" dirty="0"/>
              <a:t>Bonbon Robespierre. Il Terrore dal volto umano</a:t>
            </a:r>
            <a:r>
              <a:rPr lang="it-IT" dirty="0"/>
              <a:t>, Torino, Einaudi, 2009.</a:t>
            </a:r>
          </a:p>
        </p:txBody>
      </p:sp>
    </p:spTree>
    <p:extLst>
      <p:ext uri="{BB962C8B-B14F-4D97-AF65-F5344CB8AC3E}">
        <p14:creationId xmlns:p14="http://schemas.microsoft.com/office/powerpoint/2010/main" val="293129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A43D586-EE6E-463A-8B71-BAA83E16515A}"/>
              </a:ext>
            </a:extLst>
          </p:cNvPr>
          <p:cNvSpPr>
            <a:spLocks noGrp="1"/>
          </p:cNvSpPr>
          <p:nvPr>
            <p:ph type="title"/>
          </p:nvPr>
        </p:nvSpPr>
        <p:spPr>
          <a:xfrm>
            <a:off x="1534696" y="499719"/>
            <a:ext cx="9520158" cy="1049235"/>
          </a:xfrm>
        </p:spPr>
        <p:txBody>
          <a:bodyPr>
            <a:normAutofit/>
          </a:bodyPr>
          <a:lstStyle/>
          <a:p>
            <a:pPr algn="ctr"/>
            <a:r>
              <a:rPr lang="it-IT" dirty="0"/>
              <a:t>LA «SVOLTA CONTEMPORANEA»</a:t>
            </a:r>
          </a:p>
        </p:txBody>
      </p:sp>
      <p:sp>
        <p:nvSpPr>
          <p:cNvPr id="3" name="Segnaposto contenuto 2">
            <a:extLst>
              <a:ext uri="{FF2B5EF4-FFF2-40B4-BE49-F238E27FC236}">
                <a16:creationId xmlns:a16="http://schemas.microsoft.com/office/drawing/2014/main" xmlns="" id="{6B681172-044D-4AC1-A236-31CAE1279763}"/>
              </a:ext>
            </a:extLst>
          </p:cNvPr>
          <p:cNvSpPr>
            <a:spLocks noGrp="1"/>
          </p:cNvSpPr>
          <p:nvPr>
            <p:ph idx="1"/>
          </p:nvPr>
        </p:nvSpPr>
        <p:spPr>
          <a:xfrm>
            <a:off x="1653966" y="1703693"/>
            <a:ext cx="9520158" cy="4193524"/>
          </a:xfrm>
        </p:spPr>
        <p:txBody>
          <a:bodyPr>
            <a:normAutofit fontScale="70000" lnSpcReduction="20000"/>
          </a:bodyPr>
          <a:lstStyle/>
          <a:p>
            <a:pPr algn="just"/>
            <a:r>
              <a:rPr lang="it-IT" i="1" dirty="0"/>
              <a:t>Il corpo del duce. Un cadavere tra immaginazione, storia e memoria</a:t>
            </a:r>
            <a:r>
              <a:rPr lang="it-IT" dirty="0"/>
              <a:t>, Torino, Einaudi, 1998.</a:t>
            </a:r>
          </a:p>
          <a:p>
            <a:pPr algn="just"/>
            <a:r>
              <a:rPr lang="it-IT" i="1" dirty="0"/>
              <a:t>La strada per Addis Abeba. Lettere di un camionista dall'Impero, (1936-41)</a:t>
            </a:r>
            <a:r>
              <a:rPr lang="it-IT" dirty="0"/>
              <a:t>, Torino, Paravia </a:t>
            </a:r>
            <a:r>
              <a:rPr lang="it-IT" dirty="0" err="1"/>
              <a:t>Scriptorium</a:t>
            </a:r>
            <a:r>
              <a:rPr lang="it-IT" dirty="0"/>
              <a:t>, 2000.</a:t>
            </a:r>
          </a:p>
          <a:p>
            <a:pPr algn="just"/>
            <a:r>
              <a:rPr lang="it-IT" i="1" dirty="0"/>
              <a:t>La mummia della repubblica. Storia di Mazzini imbalsamato, 1872-1946</a:t>
            </a:r>
            <a:r>
              <a:rPr lang="it-IT" dirty="0"/>
              <a:t>, Milano, Rizzoli, 2001.</a:t>
            </a:r>
          </a:p>
          <a:p>
            <a:pPr algn="just"/>
            <a:r>
              <a:rPr lang="it-IT" i="1" dirty="0"/>
              <a:t>L'immagine del duce. Mussolini nelle fotografie dell'Istituto Luce</a:t>
            </a:r>
            <a:r>
              <a:rPr lang="it-IT" dirty="0"/>
              <a:t>, Roma, Editori Riuniti, 2001.</a:t>
            </a:r>
          </a:p>
          <a:p>
            <a:pPr algn="just"/>
            <a:r>
              <a:rPr lang="it-IT" i="1" dirty="0"/>
              <a:t>Dizionario del fascismo</a:t>
            </a:r>
            <a:r>
              <a:rPr lang="it-IT" dirty="0"/>
              <a:t>, a cura di Victoria de Grazia, 2 voll., Torino, Einaudi, 2002-2003.</a:t>
            </a:r>
          </a:p>
          <a:p>
            <a:pPr algn="just"/>
            <a:r>
              <a:rPr lang="it-IT" i="1" dirty="0"/>
              <a:t>La crisi dell'antifascismo</a:t>
            </a:r>
            <a:r>
              <a:rPr lang="it-IT" dirty="0"/>
              <a:t>, Torino, Einaudi, 2004.</a:t>
            </a:r>
          </a:p>
          <a:p>
            <a:pPr algn="just"/>
            <a:r>
              <a:rPr lang="it-IT" i="1" dirty="0"/>
              <a:t>Padre Pio. Miracoli e politica nell'Italia del Novecento</a:t>
            </a:r>
            <a:r>
              <a:rPr lang="it-IT" dirty="0"/>
              <a:t>, Torino, Einaudi, 2007.</a:t>
            </a:r>
          </a:p>
          <a:p>
            <a:pPr algn="just"/>
            <a:r>
              <a:rPr lang="it-IT" i="1" dirty="0"/>
              <a:t>Sangue d'Italia. Interventi sulla storia del Novecento</a:t>
            </a:r>
            <a:r>
              <a:rPr lang="it-IT" dirty="0"/>
              <a:t>, Roma, </a:t>
            </a:r>
            <a:r>
              <a:rPr lang="it-IT" dirty="0" err="1"/>
              <a:t>Manifestolibri</a:t>
            </a:r>
            <a:r>
              <a:rPr lang="it-IT" dirty="0"/>
              <a:t>, 2008.</a:t>
            </a:r>
          </a:p>
          <a:p>
            <a:pPr algn="just"/>
            <a:r>
              <a:rPr lang="it-IT" i="1" dirty="0"/>
              <a:t>I popoli felici non hanno storia. Interventi sul nostro passato</a:t>
            </a:r>
            <a:r>
              <a:rPr lang="it-IT" dirty="0"/>
              <a:t>, Roma, </a:t>
            </a:r>
            <a:r>
              <a:rPr lang="it-IT" dirty="0" err="1"/>
              <a:t>Manifestolibri</a:t>
            </a:r>
            <a:r>
              <a:rPr lang="it-IT" dirty="0"/>
              <a:t>, 2009.</a:t>
            </a:r>
          </a:p>
          <a:p>
            <a:pPr algn="just"/>
            <a:r>
              <a:rPr lang="it-IT" i="1" dirty="0"/>
              <a:t>Il crocifisso di Stato</a:t>
            </a:r>
            <a:r>
              <a:rPr lang="it-IT" dirty="0"/>
              <a:t>, Torino, Einaudi, 2011.</a:t>
            </a:r>
          </a:p>
          <a:p>
            <a:pPr algn="just"/>
            <a:r>
              <a:rPr lang="it-IT" i="1" dirty="0"/>
              <a:t>Presente storico. Nuovi interventi</a:t>
            </a:r>
            <a:r>
              <a:rPr lang="it-IT" dirty="0"/>
              <a:t>, Roma, </a:t>
            </a:r>
            <a:r>
              <a:rPr lang="it-IT" dirty="0" err="1"/>
              <a:t>Manifestolibri</a:t>
            </a:r>
            <a:r>
              <a:rPr lang="it-IT" dirty="0"/>
              <a:t>, 2012.</a:t>
            </a:r>
          </a:p>
          <a:p>
            <a:pPr algn="just"/>
            <a:r>
              <a:rPr lang="it-IT" i="1" dirty="0" err="1"/>
              <a:t>Partigia</a:t>
            </a:r>
            <a:r>
              <a:rPr lang="it-IT" i="1" dirty="0"/>
              <a:t>. Una storia della Resistenza</a:t>
            </a:r>
            <a:r>
              <a:rPr lang="it-IT" dirty="0"/>
              <a:t>, Milano, Mondadori, 2013.</a:t>
            </a:r>
          </a:p>
        </p:txBody>
      </p:sp>
    </p:spTree>
    <p:extLst>
      <p:ext uri="{BB962C8B-B14F-4D97-AF65-F5344CB8AC3E}">
        <p14:creationId xmlns:p14="http://schemas.microsoft.com/office/powerpoint/2010/main" val="52830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28CA12-881A-46C4-A14E-84E907DDF0D5}"/>
              </a:ext>
            </a:extLst>
          </p:cNvPr>
          <p:cNvSpPr>
            <a:spLocks noGrp="1"/>
          </p:cNvSpPr>
          <p:nvPr>
            <p:ph type="title"/>
          </p:nvPr>
        </p:nvSpPr>
        <p:spPr/>
        <p:txBody>
          <a:bodyPr>
            <a:normAutofit/>
          </a:bodyPr>
          <a:lstStyle/>
          <a:p>
            <a:pPr algn="ctr"/>
            <a:r>
              <a:rPr lang="it-IT" b="1" i="1" dirty="0">
                <a:latin typeface="Goudy Old Style" panose="02020502050305020303" pitchFamily="18" charset="0"/>
              </a:rPr>
              <a:t>Il Terrore ricordato. Memoria e tradizione dell’esperienza rivoluzionaria</a:t>
            </a:r>
          </a:p>
        </p:txBody>
      </p:sp>
      <p:sp>
        <p:nvSpPr>
          <p:cNvPr id="4" name="Segnaposto testo 3">
            <a:extLst>
              <a:ext uri="{FF2B5EF4-FFF2-40B4-BE49-F238E27FC236}">
                <a16:creationId xmlns:a16="http://schemas.microsoft.com/office/drawing/2014/main" xmlns="" id="{257CC2D7-DF49-4647-ABD9-D231A3166624}"/>
              </a:ext>
            </a:extLst>
          </p:cNvPr>
          <p:cNvSpPr>
            <a:spLocks noGrp="1"/>
          </p:cNvSpPr>
          <p:nvPr>
            <p:ph type="body" idx="1"/>
          </p:nvPr>
        </p:nvSpPr>
        <p:spPr/>
        <p:txBody>
          <a:bodyPr>
            <a:normAutofit/>
          </a:bodyPr>
          <a:lstStyle/>
          <a:p>
            <a:r>
              <a:rPr lang="it-IT" b="0" dirty="0">
                <a:latin typeface="Goudy Old Style" panose="02020502050305020303" pitchFamily="18" charset="0"/>
              </a:rPr>
              <a:t>Prima edizione: Marietti, Genova 1988.</a:t>
            </a:r>
          </a:p>
        </p:txBody>
      </p:sp>
      <p:pic>
        <p:nvPicPr>
          <p:cNvPr id="9" name="Segnaposto contenuto 8">
            <a:extLst>
              <a:ext uri="{FF2B5EF4-FFF2-40B4-BE49-F238E27FC236}">
                <a16:creationId xmlns:a16="http://schemas.microsoft.com/office/drawing/2014/main" xmlns="" id="{66B6EDBF-F5D7-4AE2-80CC-1C3B5F4D75A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089740" y="2772093"/>
            <a:ext cx="2657881" cy="3684588"/>
          </a:xfrm>
        </p:spPr>
      </p:pic>
      <p:sp>
        <p:nvSpPr>
          <p:cNvPr id="6" name="Segnaposto testo 5">
            <a:extLst>
              <a:ext uri="{FF2B5EF4-FFF2-40B4-BE49-F238E27FC236}">
                <a16:creationId xmlns:a16="http://schemas.microsoft.com/office/drawing/2014/main" xmlns="" id="{B6CFAD35-1CB9-40C4-A1DB-F6C8E325A3EC}"/>
              </a:ext>
            </a:extLst>
          </p:cNvPr>
          <p:cNvSpPr>
            <a:spLocks noGrp="1"/>
          </p:cNvSpPr>
          <p:nvPr>
            <p:ph type="body" sz="quarter" idx="3"/>
          </p:nvPr>
        </p:nvSpPr>
        <p:spPr>
          <a:xfrm>
            <a:off x="6250950" y="1681163"/>
            <a:ext cx="5363309" cy="823912"/>
          </a:xfrm>
        </p:spPr>
        <p:txBody>
          <a:bodyPr>
            <a:normAutofit/>
          </a:bodyPr>
          <a:lstStyle/>
          <a:p>
            <a:r>
              <a:rPr lang="it-IT" b="0" dirty="0">
                <a:latin typeface="Goudy Old Style" panose="02020502050305020303" pitchFamily="18" charset="0"/>
              </a:rPr>
              <a:t>Seconda edizione: Einaudi, Torino 2000.</a:t>
            </a:r>
          </a:p>
        </p:txBody>
      </p:sp>
      <p:pic>
        <p:nvPicPr>
          <p:cNvPr id="11" name="Segnaposto contenuto 10">
            <a:extLst>
              <a:ext uri="{FF2B5EF4-FFF2-40B4-BE49-F238E27FC236}">
                <a16:creationId xmlns:a16="http://schemas.microsoft.com/office/drawing/2014/main" xmlns="" id="{11A55AB3-CD95-45AE-AEE4-905E9DE05FDF}"/>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662763" y="2772093"/>
            <a:ext cx="2539685" cy="3684588"/>
          </a:xfrm>
        </p:spPr>
      </p:pic>
    </p:spTree>
    <p:extLst>
      <p:ext uri="{BB962C8B-B14F-4D97-AF65-F5344CB8AC3E}">
        <p14:creationId xmlns:p14="http://schemas.microsoft.com/office/powerpoint/2010/main" val="305796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31E44CC-8011-4C30-B0E4-44A33AD99E24}"/>
              </a:ext>
            </a:extLst>
          </p:cNvPr>
          <p:cNvSpPr>
            <a:spLocks noGrp="1"/>
          </p:cNvSpPr>
          <p:nvPr>
            <p:ph type="title"/>
          </p:nvPr>
        </p:nvSpPr>
        <p:spPr>
          <a:xfrm>
            <a:off x="1534695" y="927652"/>
            <a:ext cx="9520157" cy="698003"/>
          </a:xfrm>
        </p:spPr>
        <p:txBody>
          <a:bodyPr>
            <a:normAutofit/>
          </a:bodyPr>
          <a:lstStyle/>
          <a:p>
            <a:pPr algn="ctr"/>
            <a:r>
              <a:rPr lang="it-IT" b="1" i="1" dirty="0">
                <a:latin typeface="Goudy Old Style" panose="02020502050305020303" pitchFamily="18" charset="0"/>
              </a:rPr>
              <a:t>Il Terrore ricordato. </a:t>
            </a:r>
            <a:r>
              <a:rPr lang="it-IT" b="1" dirty="0">
                <a:latin typeface="Goudy Old Style" panose="02020502050305020303" pitchFamily="18" charset="0"/>
              </a:rPr>
              <a:t>Fonti utilizzate</a:t>
            </a:r>
          </a:p>
        </p:txBody>
      </p:sp>
      <p:sp>
        <p:nvSpPr>
          <p:cNvPr id="3" name="Segnaposto contenuto 2">
            <a:extLst>
              <a:ext uri="{FF2B5EF4-FFF2-40B4-BE49-F238E27FC236}">
                <a16:creationId xmlns:a16="http://schemas.microsoft.com/office/drawing/2014/main" xmlns="" id="{0CB25058-316A-416D-A0C9-C8A7ACC7A066}"/>
              </a:ext>
            </a:extLst>
          </p:cNvPr>
          <p:cNvSpPr>
            <a:spLocks noGrp="1"/>
          </p:cNvSpPr>
          <p:nvPr>
            <p:ph sz="half" idx="1"/>
          </p:nvPr>
        </p:nvSpPr>
        <p:spPr>
          <a:xfrm>
            <a:off x="424070" y="2010877"/>
            <a:ext cx="6215881" cy="4615005"/>
          </a:xfrm>
        </p:spPr>
        <p:txBody>
          <a:bodyPr>
            <a:normAutofit fontScale="92500" lnSpcReduction="20000"/>
          </a:bodyPr>
          <a:lstStyle/>
          <a:p>
            <a:pPr algn="just"/>
            <a:r>
              <a:rPr lang="it-IT" b="1" dirty="0">
                <a:latin typeface="Goudy Old Style" panose="02020502050305020303" pitchFamily="18" charset="0"/>
              </a:rPr>
              <a:t>Fonti archivistiche: </a:t>
            </a:r>
            <a:r>
              <a:rPr lang="it-IT" b="1" i="1" dirty="0">
                <a:latin typeface="Goudy Old Style" panose="02020502050305020303" pitchFamily="18" charset="0"/>
              </a:rPr>
              <a:t>Archives </a:t>
            </a:r>
            <a:r>
              <a:rPr lang="it-IT" b="1" i="1" dirty="0" err="1">
                <a:latin typeface="Goudy Old Style" panose="02020502050305020303" pitchFamily="18" charset="0"/>
              </a:rPr>
              <a:t>nationales</a:t>
            </a:r>
            <a:r>
              <a:rPr lang="it-IT" b="1" i="1" dirty="0">
                <a:latin typeface="Goudy Old Style" panose="02020502050305020303" pitchFamily="18" charset="0"/>
              </a:rPr>
              <a:t> </a:t>
            </a:r>
            <a:r>
              <a:rPr lang="it-IT" dirty="0">
                <a:latin typeface="Goudy Old Style" panose="02020502050305020303" pitchFamily="18" charset="0"/>
              </a:rPr>
              <a:t>di Parigi, sezione </a:t>
            </a:r>
            <a:r>
              <a:rPr lang="it-IT" i="1" dirty="0" err="1">
                <a:latin typeface="Goudy Old Style" panose="02020502050305020303" pitchFamily="18" charset="0"/>
              </a:rPr>
              <a:t>Affaires</a:t>
            </a:r>
            <a:r>
              <a:rPr lang="it-IT" i="1" dirty="0">
                <a:latin typeface="Goudy Old Style" panose="02020502050305020303" pitchFamily="18" charset="0"/>
              </a:rPr>
              <a:t> </a:t>
            </a:r>
            <a:r>
              <a:rPr lang="it-IT" i="1" dirty="0" err="1">
                <a:latin typeface="Goudy Old Style" panose="02020502050305020303" pitchFamily="18" charset="0"/>
              </a:rPr>
              <a:t>politiques</a:t>
            </a:r>
            <a:r>
              <a:rPr lang="it-IT" i="1" dirty="0">
                <a:latin typeface="Goudy Old Style" panose="02020502050305020303" pitchFamily="18" charset="0"/>
              </a:rPr>
              <a:t> </a:t>
            </a:r>
            <a:r>
              <a:rPr lang="it-IT" dirty="0">
                <a:latin typeface="Goudy Old Style" panose="02020502050305020303" pitchFamily="18" charset="0"/>
              </a:rPr>
              <a:t>e </a:t>
            </a:r>
            <a:r>
              <a:rPr lang="it-IT" i="1" dirty="0">
                <a:latin typeface="Goudy Old Style" panose="02020502050305020303" pitchFamily="18" charset="0"/>
              </a:rPr>
              <a:t>Police </a:t>
            </a:r>
            <a:r>
              <a:rPr lang="it-IT" i="1" dirty="0" err="1">
                <a:latin typeface="Goudy Old Style" panose="02020502050305020303" pitchFamily="18" charset="0"/>
              </a:rPr>
              <a:t>politique</a:t>
            </a:r>
            <a:r>
              <a:rPr lang="it-IT" dirty="0">
                <a:latin typeface="Goudy Old Style" panose="02020502050305020303" pitchFamily="18" charset="0"/>
              </a:rPr>
              <a:t>. Luzzatto si basa per la maggior parte sui rapporti della </a:t>
            </a:r>
            <a:r>
              <a:rPr lang="it-IT" b="1" dirty="0">
                <a:latin typeface="Goudy Old Style" panose="02020502050305020303" pitchFamily="18" charset="0"/>
              </a:rPr>
              <a:t>polizia francese </a:t>
            </a:r>
            <a:r>
              <a:rPr lang="it-IT" dirty="0">
                <a:latin typeface="Goudy Old Style" panose="02020502050305020303" pitchFamily="18" charset="0"/>
              </a:rPr>
              <a:t>al fine di capire come essa controllasse gli ex convenzionali. </a:t>
            </a:r>
          </a:p>
          <a:p>
            <a:pPr algn="just"/>
            <a:r>
              <a:rPr lang="it-IT" b="1" dirty="0">
                <a:latin typeface="Goudy Old Style" panose="02020502050305020303" pitchFamily="18" charset="0"/>
              </a:rPr>
              <a:t>Fonti bibliografiche </a:t>
            </a:r>
            <a:r>
              <a:rPr lang="it-IT" dirty="0">
                <a:latin typeface="Goudy Old Style" panose="02020502050305020303" pitchFamily="18" charset="0"/>
              </a:rPr>
              <a:t>più utilizzate: Galante Garrone, De </a:t>
            </a:r>
            <a:r>
              <a:rPr lang="it-IT" dirty="0" err="1">
                <a:latin typeface="Goudy Old Style" panose="02020502050305020303" pitchFamily="18" charset="0"/>
              </a:rPr>
              <a:t>Maistre</a:t>
            </a:r>
            <a:r>
              <a:rPr lang="it-IT" dirty="0">
                <a:latin typeface="Goudy Old Style" panose="02020502050305020303" pitchFamily="18" charset="0"/>
              </a:rPr>
              <a:t>, </a:t>
            </a:r>
            <a:r>
              <a:rPr lang="it-IT" dirty="0" err="1">
                <a:latin typeface="Goudy Old Style" panose="02020502050305020303" pitchFamily="18" charset="0"/>
              </a:rPr>
              <a:t>Furet</a:t>
            </a:r>
            <a:r>
              <a:rPr lang="it-IT" dirty="0">
                <a:latin typeface="Goudy Old Style" panose="02020502050305020303" pitchFamily="18" charset="0"/>
              </a:rPr>
              <a:t>, </a:t>
            </a:r>
            <a:r>
              <a:rPr lang="it-IT" dirty="0" err="1">
                <a:latin typeface="Goudy Old Style" panose="02020502050305020303" pitchFamily="18" charset="0"/>
              </a:rPr>
              <a:t>Quinet</a:t>
            </a:r>
            <a:r>
              <a:rPr lang="it-IT" dirty="0">
                <a:latin typeface="Goudy Old Style" panose="02020502050305020303" pitchFamily="18" charset="0"/>
              </a:rPr>
              <a:t>, </a:t>
            </a:r>
            <a:r>
              <a:rPr lang="it-IT" dirty="0" err="1">
                <a:latin typeface="Goudy Old Style" panose="02020502050305020303" pitchFamily="18" charset="0"/>
              </a:rPr>
              <a:t>Hobbsbawm</a:t>
            </a:r>
            <a:r>
              <a:rPr lang="it-IT" dirty="0">
                <a:latin typeface="Goudy Old Style" panose="02020502050305020303" pitchFamily="18" charset="0"/>
              </a:rPr>
              <a:t>, De </a:t>
            </a:r>
            <a:r>
              <a:rPr lang="it-IT" dirty="0" err="1">
                <a:latin typeface="Goudy Old Style" panose="02020502050305020303" pitchFamily="18" charset="0"/>
              </a:rPr>
              <a:t>Sauvigny</a:t>
            </a:r>
            <a:r>
              <a:rPr lang="it-IT" dirty="0">
                <a:latin typeface="Goudy Old Style" panose="02020502050305020303" pitchFamily="18" charset="0"/>
              </a:rPr>
              <a:t>, Viola, </a:t>
            </a:r>
            <a:r>
              <a:rPr lang="it-IT" dirty="0" err="1">
                <a:latin typeface="Goudy Old Style" panose="02020502050305020303" pitchFamily="18" charset="0"/>
              </a:rPr>
              <a:t>Michelet</a:t>
            </a:r>
            <a:r>
              <a:rPr lang="it-IT" dirty="0">
                <a:latin typeface="Goudy Old Style" panose="02020502050305020303" pitchFamily="18" charset="0"/>
              </a:rPr>
              <a:t>, Buonarroti, Lefebvre, </a:t>
            </a:r>
            <a:r>
              <a:rPr lang="it-IT" dirty="0" err="1">
                <a:latin typeface="Goudy Old Style" panose="02020502050305020303" pitchFamily="18" charset="0"/>
              </a:rPr>
              <a:t>Thiers</a:t>
            </a:r>
            <a:r>
              <a:rPr lang="it-IT" dirty="0">
                <a:latin typeface="Goudy Old Style" panose="02020502050305020303" pitchFamily="18" charset="0"/>
              </a:rPr>
              <a:t>, </a:t>
            </a:r>
            <a:r>
              <a:rPr lang="it-IT" dirty="0" err="1">
                <a:latin typeface="Goudy Old Style" panose="02020502050305020303" pitchFamily="18" charset="0"/>
              </a:rPr>
              <a:t>Mignet</a:t>
            </a:r>
            <a:r>
              <a:rPr lang="it-IT" dirty="0">
                <a:latin typeface="Goudy Old Style" panose="02020502050305020303" pitchFamily="18" charset="0"/>
              </a:rPr>
              <a:t>, </a:t>
            </a:r>
            <a:r>
              <a:rPr lang="it-IT" dirty="0" err="1">
                <a:latin typeface="Goudy Old Style" panose="02020502050305020303" pitchFamily="18" charset="0"/>
              </a:rPr>
              <a:t>Burckhardt</a:t>
            </a:r>
            <a:r>
              <a:rPr lang="it-IT" dirty="0">
                <a:latin typeface="Goudy Old Style" panose="02020502050305020303" pitchFamily="18" charset="0"/>
              </a:rPr>
              <a:t>, </a:t>
            </a:r>
            <a:r>
              <a:rPr lang="it-IT" dirty="0" err="1">
                <a:latin typeface="Goudy Old Style" panose="02020502050305020303" pitchFamily="18" charset="0"/>
              </a:rPr>
              <a:t>Arendt</a:t>
            </a:r>
            <a:r>
              <a:rPr lang="it-IT" dirty="0">
                <a:latin typeface="Goudy Old Style" panose="02020502050305020303" pitchFamily="18" charset="0"/>
              </a:rPr>
              <a:t>, </a:t>
            </a:r>
            <a:r>
              <a:rPr lang="it-IT" dirty="0" err="1">
                <a:latin typeface="Goudy Old Style" panose="02020502050305020303" pitchFamily="18" charset="0"/>
              </a:rPr>
              <a:t>Thierry</a:t>
            </a:r>
            <a:endParaRPr lang="it-IT" dirty="0">
              <a:latin typeface="Goudy Old Style" panose="02020502050305020303" pitchFamily="18" charset="0"/>
            </a:endParaRPr>
          </a:p>
          <a:p>
            <a:pPr algn="just"/>
            <a:r>
              <a:rPr lang="it-IT" b="1" dirty="0">
                <a:latin typeface="Goudy Old Style" panose="02020502050305020303" pitchFamily="18" charset="0"/>
              </a:rPr>
              <a:t>Fonti iconografiche</a:t>
            </a:r>
            <a:r>
              <a:rPr lang="it-IT" dirty="0">
                <a:latin typeface="Goudy Old Style" panose="02020502050305020303" pitchFamily="18" charset="0"/>
              </a:rPr>
              <a:t>: per la maggior parte  dipinti di Jacques-Louis David, alcuni di </a:t>
            </a:r>
            <a:r>
              <a:rPr lang="it-IT" dirty="0" err="1">
                <a:latin typeface="Goudy Old Style" panose="02020502050305020303" pitchFamily="18" charset="0"/>
              </a:rPr>
              <a:t>Delacroix</a:t>
            </a:r>
            <a:r>
              <a:rPr lang="it-IT" dirty="0">
                <a:latin typeface="Goudy Old Style" panose="02020502050305020303" pitchFamily="18" charset="0"/>
              </a:rPr>
              <a:t>.</a:t>
            </a:r>
            <a:endParaRPr lang="it-IT" b="1" dirty="0">
              <a:latin typeface="Goudy Old Style" panose="02020502050305020303" pitchFamily="18" charset="0"/>
            </a:endParaRPr>
          </a:p>
        </p:txBody>
      </p:sp>
      <p:pic>
        <p:nvPicPr>
          <p:cNvPr id="6" name="Segnaposto contenuto 5">
            <a:extLst>
              <a:ext uri="{FF2B5EF4-FFF2-40B4-BE49-F238E27FC236}">
                <a16:creationId xmlns:a16="http://schemas.microsoft.com/office/drawing/2014/main" xmlns="" id="{C57F45F2-90CF-4D48-9312-CAF1393EE6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5647" y="2331524"/>
            <a:ext cx="4663260" cy="3117498"/>
          </a:xfrm>
        </p:spPr>
      </p:pic>
    </p:spTree>
    <p:extLst>
      <p:ext uri="{BB962C8B-B14F-4D97-AF65-F5344CB8AC3E}">
        <p14:creationId xmlns:p14="http://schemas.microsoft.com/office/powerpoint/2010/main" val="144839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33000" r="-33000"/>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xmlns="" id="{DF13C275-0F98-482E-8FF2-29241106B295}"/>
              </a:ext>
            </a:extLst>
          </p:cNvPr>
          <p:cNvSpPr>
            <a:spLocks noGrp="1"/>
          </p:cNvSpPr>
          <p:nvPr>
            <p:ph type="title"/>
          </p:nvPr>
        </p:nvSpPr>
        <p:spPr/>
        <p:txBody>
          <a:bodyPr>
            <a:normAutofit/>
          </a:bodyPr>
          <a:lstStyle/>
          <a:p>
            <a:pPr algn="ctr"/>
            <a:r>
              <a:rPr lang="it-IT" b="1" i="1" dirty="0">
                <a:latin typeface="Goudy Old Style" panose="02020502050305020303" pitchFamily="18" charset="0"/>
              </a:rPr>
              <a:t>Il Terrore ricordato. Memoria e tradizione dell’esperienza rivoluzionaria </a:t>
            </a:r>
          </a:p>
        </p:txBody>
      </p:sp>
      <p:sp>
        <p:nvSpPr>
          <p:cNvPr id="8" name="Sottotitolo 7">
            <a:extLst>
              <a:ext uri="{FF2B5EF4-FFF2-40B4-BE49-F238E27FC236}">
                <a16:creationId xmlns:a16="http://schemas.microsoft.com/office/drawing/2014/main" xmlns="" id="{229AFE0E-5604-4700-BB30-F83BFD29E7E1}"/>
              </a:ext>
            </a:extLst>
          </p:cNvPr>
          <p:cNvSpPr>
            <a:spLocks noGrp="1"/>
          </p:cNvSpPr>
          <p:nvPr>
            <p:ph sz="half" idx="1"/>
          </p:nvPr>
        </p:nvSpPr>
        <p:spPr>
          <a:xfrm>
            <a:off x="212034" y="2010877"/>
            <a:ext cx="7060963" cy="4481998"/>
          </a:xfrm>
        </p:spPr>
        <p:txBody>
          <a:bodyPr>
            <a:normAutofit fontScale="92500" lnSpcReduction="20000"/>
          </a:bodyPr>
          <a:lstStyle/>
          <a:p>
            <a:pPr algn="just"/>
            <a:r>
              <a:rPr lang="it-IT" cap="none" dirty="0">
                <a:latin typeface="Goudy Old Style" panose="02020502050305020303" pitchFamily="18" charset="0"/>
              </a:rPr>
              <a:t>Nell’edizione del 1988, il libro si apre con la </a:t>
            </a:r>
            <a:r>
              <a:rPr lang="it-IT" i="1" cap="none" dirty="0">
                <a:latin typeface="Goudy Old Style" panose="02020502050305020303" pitchFamily="18" charset="0"/>
              </a:rPr>
              <a:t>Presentazione</a:t>
            </a:r>
            <a:r>
              <a:rPr lang="it-IT" cap="none" dirty="0">
                <a:latin typeface="Goudy Old Style" panose="02020502050305020303" pitchFamily="18" charset="0"/>
              </a:rPr>
              <a:t> di </a:t>
            </a:r>
            <a:r>
              <a:rPr lang="it-IT" b="1" cap="none" dirty="0">
                <a:latin typeface="Goudy Old Style" panose="02020502050305020303" pitchFamily="18" charset="0"/>
              </a:rPr>
              <a:t>Michel Vovelle</a:t>
            </a:r>
            <a:r>
              <a:rPr lang="it-IT" cap="none" dirty="0">
                <a:latin typeface="Goudy Old Style" panose="02020502050305020303" pitchFamily="18" charset="0"/>
              </a:rPr>
              <a:t>: «[Luzzatto] ha saputo avere per questi vecchi [i convenzionali in esilio] qualcosa come una simpatia seria e attenta, e si direbbe che essi lo abbiano ringraziato confidandogli il loro segreto» (Marietti 1988, p. VIII).</a:t>
            </a:r>
          </a:p>
          <a:p>
            <a:pPr algn="just"/>
            <a:r>
              <a:rPr lang="it-IT" cap="none" dirty="0">
                <a:latin typeface="Goudy Old Style" panose="02020502050305020303" pitchFamily="18" charset="0"/>
              </a:rPr>
              <a:t>Il libro</a:t>
            </a:r>
            <a:r>
              <a:rPr lang="it-IT" dirty="0">
                <a:latin typeface="Goudy Old Style" panose="02020502050305020303" pitchFamily="18" charset="0"/>
              </a:rPr>
              <a:t> costituisce una </a:t>
            </a:r>
            <a:r>
              <a:rPr lang="it-IT" b="1" dirty="0">
                <a:latin typeface="Goudy Old Style" panose="02020502050305020303" pitchFamily="18" charset="0"/>
              </a:rPr>
              <a:t>rielaborazione della tesi di laurea in storia moderna</a:t>
            </a:r>
            <a:r>
              <a:rPr lang="it-IT" dirty="0">
                <a:latin typeface="Goudy Old Style" panose="02020502050305020303" pitchFamily="18" charset="0"/>
              </a:rPr>
              <a:t>. Tra gli storici che più hanno contribuito alla genesi intellettuale di questo lavoro Luzzatto cita </a:t>
            </a:r>
            <a:r>
              <a:rPr lang="it-IT" b="1" dirty="0">
                <a:latin typeface="Goudy Old Style" panose="02020502050305020303" pitchFamily="18" charset="0"/>
              </a:rPr>
              <a:t>Paolo Viola, Mario Rosa, Mona </a:t>
            </a:r>
            <a:r>
              <a:rPr lang="it-IT" b="1" dirty="0" err="1">
                <a:latin typeface="Goudy Old Style" panose="02020502050305020303" pitchFamily="18" charset="0"/>
              </a:rPr>
              <a:t>Ozouf</a:t>
            </a:r>
            <a:r>
              <a:rPr lang="it-IT" b="1" dirty="0">
                <a:latin typeface="Goudy Old Style" panose="02020502050305020303" pitchFamily="18" charset="0"/>
              </a:rPr>
              <a:t> e Furio Diaz</a:t>
            </a:r>
            <a:r>
              <a:rPr lang="it-IT" dirty="0">
                <a:latin typeface="Goudy Old Style" panose="02020502050305020303" pitchFamily="18" charset="0"/>
              </a:rPr>
              <a:t>.</a:t>
            </a:r>
          </a:p>
          <a:p>
            <a:pPr algn="just"/>
            <a:r>
              <a:rPr lang="it-IT" dirty="0">
                <a:latin typeface="Goudy Old Style" panose="02020502050305020303" pitchFamily="18" charset="0"/>
              </a:rPr>
              <a:t>La dedica della seconda edizione va a </a:t>
            </a:r>
            <a:r>
              <a:rPr lang="it-IT" b="1" dirty="0" err="1">
                <a:latin typeface="Goudy Old Style" panose="02020502050305020303" pitchFamily="18" charset="0"/>
              </a:rPr>
              <a:t>Bronislaw</a:t>
            </a:r>
            <a:r>
              <a:rPr lang="it-IT" b="1" dirty="0">
                <a:latin typeface="Goudy Old Style" panose="02020502050305020303" pitchFamily="18" charset="0"/>
              </a:rPr>
              <a:t> </a:t>
            </a:r>
            <a:r>
              <a:rPr lang="it-IT" b="1" dirty="0" err="1">
                <a:latin typeface="Goudy Old Style" panose="02020502050305020303" pitchFamily="18" charset="0"/>
              </a:rPr>
              <a:t>Baczko</a:t>
            </a:r>
            <a:r>
              <a:rPr lang="it-IT" b="1" dirty="0">
                <a:latin typeface="Goudy Old Style" panose="02020502050305020303" pitchFamily="18" charset="0"/>
              </a:rPr>
              <a:t> </a:t>
            </a:r>
            <a:r>
              <a:rPr lang="it-IT" dirty="0">
                <a:latin typeface="Goudy Old Style" panose="02020502050305020303" pitchFamily="18" charset="0"/>
              </a:rPr>
              <a:t>e </a:t>
            </a:r>
            <a:r>
              <a:rPr lang="it-IT" b="1" dirty="0">
                <a:latin typeface="Goudy Old Style" panose="02020502050305020303" pitchFamily="18" charset="0"/>
              </a:rPr>
              <a:t>Alessandro Galante Garrone</a:t>
            </a:r>
            <a:r>
              <a:rPr lang="it-IT" dirty="0">
                <a:latin typeface="Goudy Old Style" panose="02020502050305020303" pitchFamily="18" charset="0"/>
              </a:rPr>
              <a:t>. </a:t>
            </a:r>
            <a:endParaRPr lang="it-IT" b="1" cap="none" dirty="0">
              <a:latin typeface="Goudy Old Style" panose="02020502050305020303" pitchFamily="18" charset="0"/>
            </a:endParaRPr>
          </a:p>
        </p:txBody>
      </p:sp>
      <p:pic>
        <p:nvPicPr>
          <p:cNvPr id="15" name="Segnaposto contenuto 14">
            <a:extLst>
              <a:ext uri="{FF2B5EF4-FFF2-40B4-BE49-F238E27FC236}">
                <a16:creationId xmlns:a16="http://schemas.microsoft.com/office/drawing/2014/main" xmlns="" id="{579BDA99-E061-4E04-8196-B5401AED33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75810" y="2468404"/>
            <a:ext cx="4263288" cy="3186808"/>
          </a:xfrm>
        </p:spPr>
      </p:pic>
    </p:spTree>
    <p:extLst>
      <p:ext uri="{BB962C8B-B14F-4D97-AF65-F5344CB8AC3E}">
        <p14:creationId xmlns:p14="http://schemas.microsoft.com/office/powerpoint/2010/main" val="3125905868"/>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Raccolta">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994</TotalTime>
  <Words>7720</Words>
  <Application>Microsoft Office PowerPoint</Application>
  <PresentationFormat>Personalizzato</PresentationFormat>
  <Paragraphs>159</Paragraphs>
  <Slides>36</Slides>
  <Notes>0</Notes>
  <HiddenSlides>0</HiddenSlides>
  <MMClips>0</MMClips>
  <ScaleCrop>false</ScaleCrop>
  <HeadingPairs>
    <vt:vector size="4" baseType="variant">
      <vt:variant>
        <vt:lpstr>Tema</vt:lpstr>
      </vt:variant>
      <vt:variant>
        <vt:i4>2</vt:i4>
      </vt:variant>
      <vt:variant>
        <vt:lpstr>Titoli diapositive</vt:lpstr>
      </vt:variant>
      <vt:variant>
        <vt:i4>36</vt:i4>
      </vt:variant>
    </vt:vector>
  </HeadingPairs>
  <TitlesOfParts>
    <vt:vector size="38" baseType="lpstr">
      <vt:lpstr>Raccolta</vt:lpstr>
      <vt:lpstr>Tema di Office</vt:lpstr>
      <vt:lpstr>SERGIO LUZZATTO</vt:lpstr>
      <vt:lpstr>CURRICULUM DEGLI STUDI</vt:lpstr>
      <vt:lpstr>POST-DOTTORATO. ESPERIENZE ALL’ESTERO</vt:lpstr>
      <vt:lpstr>INSEGNAMENTO UNIVERSITARIO</vt:lpstr>
      <vt:lpstr>PUBBLICAZIONI – RIVOLUZIONE FRANCESE E FRANCIA NELL’OTTOCENTO</vt:lpstr>
      <vt:lpstr>LA «SVOLTA CONTEMPORANEA»</vt:lpstr>
      <vt:lpstr>Il Terrore ricordato. Memoria e tradizione dell’esperienza rivoluzionaria</vt:lpstr>
      <vt:lpstr>Il Terrore ricordato. Fonti utilizzate</vt:lpstr>
      <vt:lpstr>Il Terrore ricordato. Memoria e tradizione dell’esperienza rivoluzionaria </vt:lpstr>
      <vt:lpstr>Il Terrore ricordato. I Mémoirs degli ex convenzionali</vt:lpstr>
      <vt:lpstr>Il Terrore ricordato. Furet e il revisionismo</vt:lpstr>
      <vt:lpstr>Il Terrore ricordato: Tra nostalgia e disillusione</vt:lpstr>
      <vt:lpstr>Il Terrore ricordato. «La banalità del male»</vt:lpstr>
      <vt:lpstr>Il Terrore ricordato. La guerra civile</vt:lpstr>
      <vt:lpstr>Il Terrore ricordato. Jacques-Louis David</vt:lpstr>
      <vt:lpstr>Il Terrore ricordato. Jacques-Louis David</vt:lpstr>
      <vt:lpstr>Il Terrore ricordato. Jacques-Louis David</vt:lpstr>
      <vt:lpstr>Il Terrore ricordato. Mercato, amnesia, amnistia</vt:lpstr>
      <vt:lpstr>L’autunno della Rivoluzione. Lotta e cultura politica nella Francia del Termidoro</vt:lpstr>
      <vt:lpstr>L’autunno della Rivoluzione. Il caso Carrier</vt:lpstr>
      <vt:lpstr>L’autunno della Rivoluzione. Che cos’è Termidoro?</vt:lpstr>
      <vt:lpstr>L’autunno della Rivoluzione. Dal Maximum a un nuovo liberismo economico</vt:lpstr>
      <vt:lpstr>L’autunno della Rivoluzione. Da Termidoro al Direttorio</vt:lpstr>
      <vt:lpstr>Il mondo capovolto. Scene della Rivoluzione francese</vt:lpstr>
      <vt:lpstr>Il mondo capovolto. Vero o falso?</vt:lpstr>
      <vt:lpstr>Il mondo capovolto. Tra un carnevale di sangue e la rivoluzione a scuola</vt:lpstr>
      <vt:lpstr>Il mondo capovolto. Gassman o Fantozzi?</vt:lpstr>
      <vt:lpstr>Il mondo capovolto. I tempi del Vangelo</vt:lpstr>
      <vt:lpstr>Ombre rosse. Il romanzo della Rivoluzione francese nell’Ottocento</vt:lpstr>
      <vt:lpstr>Ombre rosse. Flaubert, Bouvard et Pécuchet (1881)</vt:lpstr>
      <vt:lpstr>Ombre rosse. Honorè de Balzac</vt:lpstr>
      <vt:lpstr>Ombre rosse. Victor Hugo</vt:lpstr>
      <vt:lpstr>Bonbon Robespierre. Il Terrore dal volto umano</vt:lpstr>
      <vt:lpstr>Bonbon Robespierre. Maximilien il Burocrate</vt:lpstr>
      <vt:lpstr>Bonbon Robespierre. Augustin controcorrente</vt:lpstr>
      <vt:lpstr>Bonbon Robespierre. Un ricordo ingeneroso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SERGIO LUZZATTO</dc:title>
  <dc:creator>Andrea Picci</dc:creator>
  <cp:lastModifiedBy>a</cp:lastModifiedBy>
  <cp:revision>77</cp:revision>
  <dcterms:created xsi:type="dcterms:W3CDTF">2018-01-10T10:02:50Z</dcterms:created>
  <dcterms:modified xsi:type="dcterms:W3CDTF">2018-01-15T19:13:35Z</dcterms:modified>
</cp:coreProperties>
</file>