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993C-7A80-4A10-84D1-A9A781EE4B6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1F63-5D83-446A-BC63-862E290DB3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78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993C-7A80-4A10-84D1-A9A781EE4B6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1F63-5D83-446A-BC63-862E290DB3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63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993C-7A80-4A10-84D1-A9A781EE4B6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1F63-5D83-446A-BC63-862E290DB3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0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993C-7A80-4A10-84D1-A9A781EE4B6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1F63-5D83-446A-BC63-862E290DB3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993C-7A80-4A10-84D1-A9A781EE4B6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1F63-5D83-446A-BC63-862E290DB3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98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993C-7A80-4A10-84D1-A9A781EE4B6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1F63-5D83-446A-BC63-862E290DB3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46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993C-7A80-4A10-84D1-A9A781EE4B6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1F63-5D83-446A-BC63-862E290DB3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19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993C-7A80-4A10-84D1-A9A781EE4B6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1F63-5D83-446A-BC63-862E290DB3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81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993C-7A80-4A10-84D1-A9A781EE4B6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1F63-5D83-446A-BC63-862E290DB3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74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993C-7A80-4A10-84D1-A9A781EE4B6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1F63-5D83-446A-BC63-862E290DB3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59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993C-7A80-4A10-84D1-A9A781EE4B6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71F63-5D83-446A-BC63-862E290DB3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01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4993C-7A80-4A10-84D1-A9A781EE4B6B}" type="datetimeFigureOut">
              <a:rPr lang="it-IT" smtClean="0"/>
              <a:t>18/05/2017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71F63-5D83-446A-BC63-862E290DB3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4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90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La politica estera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… come occasione di condivisione di una scelta che coinvolge tutta la cittadinanza, tutti coloro che godono dei diritti politici</a:t>
            </a:r>
          </a:p>
          <a:p>
            <a:endParaRPr lang="it-IT" dirty="0"/>
          </a:p>
          <a:p>
            <a:r>
              <a:rPr lang="it-IT" dirty="0" smtClean="0"/>
              <a:t>Nel 1254 circa 7500 capifamiglia (o maschi adulti) veronesi, cittadini o </a:t>
            </a:r>
            <a:r>
              <a:rPr lang="it-IT" dirty="0" err="1" smtClean="0"/>
              <a:t>habitatores</a:t>
            </a:r>
            <a:r>
              <a:rPr lang="it-IT" dirty="0" smtClean="0"/>
              <a:t> di Verona, giurano un accordo che il comune di Verona stipula con il comune di Verona </a:t>
            </a:r>
          </a:p>
          <a:p>
            <a:r>
              <a:rPr lang="it-IT" dirty="0" smtClean="0"/>
              <a:t>Contesto politico: l’alleanza fra due «dittature» (o quanto meno governi ‘personali’), quelle di Ezzelino da Romano a Verona e di Uberto Pallavicino a Cremona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8134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Principio di reciprocità: il giuramento dei veronesi viene conservato nell’archivio del comune di Cremona, il giuramento dei cremonesi nell’archivio del comune di Verona </a:t>
            </a:r>
          </a:p>
          <a:p>
            <a:r>
              <a:rPr lang="it-IT" dirty="0" smtClean="0"/>
              <a:t>7500 individui che giurano </a:t>
            </a:r>
            <a:r>
              <a:rPr lang="it-IT" dirty="0" smtClean="0">
                <a:solidFill>
                  <a:srgbClr val="FF0000"/>
                </a:solidFill>
              </a:rPr>
              <a:t>personalmente </a:t>
            </a:r>
            <a:r>
              <a:rPr lang="it-IT" dirty="0" smtClean="0"/>
              <a:t>e devono essere identificati e identificarsi </a:t>
            </a:r>
            <a:r>
              <a:rPr lang="it-IT" dirty="0" smtClean="0">
                <a:solidFill>
                  <a:srgbClr val="FF0000"/>
                </a:solidFill>
              </a:rPr>
              <a:t>personalmente </a:t>
            </a:r>
          </a:p>
          <a:p>
            <a:pPr marL="0" indent="0">
              <a:buNone/>
            </a:pPr>
            <a:r>
              <a:rPr lang="it-IT" dirty="0" smtClean="0"/>
              <a:t>Dal punto di vista logistico e organizzativo, si opera per guaite o </a:t>
            </a:r>
            <a:r>
              <a:rPr lang="it-IT" dirty="0" smtClean="0">
                <a:solidFill>
                  <a:srgbClr val="FF0000"/>
                </a:solidFill>
              </a:rPr>
              <a:t>contrade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357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Popolazione delle città del centro-nord fine 200 inizi 300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5064"/>
            <a:ext cx="8578962" cy="4924255"/>
          </a:xfrm>
        </p:spPr>
      </p:pic>
    </p:spTree>
    <p:extLst>
      <p:ext uri="{BB962C8B-B14F-4D97-AF65-F5344CB8AC3E}">
        <p14:creationId xmlns:p14="http://schemas.microsoft.com/office/powerpoint/2010/main" val="184569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253" y="1527175"/>
            <a:ext cx="664098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7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325468" cy="4824536"/>
          </a:xfrm>
        </p:spPr>
      </p:pic>
    </p:spTree>
    <p:extLst>
      <p:ext uri="{BB962C8B-B14F-4D97-AF65-F5344CB8AC3E}">
        <p14:creationId xmlns:p14="http://schemas.microsoft.com/office/powerpoint/2010/main" val="323559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72284"/>
            <a:ext cx="8208912" cy="5707166"/>
          </a:xfrm>
        </p:spPr>
      </p:pic>
    </p:spTree>
    <p:extLst>
      <p:ext uri="{BB962C8B-B14F-4D97-AF65-F5344CB8AC3E}">
        <p14:creationId xmlns:p14="http://schemas.microsoft.com/office/powerpoint/2010/main" val="313125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0102"/>
            <a:ext cx="8440211" cy="553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40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Il problema della cittadinanza 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Governo cittadino di nuovo tipo in età comunale: potere delegato, potere collegiale, potere a tempo, potere «sindacabile»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responsabilità individuale, non più collettiva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r>
              <a:rPr lang="it-IT" dirty="0" smtClean="0"/>
              <a:t>Giuramento individuale  (a prescindere, almeno in via di principio, dalla dimensione religioso-ecclesiastica e dalla dimensione familiare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442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err="1" smtClean="0"/>
              <a:t>Max</a:t>
            </a:r>
            <a:r>
              <a:rPr lang="it-IT" sz="2400" dirty="0" smtClean="0"/>
              <a:t> Weber, «La città» (1920)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La ‘</a:t>
            </a:r>
            <a:r>
              <a:rPr lang="it-IT" dirty="0" err="1" smtClean="0"/>
              <a:t>demagificazione</a:t>
            </a:r>
            <a:r>
              <a:rPr lang="it-IT" dirty="0" smtClean="0"/>
              <a:t>’ del potere</a:t>
            </a:r>
          </a:p>
          <a:p>
            <a:r>
              <a:rPr lang="it-IT" dirty="0" smtClean="0"/>
              <a:t>Nella città comunale italiana non si fa più politica per un legame di </a:t>
            </a:r>
            <a:r>
              <a:rPr lang="it-IT" dirty="0" smtClean="0">
                <a:solidFill>
                  <a:srgbClr val="FF0000"/>
                </a:solidFill>
              </a:rPr>
              <a:t>sangue</a:t>
            </a:r>
            <a:r>
              <a:rPr lang="it-IT" dirty="0" smtClean="0"/>
              <a:t> o per un legame di </a:t>
            </a:r>
            <a:r>
              <a:rPr lang="it-IT" dirty="0" smtClean="0">
                <a:solidFill>
                  <a:srgbClr val="FF0000"/>
                </a:solidFill>
              </a:rPr>
              <a:t>fede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 smtClean="0"/>
              <a:t>Ma si fa politica per una scelta razionale e condivisa, sulla base di adesioni tendenzialmente individuali</a:t>
            </a:r>
          </a:p>
          <a:p>
            <a:endParaRPr lang="it-IT" dirty="0"/>
          </a:p>
          <a:p>
            <a:r>
              <a:rPr lang="it-IT" dirty="0" smtClean="0"/>
              <a:t>Paradossalmente, è il momento nel quale l’associazionismo trionfa (</a:t>
            </a:r>
            <a:r>
              <a:rPr lang="it-IT" dirty="0" err="1" smtClean="0"/>
              <a:t>universitates</a:t>
            </a:r>
            <a:r>
              <a:rPr lang="it-IT" dirty="0" smtClean="0"/>
              <a:t>, comuni rurali…) 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</a:endParaRP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52071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>Un fenomeno che riguarda tutte le città comunali italiane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Circoscrizioni maggiori</a:t>
            </a:r>
            <a:r>
              <a:rPr lang="it-IT" dirty="0" smtClean="0"/>
              <a:t>: </a:t>
            </a:r>
          </a:p>
          <a:p>
            <a:r>
              <a:rPr lang="it-IT" dirty="0" smtClean="0"/>
              <a:t>PORTE </a:t>
            </a:r>
            <a:br>
              <a:rPr lang="it-IT" dirty="0" smtClean="0"/>
            </a:br>
            <a:r>
              <a:rPr lang="it-IT" dirty="0" smtClean="0"/>
              <a:t>QUARTIERI </a:t>
            </a:r>
            <a:br>
              <a:rPr lang="it-IT" dirty="0" smtClean="0"/>
            </a:br>
            <a:r>
              <a:rPr lang="it-IT" dirty="0" smtClean="0"/>
              <a:t>SESTIERI</a:t>
            </a:r>
            <a:br>
              <a:rPr lang="it-IT" dirty="0" smtClean="0"/>
            </a:br>
            <a:r>
              <a:rPr lang="it-IT" dirty="0" smtClean="0"/>
              <a:t>TERZIERI</a:t>
            </a:r>
            <a:br>
              <a:rPr lang="it-IT" dirty="0" smtClean="0"/>
            </a:br>
            <a:r>
              <a:rPr lang="it-IT" b="1" dirty="0" smtClean="0">
                <a:solidFill>
                  <a:srgbClr val="FF0000"/>
                </a:solidFill>
              </a:rPr>
              <a:t>Circoscrizioni minori</a:t>
            </a:r>
          </a:p>
          <a:p>
            <a:r>
              <a:rPr lang="it-IT" dirty="0" smtClean="0"/>
              <a:t>Cappelle </a:t>
            </a:r>
          </a:p>
          <a:p>
            <a:r>
              <a:rPr lang="it-IT" dirty="0" smtClean="0"/>
              <a:t>Parrocchie</a:t>
            </a:r>
          </a:p>
          <a:p>
            <a:r>
              <a:rPr lang="it-IT" dirty="0" smtClean="0"/>
              <a:t>Popoli </a:t>
            </a:r>
          </a:p>
          <a:p>
            <a:r>
              <a:rPr lang="it-IT" dirty="0" smtClean="0"/>
              <a:t>Guaite </a:t>
            </a:r>
          </a:p>
          <a:p>
            <a:r>
              <a:rPr lang="it-IT" dirty="0" smtClean="0"/>
              <a:t>Contrade</a:t>
            </a:r>
          </a:p>
          <a:p>
            <a:r>
              <a:rPr lang="it-IT" dirty="0" err="1" smtClean="0"/>
              <a:t>Sindacarie</a:t>
            </a:r>
            <a:endParaRPr lang="it-IT" dirty="0" smtClean="0"/>
          </a:p>
          <a:p>
            <a:r>
              <a:rPr lang="it-IT" dirty="0" smtClean="0"/>
              <a:t>centenari…..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3269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Presentazione su schermo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Popolazione delle città del centro-nord fine 200 inizi 300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problema della cittadinanza </vt:lpstr>
      <vt:lpstr>Max Weber, «La città» (1920)</vt:lpstr>
      <vt:lpstr>Un fenomeno che riguarda tutte le città comunali italiane</vt:lpstr>
      <vt:lpstr>La politica estera </vt:lpstr>
      <vt:lpstr>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 Maria Varanini</dc:creator>
  <cp:lastModifiedBy>Gian Maria Varanini</cp:lastModifiedBy>
  <cp:revision>1</cp:revision>
  <dcterms:created xsi:type="dcterms:W3CDTF">2017-05-18T06:09:34Z</dcterms:created>
  <dcterms:modified xsi:type="dcterms:W3CDTF">2017-05-18T06:10:04Z</dcterms:modified>
</cp:coreProperties>
</file>