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9" r:id="rId4"/>
    <p:sldId id="270" r:id="rId5"/>
    <p:sldId id="271" r:id="rId6"/>
    <p:sldId id="259" r:id="rId7"/>
    <p:sldId id="261" r:id="rId8"/>
    <p:sldId id="260" r:id="rId9"/>
    <p:sldId id="258" r:id="rId10"/>
    <p:sldId id="262" r:id="rId11"/>
    <p:sldId id="272" r:id="rId12"/>
    <p:sldId id="264" r:id="rId13"/>
    <p:sldId id="263" r:id="rId14"/>
    <p:sldId id="265" r:id="rId15"/>
    <p:sldId id="274" r:id="rId16"/>
    <p:sldId id="266" r:id="rId17"/>
    <p:sldId id="268" r:id="rId18"/>
    <p:sldId id="273" r:id="rId19"/>
    <p:sldId id="267" r:id="rId20"/>
    <p:sldId id="283" r:id="rId21"/>
    <p:sldId id="282" r:id="rId22"/>
    <p:sldId id="281" r:id="rId23"/>
    <p:sldId id="275" r:id="rId24"/>
    <p:sldId id="276" r:id="rId25"/>
    <p:sldId id="277" r:id="rId2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it-IT" smtClean="0"/>
              <a:t>Fare clic per modificare lo stile del titolo</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1FD8FE26-3496-4791-BA58-CC528C41CF17}" type="datetimeFigureOut">
              <a:rPr lang="it-IT" smtClean="0"/>
              <a:t>09/12/2014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8A58C93-1A35-4113-B55D-1B487D8F97F3}" type="slidenum">
              <a:rPr lang="it-IT" smtClean="0"/>
              <a:t>‹N›</a:t>
            </a:fld>
            <a:endParaRPr lang="it-IT"/>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1FD8FE26-3496-4791-BA58-CC528C41CF17}" type="datetimeFigureOut">
              <a:rPr lang="it-IT" smtClean="0"/>
              <a:t>09/12/2014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8A58C93-1A35-4113-B55D-1B487D8F97F3}"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1FD8FE26-3496-4791-BA58-CC528C41CF17}" type="datetimeFigureOut">
              <a:rPr lang="it-IT" smtClean="0"/>
              <a:t>09/12/2014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8A58C93-1A35-4113-B55D-1B487D8F97F3}"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1FD8FE26-3496-4791-BA58-CC528C41CF17}" type="datetimeFigureOut">
              <a:rPr lang="it-IT" smtClean="0"/>
              <a:t>09/12/2014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8A58C93-1A35-4113-B55D-1B487D8F97F3}"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1FD8FE26-3496-4791-BA58-CC528C41CF17}" type="datetimeFigureOut">
              <a:rPr lang="it-IT" smtClean="0"/>
              <a:t>09/12/2014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8A58C93-1A35-4113-B55D-1B487D8F97F3}" type="slidenum">
              <a:rPr lang="it-IT" smtClean="0"/>
              <a:t>‹N›</a:t>
            </a:fld>
            <a:endParaRPr lang="it-IT"/>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1FD8FE26-3496-4791-BA58-CC528C41CF17}" type="datetimeFigureOut">
              <a:rPr lang="it-IT" smtClean="0"/>
              <a:t>09/12/2014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8A58C93-1A35-4113-B55D-1B487D8F97F3}"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1FD8FE26-3496-4791-BA58-CC528C41CF17}" type="datetimeFigureOut">
              <a:rPr lang="it-IT" smtClean="0"/>
              <a:t>09/12/2014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48A58C93-1A35-4113-B55D-1B487D8F97F3}" type="slidenum">
              <a:rPr lang="it-IT" smtClean="0"/>
              <a:t>‹N›</a:t>
            </a:fld>
            <a:endParaRPr lang="it-IT"/>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fld id="{1FD8FE26-3496-4791-BA58-CC528C41CF17}" type="datetimeFigureOut">
              <a:rPr lang="it-IT" smtClean="0"/>
              <a:t>09/12/2014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48A58C93-1A35-4113-B55D-1B487D8F97F3}"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D8FE26-3496-4791-BA58-CC528C41CF17}" type="datetimeFigureOut">
              <a:rPr lang="it-IT" smtClean="0"/>
              <a:t>09/12/2014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48A58C93-1A35-4113-B55D-1B487D8F97F3}"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1FD8FE26-3496-4791-BA58-CC528C41CF17}" type="datetimeFigureOut">
              <a:rPr lang="it-IT" smtClean="0"/>
              <a:t>09/12/2014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8A58C93-1A35-4113-B55D-1B487D8F97F3}" type="slidenum">
              <a:rPr lang="it-IT" smtClean="0"/>
              <a:t>‹N›</a:t>
            </a:fld>
            <a:endParaRPr lang="it-IT"/>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1FD8FE26-3496-4791-BA58-CC528C41CF17}" type="datetimeFigureOut">
              <a:rPr lang="it-IT" smtClean="0"/>
              <a:t>09/12/2014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8A58C93-1A35-4113-B55D-1B487D8F97F3}"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FD8FE26-3496-4791-BA58-CC528C41CF17}" type="datetimeFigureOut">
              <a:rPr lang="it-IT" smtClean="0"/>
              <a:t>09/12/2014</a:t>
            </a:fld>
            <a:endParaRPr lang="it-IT"/>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it-IT"/>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8A58C93-1A35-4113-B55D-1B487D8F97F3}"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it-IT" b="1" dirty="0">
                <a:solidFill>
                  <a:srgbClr val="FF0000"/>
                </a:solidFill>
              </a:rPr>
              <a:t>Gli storici </a:t>
            </a:r>
            <a:r>
              <a:rPr lang="it-IT" b="1" dirty="0" smtClean="0">
                <a:solidFill>
                  <a:srgbClr val="FF0000"/>
                </a:solidFill>
              </a:rPr>
              <a:t>mobilitati </a:t>
            </a:r>
            <a:r>
              <a:rPr lang="it-IT" dirty="0"/>
              <a:t/>
            </a:r>
            <a:br>
              <a:rPr lang="it-IT" dirty="0"/>
            </a:br>
            <a:endParaRPr lang="it-IT" dirty="0"/>
          </a:p>
        </p:txBody>
      </p:sp>
      <p:sp>
        <p:nvSpPr>
          <p:cNvPr id="3" name="Sottotitolo 2"/>
          <p:cNvSpPr>
            <a:spLocks noGrp="1"/>
          </p:cNvSpPr>
          <p:nvPr>
            <p:ph type="subTitle" idx="1"/>
          </p:nvPr>
        </p:nvSpPr>
        <p:spPr/>
        <p:txBody>
          <a:bodyPr/>
          <a:lstStyle/>
          <a:p>
            <a:r>
              <a:rPr lang="it-IT" b="1" dirty="0">
                <a:solidFill>
                  <a:srgbClr val="FF0000"/>
                </a:solidFill>
              </a:rPr>
              <a:t>Storiografia e propaganda bellica</a:t>
            </a:r>
            <a:endParaRPr lang="it-IT" dirty="0"/>
          </a:p>
        </p:txBody>
      </p:sp>
    </p:spTree>
    <p:extLst>
      <p:ext uri="{BB962C8B-B14F-4D97-AF65-F5344CB8AC3E}">
        <p14:creationId xmlns:p14="http://schemas.microsoft.com/office/powerpoint/2010/main" val="31637454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1914: La guerra degli intellettuali</a:t>
            </a:r>
            <a:endParaRPr lang="it-IT" dirty="0"/>
          </a:p>
        </p:txBody>
      </p:sp>
      <p:sp>
        <p:nvSpPr>
          <p:cNvPr id="3" name="Segnaposto contenuto 2"/>
          <p:cNvSpPr>
            <a:spLocks noGrp="1"/>
          </p:cNvSpPr>
          <p:nvPr>
            <p:ph idx="1"/>
          </p:nvPr>
        </p:nvSpPr>
        <p:spPr/>
        <p:txBody>
          <a:bodyPr>
            <a:normAutofit fontScale="85000" lnSpcReduction="20000"/>
          </a:bodyPr>
          <a:lstStyle/>
          <a:p>
            <a:pPr marL="0" indent="0">
              <a:buNone/>
            </a:pPr>
            <a:r>
              <a:rPr lang="it-IT" dirty="0" smtClean="0"/>
              <a:t>Alla distinzione, proposta dagli storici inglesi, fra una Germania buona e una cattiva, gli intellettuali </a:t>
            </a:r>
            <a:r>
              <a:rPr lang="it-IT" dirty="0"/>
              <a:t>tedeschi </a:t>
            </a:r>
            <a:r>
              <a:rPr lang="it-IT" dirty="0" smtClean="0"/>
              <a:t>rispondono nel 1914 </a:t>
            </a:r>
            <a:r>
              <a:rPr lang="it-IT" dirty="0"/>
              <a:t>con due dichiarazioni </a:t>
            </a:r>
            <a:r>
              <a:rPr lang="it-IT" dirty="0" smtClean="0"/>
              <a:t>pubbliche: </a:t>
            </a:r>
          </a:p>
          <a:p>
            <a:pPr marL="0" indent="0">
              <a:buNone/>
            </a:pPr>
            <a:endParaRPr lang="it-IT" dirty="0" smtClean="0"/>
          </a:p>
          <a:p>
            <a:r>
              <a:rPr lang="it-IT" dirty="0" smtClean="0"/>
              <a:t>l’</a:t>
            </a:r>
            <a:r>
              <a:rPr lang="it-IT" b="1" i="1" dirty="0" err="1" smtClean="0">
                <a:solidFill>
                  <a:srgbClr val="FF0000"/>
                </a:solidFill>
              </a:rPr>
              <a:t>Aufruf</a:t>
            </a:r>
            <a:r>
              <a:rPr lang="it-IT" b="1" i="1" dirty="0" smtClean="0">
                <a:solidFill>
                  <a:srgbClr val="FF0000"/>
                </a:solidFill>
              </a:rPr>
              <a:t> </a:t>
            </a:r>
            <a:r>
              <a:rPr lang="it-IT" b="1" i="1" dirty="0">
                <a:solidFill>
                  <a:srgbClr val="FF0000"/>
                </a:solidFill>
              </a:rPr>
              <a:t>an die </a:t>
            </a:r>
            <a:r>
              <a:rPr lang="it-IT" b="1" i="1" dirty="0" err="1">
                <a:solidFill>
                  <a:srgbClr val="FF0000"/>
                </a:solidFill>
              </a:rPr>
              <a:t>Kulturwelt</a:t>
            </a:r>
            <a:r>
              <a:rPr lang="it-IT" b="1" dirty="0">
                <a:solidFill>
                  <a:srgbClr val="FF0000"/>
                </a:solidFill>
              </a:rPr>
              <a:t>, </a:t>
            </a:r>
            <a:r>
              <a:rPr lang="it-IT" dirty="0"/>
              <a:t>sottoscritta da 93 intellettuali tedeschi di diverso orientamento politico (esclusi i socialdemocratici) e di diversa confessione religiosa (protestanti, cattolici ed ebrei</a:t>
            </a:r>
            <a:r>
              <a:rPr lang="it-IT" dirty="0" smtClean="0"/>
              <a:t>);</a:t>
            </a:r>
          </a:p>
          <a:p>
            <a:r>
              <a:rPr lang="it-IT" dirty="0" smtClean="0"/>
              <a:t>la </a:t>
            </a:r>
            <a:r>
              <a:rPr lang="it-IT" b="1" i="1" dirty="0" err="1">
                <a:solidFill>
                  <a:srgbClr val="FF0000"/>
                </a:solidFill>
              </a:rPr>
              <a:t>Erklärung</a:t>
            </a:r>
            <a:r>
              <a:rPr lang="it-IT" b="1" i="1" dirty="0">
                <a:solidFill>
                  <a:srgbClr val="FF0000"/>
                </a:solidFill>
              </a:rPr>
              <a:t> </a:t>
            </a:r>
            <a:r>
              <a:rPr lang="it-IT" b="1" i="1" dirty="0" err="1">
                <a:solidFill>
                  <a:srgbClr val="FF0000"/>
                </a:solidFill>
              </a:rPr>
              <a:t>der</a:t>
            </a:r>
            <a:r>
              <a:rPr lang="it-IT" b="1" i="1" dirty="0">
                <a:solidFill>
                  <a:srgbClr val="FF0000"/>
                </a:solidFill>
              </a:rPr>
              <a:t> </a:t>
            </a:r>
            <a:r>
              <a:rPr lang="it-IT" b="1" i="1" dirty="0" err="1">
                <a:solidFill>
                  <a:srgbClr val="FF0000"/>
                </a:solidFill>
              </a:rPr>
              <a:t>Hochschulleherer</a:t>
            </a:r>
            <a:r>
              <a:rPr lang="it-IT" b="1" i="1" dirty="0">
                <a:solidFill>
                  <a:srgbClr val="FF0000"/>
                </a:solidFill>
              </a:rPr>
              <a:t> </a:t>
            </a:r>
            <a:r>
              <a:rPr lang="it-IT" b="1" i="1" dirty="0" err="1">
                <a:solidFill>
                  <a:srgbClr val="FF0000"/>
                </a:solidFill>
              </a:rPr>
              <a:t>des</a:t>
            </a:r>
            <a:r>
              <a:rPr lang="it-IT" b="1" i="1" dirty="0">
                <a:solidFill>
                  <a:srgbClr val="FF0000"/>
                </a:solidFill>
              </a:rPr>
              <a:t> </a:t>
            </a:r>
            <a:r>
              <a:rPr lang="it-IT" b="1" i="1" dirty="0" err="1">
                <a:solidFill>
                  <a:srgbClr val="FF0000"/>
                </a:solidFill>
              </a:rPr>
              <a:t>Deutschen</a:t>
            </a:r>
            <a:r>
              <a:rPr lang="it-IT" b="1" i="1" dirty="0">
                <a:solidFill>
                  <a:srgbClr val="FF0000"/>
                </a:solidFill>
              </a:rPr>
              <a:t> </a:t>
            </a:r>
            <a:r>
              <a:rPr lang="it-IT" b="1" i="1" dirty="0" err="1">
                <a:solidFill>
                  <a:srgbClr val="FF0000"/>
                </a:solidFill>
              </a:rPr>
              <a:t>Reiches</a:t>
            </a:r>
            <a:r>
              <a:rPr lang="it-IT" dirty="0"/>
              <a:t>, ispirata dal filologo classico Ulrich von </a:t>
            </a:r>
            <a:r>
              <a:rPr lang="it-IT" dirty="0" err="1"/>
              <a:t>Wilamowitz</a:t>
            </a:r>
            <a:r>
              <a:rPr lang="it-IT" dirty="0"/>
              <a:t> </a:t>
            </a:r>
            <a:r>
              <a:rPr lang="it-IT" dirty="0" err="1"/>
              <a:t>Moellendorf</a:t>
            </a:r>
            <a:r>
              <a:rPr lang="it-IT" dirty="0"/>
              <a:t> e firmata da oltre 4.000 docenti di ogni ordine di scuola. </a:t>
            </a:r>
            <a:endParaRPr lang="it-IT" dirty="0" smtClean="0"/>
          </a:p>
          <a:p>
            <a:pPr marL="0" indent="0">
              <a:buNone/>
            </a:pPr>
            <a:endParaRPr lang="it-IT" dirty="0" smtClean="0"/>
          </a:p>
          <a:p>
            <a:pPr marL="0" indent="0">
              <a:buNone/>
            </a:pPr>
            <a:r>
              <a:rPr lang="it-IT" dirty="0" smtClean="0"/>
              <a:t>Con </a:t>
            </a:r>
            <a:r>
              <a:rPr lang="it-IT" dirty="0"/>
              <a:t>il primo documento, più sintetico, i tedeschi </a:t>
            </a:r>
            <a:r>
              <a:rPr lang="it-IT" dirty="0" smtClean="0"/>
              <a:t>giustificano </a:t>
            </a:r>
            <a:r>
              <a:rPr lang="it-IT" dirty="0"/>
              <a:t>l’invasione del Belgio come un atto di autodifesa legittima, </a:t>
            </a:r>
            <a:endParaRPr lang="it-IT" dirty="0" smtClean="0"/>
          </a:p>
          <a:p>
            <a:pPr marL="0" indent="0">
              <a:buNone/>
            </a:pPr>
            <a:r>
              <a:rPr lang="it-IT" dirty="0" smtClean="0"/>
              <a:t>con </a:t>
            </a:r>
            <a:r>
              <a:rPr lang="it-IT" dirty="0"/>
              <a:t>il secondo, più articolato, </a:t>
            </a:r>
            <a:r>
              <a:rPr lang="it-IT" dirty="0" smtClean="0"/>
              <a:t>respingono </a:t>
            </a:r>
            <a:r>
              <a:rPr lang="it-IT" dirty="0"/>
              <a:t>qualsiasi ipotesi di distinzione fra un Germania colta e una Germania militarista, affermando che la cultura tedesca non </a:t>
            </a:r>
            <a:r>
              <a:rPr lang="it-IT" dirty="0" smtClean="0"/>
              <a:t>può </a:t>
            </a:r>
            <a:r>
              <a:rPr lang="it-IT" dirty="0"/>
              <a:t>prescindere dalla difesa della patria e della sua superiore civiltà. </a:t>
            </a:r>
          </a:p>
          <a:p>
            <a:endParaRPr lang="it-IT" dirty="0"/>
          </a:p>
        </p:txBody>
      </p:sp>
    </p:spTree>
    <p:extLst>
      <p:ext uri="{BB962C8B-B14F-4D97-AF65-F5344CB8AC3E}">
        <p14:creationId xmlns:p14="http://schemas.microsoft.com/office/powerpoint/2010/main" val="483456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60648"/>
            <a:ext cx="8229600" cy="990600"/>
          </a:xfrm>
        </p:spPr>
        <p:txBody>
          <a:bodyPr/>
          <a:lstStyle/>
          <a:p>
            <a:r>
              <a:rPr lang="it-IT" dirty="0" smtClean="0"/>
              <a:t>Gli appelli dei professori tedeschi</a:t>
            </a:r>
            <a:endParaRPr lang="it-IT"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337738"/>
            <a:ext cx="4176464" cy="5311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http://upload.wikimedia.org/wikipedia/commons/thumb/4/4f/Hochschullehrer1914.djvu/page1-1024px-Hochschullehrer1914.djv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1180" y="1019174"/>
            <a:ext cx="4371975" cy="5838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316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 testi degli appelli</a:t>
            </a:r>
          </a:p>
        </p:txBody>
      </p:sp>
      <p:sp>
        <p:nvSpPr>
          <p:cNvPr id="3" name="Segnaposto contenuto 2"/>
          <p:cNvSpPr>
            <a:spLocks noGrp="1"/>
          </p:cNvSpPr>
          <p:nvPr>
            <p:ph idx="1"/>
          </p:nvPr>
        </p:nvSpPr>
        <p:spPr/>
        <p:txBody>
          <a:bodyPr/>
          <a:lstStyle/>
          <a:p>
            <a:r>
              <a:rPr lang="it-IT" dirty="0"/>
              <a:t>I due testi sono diversi fra loro in quanto il primo contiene esplicite affermazioni razzistiche dichiarando l’inferiorità di “mongoli e negri” e l’indiscutibile superiorità della civiltà germanica, destinata a presiedere all’ordine mondiale, mentre il secondo, dopo aver dichiarato che la Germania stava combattendo una guerra di difesa cui era stata costretta dalle potenze dell’Intesa, avanza obiettivi annessionistici affermando la necessità di inglobare nello “spazio tedesco” il Belgio e i Paesi Bassi, parte della Francia nord orientale, e parte della Polonia, mentre la popolazione russa avrebbe dovuto essere deportata in Siberia per far spazio ai coloni tedeschi. </a:t>
            </a:r>
          </a:p>
        </p:txBody>
      </p:sp>
    </p:spTree>
    <p:extLst>
      <p:ext uri="{BB962C8B-B14F-4D97-AF65-F5344CB8AC3E}">
        <p14:creationId xmlns:p14="http://schemas.microsoft.com/office/powerpoint/2010/main" val="1697846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testi degli appelli</a:t>
            </a:r>
            <a:endParaRPr lang="it-IT" dirty="0"/>
          </a:p>
        </p:txBody>
      </p:sp>
      <p:sp>
        <p:nvSpPr>
          <p:cNvPr id="3" name="Segnaposto contenuto 2"/>
          <p:cNvSpPr>
            <a:spLocks noGrp="1"/>
          </p:cNvSpPr>
          <p:nvPr>
            <p:ph idx="1"/>
          </p:nvPr>
        </p:nvSpPr>
        <p:spPr/>
        <p:txBody>
          <a:bodyPr>
            <a:normAutofit fontScale="92500" lnSpcReduction="20000"/>
          </a:bodyPr>
          <a:lstStyle/>
          <a:p>
            <a:r>
              <a:rPr lang="it-IT" dirty="0"/>
              <a:t>Nell’</a:t>
            </a:r>
            <a:r>
              <a:rPr lang="it-IT" i="1" dirty="0" err="1"/>
              <a:t>Aufruf</a:t>
            </a:r>
            <a:r>
              <a:rPr lang="it-IT" dirty="0"/>
              <a:t> si legge infatti: </a:t>
            </a:r>
            <a:endParaRPr lang="it-IT" dirty="0" smtClean="0"/>
          </a:p>
          <a:p>
            <a:r>
              <a:rPr lang="it-IT" i="1" dirty="0" smtClean="0"/>
              <a:t>“</a:t>
            </a:r>
            <a:r>
              <a:rPr lang="it-IT" i="1" dirty="0"/>
              <a:t>Non è vero che la guerra contro il nostro cosiddetto militarismo non sia guerra contro la nostra civiltà. L’esercito tedesco e il popolo tedesco sono una cosa sola. Questa coscienza affratella oggi settanta milioni di tedeschi senza distinzione di educazione, di ceto, di partito”. </a:t>
            </a:r>
            <a:endParaRPr lang="it-IT" i="1" dirty="0" smtClean="0"/>
          </a:p>
          <a:p>
            <a:r>
              <a:rPr lang="it-IT" dirty="0" smtClean="0"/>
              <a:t>Mentre </a:t>
            </a:r>
            <a:r>
              <a:rPr lang="it-IT" dirty="0"/>
              <a:t>nell’</a:t>
            </a:r>
            <a:r>
              <a:rPr lang="it-IT" i="1" dirty="0"/>
              <a:t> </a:t>
            </a:r>
            <a:r>
              <a:rPr lang="it-IT" i="1" dirty="0" err="1"/>
              <a:t>Erklärung</a:t>
            </a:r>
            <a:r>
              <a:rPr lang="it-IT" dirty="0"/>
              <a:t> si afferma: </a:t>
            </a:r>
            <a:endParaRPr lang="it-IT" dirty="0" smtClean="0"/>
          </a:p>
          <a:p>
            <a:r>
              <a:rPr lang="it-IT" i="1" dirty="0" smtClean="0"/>
              <a:t>“</a:t>
            </a:r>
            <a:r>
              <a:rPr lang="it-IT" i="1" dirty="0"/>
              <a:t>L’esercito ed il popolo tedesco sono animati dallo stesso spirito, poiché sono un’unica cosa […]. Questo spirito non vive solo in Prussia, ma è il medesimo in tutti i paesi dell’impero tedesco. È lo stesso in pace e in guerra […]. Noi crediamo che il destino dell’intera cultura europea dipenda dalla vittoria  che sta per essere conquistata dal ‘militarismo’ tedesco, il quale altro non è che l’espressione della disciplina, della fedeltà al dovere e dello spirito di sacrificio del popolo tedesco, forte della sua unità e della sua libertà</a:t>
            </a:r>
            <a:r>
              <a:rPr lang="it-IT" i="1" dirty="0" smtClean="0"/>
              <a:t>”.</a:t>
            </a:r>
            <a:endParaRPr lang="it-IT" i="1" dirty="0"/>
          </a:p>
        </p:txBody>
      </p:sp>
    </p:spTree>
    <p:extLst>
      <p:ext uri="{BB962C8B-B14F-4D97-AF65-F5344CB8AC3E}">
        <p14:creationId xmlns:p14="http://schemas.microsoft.com/office/powerpoint/2010/main" val="2850596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Poche voci dissonanti</a:t>
            </a:r>
            <a:endParaRPr lang="it-IT" dirty="0"/>
          </a:p>
        </p:txBody>
      </p:sp>
      <p:sp>
        <p:nvSpPr>
          <p:cNvPr id="3" name="Segnaposto contenuto 2"/>
          <p:cNvSpPr>
            <a:spLocks noGrp="1"/>
          </p:cNvSpPr>
          <p:nvPr>
            <p:ph idx="1"/>
          </p:nvPr>
        </p:nvSpPr>
        <p:spPr/>
        <p:txBody>
          <a:bodyPr>
            <a:normAutofit fontScale="92500" lnSpcReduction="10000"/>
          </a:bodyPr>
          <a:lstStyle/>
          <a:p>
            <a:r>
              <a:rPr lang="it-IT" dirty="0"/>
              <a:t>Oltre alle firme di adesione della maggior parte degli storici accademici, significative sono le </a:t>
            </a:r>
            <a:r>
              <a:rPr lang="it-IT" dirty="0">
                <a:solidFill>
                  <a:srgbClr val="FF0000"/>
                </a:solidFill>
              </a:rPr>
              <a:t>assenze </a:t>
            </a:r>
            <a:r>
              <a:rPr lang="it-IT" dirty="0"/>
              <a:t>(pochissime in verità) come quelle di </a:t>
            </a:r>
            <a:r>
              <a:rPr lang="it-IT" b="1" dirty="0"/>
              <a:t>Hans </a:t>
            </a:r>
            <a:r>
              <a:rPr lang="it-IT" b="1" dirty="0" err="1"/>
              <a:t>Delbrück</a:t>
            </a:r>
            <a:r>
              <a:rPr lang="it-IT" b="1" dirty="0"/>
              <a:t>, </a:t>
            </a:r>
            <a:r>
              <a:rPr lang="it-IT" b="1" dirty="0" err="1"/>
              <a:t>Max</a:t>
            </a:r>
            <a:r>
              <a:rPr lang="it-IT" b="1" dirty="0"/>
              <a:t> </a:t>
            </a:r>
            <a:r>
              <a:rPr lang="it-IT" dirty="0"/>
              <a:t>e</a:t>
            </a:r>
            <a:r>
              <a:rPr lang="it-IT" b="1" dirty="0"/>
              <a:t> Alfred Weber, Georg Friedrich Knapp, </a:t>
            </a:r>
            <a:r>
              <a:rPr lang="it-IT" b="1" dirty="0" err="1"/>
              <a:t>Lujo</a:t>
            </a:r>
            <a:r>
              <a:rPr lang="it-IT" b="1" dirty="0"/>
              <a:t> </a:t>
            </a:r>
            <a:r>
              <a:rPr lang="it-IT" b="1" dirty="0" err="1"/>
              <a:t>Brentano</a:t>
            </a:r>
            <a:r>
              <a:rPr lang="it-IT" dirty="0"/>
              <a:t>; </a:t>
            </a:r>
            <a:endParaRPr lang="it-IT" dirty="0" smtClean="0"/>
          </a:p>
          <a:p>
            <a:r>
              <a:rPr lang="it-IT" dirty="0" smtClean="0"/>
              <a:t>da </a:t>
            </a:r>
            <a:r>
              <a:rPr lang="it-IT" dirty="0"/>
              <a:t>ricordare anche il nome del fisico </a:t>
            </a:r>
            <a:r>
              <a:rPr lang="it-IT" b="1" dirty="0"/>
              <a:t>Albert Einstein</a:t>
            </a:r>
            <a:r>
              <a:rPr lang="it-IT" dirty="0"/>
              <a:t>, esplicitamente contro la guerra in virtù anche della sua cittadinanza svizzera. </a:t>
            </a:r>
            <a:endParaRPr lang="it-IT" dirty="0" smtClean="0"/>
          </a:p>
          <a:p>
            <a:r>
              <a:rPr lang="it-IT" dirty="0" smtClean="0"/>
              <a:t>Uno </a:t>
            </a:r>
            <a:r>
              <a:rPr lang="it-IT" dirty="0"/>
              <a:t>dei pochissimo storici tedeschi dichiaratamente pacifista era </a:t>
            </a:r>
            <a:r>
              <a:rPr lang="it-IT" b="1" dirty="0"/>
              <a:t>Ludwig </a:t>
            </a:r>
            <a:r>
              <a:rPr lang="it-IT" b="1" dirty="0" err="1"/>
              <a:t>Quidde</a:t>
            </a:r>
            <a:r>
              <a:rPr lang="it-IT" dirty="0"/>
              <a:t>, fondatore del periodico “</a:t>
            </a:r>
            <a:r>
              <a:rPr lang="it-IT" dirty="0" err="1"/>
              <a:t>Deutsche</a:t>
            </a:r>
            <a:r>
              <a:rPr lang="it-IT" dirty="0"/>
              <a:t> </a:t>
            </a:r>
            <a:r>
              <a:rPr lang="it-IT" dirty="0" err="1"/>
              <a:t>Zeitschrift</a:t>
            </a:r>
            <a:r>
              <a:rPr lang="it-IT" dirty="0"/>
              <a:t> </a:t>
            </a:r>
            <a:r>
              <a:rPr lang="it-IT" dirty="0" err="1"/>
              <a:t>für</a:t>
            </a:r>
            <a:r>
              <a:rPr lang="it-IT" dirty="0"/>
              <a:t> </a:t>
            </a:r>
            <a:r>
              <a:rPr lang="it-IT" dirty="0" err="1"/>
              <a:t>Geschichtswissenschaft</a:t>
            </a:r>
            <a:r>
              <a:rPr lang="it-IT" dirty="0"/>
              <a:t>” e già al centro di polemiche per aver pubblicato nel 1894 una biografia di Caligola chiaramente allusiva alla figura dell’imperatore Guglielmo II, ma si trattava di un libero studioso e non di un professore universitario il che lo esentava dal dovere dell’obbedienza.</a:t>
            </a:r>
          </a:p>
          <a:p>
            <a:endParaRPr lang="it-IT" dirty="0"/>
          </a:p>
        </p:txBody>
      </p:sp>
    </p:spTree>
    <p:extLst>
      <p:ext uri="{BB962C8B-B14F-4D97-AF65-F5344CB8AC3E}">
        <p14:creationId xmlns:p14="http://schemas.microsoft.com/office/powerpoint/2010/main" val="2891942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7200" y="548680"/>
            <a:ext cx="2242592" cy="1264920"/>
          </a:xfrm>
        </p:spPr>
        <p:txBody>
          <a:bodyPr/>
          <a:lstStyle/>
          <a:p>
            <a:r>
              <a:rPr lang="it-IT" b="1" dirty="0"/>
              <a:t>Ludwig </a:t>
            </a:r>
            <a:r>
              <a:rPr lang="it-IT" b="1" dirty="0" err="1" smtClean="0"/>
              <a:t>Quidde</a:t>
            </a:r>
            <a:r>
              <a:rPr lang="it-IT" b="1" dirty="0" smtClean="0"/>
              <a:t> </a:t>
            </a:r>
            <a:br>
              <a:rPr lang="it-IT" b="1" dirty="0" smtClean="0"/>
            </a:br>
            <a:r>
              <a:rPr lang="it-IT" b="1" dirty="0" smtClean="0"/>
              <a:t>(1858-1941)</a:t>
            </a:r>
            <a:endParaRPr lang="it-IT" dirty="0"/>
          </a:p>
        </p:txBody>
      </p:sp>
      <p:pic>
        <p:nvPicPr>
          <p:cNvPr id="3074"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5723" b="15723"/>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egnaposto testo 4"/>
          <p:cNvSpPr>
            <a:spLocks noGrp="1"/>
          </p:cNvSpPr>
          <p:nvPr>
            <p:ph type="body" sz="half" idx="2"/>
          </p:nvPr>
        </p:nvSpPr>
        <p:spPr>
          <a:xfrm>
            <a:off x="323528" y="2133600"/>
            <a:ext cx="2448272" cy="4242816"/>
          </a:xfrm>
        </p:spPr>
        <p:txBody>
          <a:bodyPr/>
          <a:lstStyle/>
          <a:p>
            <a:r>
              <a:rPr lang="it-IT" dirty="0" smtClean="0"/>
              <a:t>Studia a Strasburgo e a </a:t>
            </a:r>
            <a:r>
              <a:rPr lang="it-IT" dirty="0" err="1" smtClean="0"/>
              <a:t>Gottingen</a:t>
            </a:r>
            <a:endParaRPr lang="it-IT" dirty="0" smtClean="0"/>
          </a:p>
          <a:p>
            <a:r>
              <a:rPr lang="it-IT" dirty="0" smtClean="0"/>
              <a:t>Membro </a:t>
            </a:r>
            <a:r>
              <a:rPr lang="it-IT" dirty="0"/>
              <a:t>dell'</a:t>
            </a:r>
            <a:r>
              <a:rPr lang="it-IT" i="1" dirty="0"/>
              <a:t>Istituto di storia prussiana</a:t>
            </a:r>
            <a:r>
              <a:rPr lang="it-IT" dirty="0"/>
              <a:t> di </a:t>
            </a:r>
            <a:r>
              <a:rPr lang="it-IT" dirty="0" smtClean="0"/>
              <a:t>Roma (1892)</a:t>
            </a:r>
          </a:p>
          <a:p>
            <a:pPr marL="285750" indent="-285750">
              <a:buFontTx/>
              <a:buChar char="-"/>
            </a:pPr>
            <a:r>
              <a:rPr lang="it-IT" i="1" dirty="0" err="1" smtClean="0"/>
              <a:t>Caligula</a:t>
            </a:r>
            <a:r>
              <a:rPr lang="it-IT" i="1" dirty="0" smtClean="0"/>
              <a:t> </a:t>
            </a:r>
            <a:r>
              <a:rPr lang="it-IT" dirty="0" smtClean="0"/>
              <a:t>(1894), accusato e processato per «lesa maestà»</a:t>
            </a:r>
          </a:p>
          <a:p>
            <a:r>
              <a:rPr lang="it-IT" dirty="0" smtClean="0"/>
              <a:t>Fondatore del </a:t>
            </a:r>
            <a:r>
              <a:rPr lang="it-IT" i="1" dirty="0"/>
              <a:t>“</a:t>
            </a:r>
            <a:r>
              <a:rPr lang="it-IT" i="1" dirty="0" err="1"/>
              <a:t>Deutsche</a:t>
            </a:r>
            <a:r>
              <a:rPr lang="it-IT" i="1" dirty="0"/>
              <a:t> </a:t>
            </a:r>
            <a:r>
              <a:rPr lang="it-IT" i="1" dirty="0" err="1"/>
              <a:t>Zeitschrift</a:t>
            </a:r>
            <a:r>
              <a:rPr lang="it-IT" i="1" dirty="0"/>
              <a:t> </a:t>
            </a:r>
            <a:r>
              <a:rPr lang="it-IT" i="1" dirty="0" err="1"/>
              <a:t>für</a:t>
            </a:r>
            <a:r>
              <a:rPr lang="it-IT" i="1" dirty="0"/>
              <a:t> </a:t>
            </a:r>
            <a:r>
              <a:rPr lang="it-IT" i="1" dirty="0" err="1"/>
              <a:t>Geschichtswissenschaft</a:t>
            </a:r>
            <a:r>
              <a:rPr lang="it-IT" i="1" dirty="0"/>
              <a:t>”</a:t>
            </a:r>
            <a:endParaRPr lang="it-IT" i="1" dirty="0" smtClean="0"/>
          </a:p>
          <a:p>
            <a:r>
              <a:rPr lang="it-IT" dirty="0"/>
              <a:t>Antimilitarista, antiprussiano, democratico e pacifista,</a:t>
            </a:r>
          </a:p>
          <a:p>
            <a:r>
              <a:rPr lang="it-IT" dirty="0" smtClean="0"/>
              <a:t>1914-15: Si oppone alla guerra</a:t>
            </a:r>
            <a:endParaRPr lang="it-IT" dirty="0"/>
          </a:p>
          <a:p>
            <a:r>
              <a:rPr lang="it-IT" dirty="0" smtClean="0"/>
              <a:t>Premio Nobel per la pace 1927</a:t>
            </a:r>
          </a:p>
          <a:p>
            <a:r>
              <a:rPr lang="it-IT" dirty="0" smtClean="0"/>
              <a:t>Esule in Svizzera dal 1933, dopo l’ascesa di Hitler</a:t>
            </a:r>
          </a:p>
        </p:txBody>
      </p:sp>
    </p:spTree>
    <p:extLst>
      <p:ext uri="{BB962C8B-B14F-4D97-AF65-F5344CB8AC3E}">
        <p14:creationId xmlns:p14="http://schemas.microsoft.com/office/powerpoint/2010/main" val="1177486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reazioni degli intellettuali europei</a:t>
            </a:r>
            <a:endParaRPr lang="it-IT" dirty="0"/>
          </a:p>
        </p:txBody>
      </p:sp>
      <p:sp>
        <p:nvSpPr>
          <p:cNvPr id="3" name="Segnaposto contenuto 2"/>
          <p:cNvSpPr>
            <a:spLocks noGrp="1"/>
          </p:cNvSpPr>
          <p:nvPr>
            <p:ph idx="1"/>
          </p:nvPr>
        </p:nvSpPr>
        <p:spPr>
          <a:xfrm>
            <a:off x="457200" y="1936576"/>
            <a:ext cx="8229600" cy="4876800"/>
          </a:xfrm>
        </p:spPr>
        <p:txBody>
          <a:bodyPr/>
          <a:lstStyle/>
          <a:p>
            <a:r>
              <a:rPr lang="it-IT" dirty="0"/>
              <a:t>Il manifesto del 93 professori </a:t>
            </a:r>
            <a:r>
              <a:rPr lang="it-IT" dirty="0" smtClean="0"/>
              <a:t>scatena </a:t>
            </a:r>
            <a:r>
              <a:rPr lang="it-IT" dirty="0"/>
              <a:t>immediatamente le reazioni degli ambienti accademici di tutti i paesi non alleati con la </a:t>
            </a:r>
            <a:r>
              <a:rPr lang="it-IT" dirty="0" smtClean="0"/>
              <a:t>Germania, ma </a:t>
            </a:r>
            <a:r>
              <a:rPr lang="it-IT" dirty="0"/>
              <a:t>che con il mondo tedesco </a:t>
            </a:r>
            <a:r>
              <a:rPr lang="it-IT" dirty="0" smtClean="0"/>
              <a:t>hanno </a:t>
            </a:r>
            <a:r>
              <a:rPr lang="it-IT" dirty="0"/>
              <a:t>fino a poco tempo prima intessuto ottime relazioni </a:t>
            </a:r>
            <a:r>
              <a:rPr lang="it-IT" dirty="0" smtClean="0"/>
              <a:t>scientifiche. </a:t>
            </a:r>
            <a:endParaRPr lang="it-IT" dirty="0"/>
          </a:p>
          <a:p>
            <a:endParaRPr lang="it-IT" dirty="0"/>
          </a:p>
        </p:txBody>
      </p:sp>
    </p:spTree>
    <p:extLst>
      <p:ext uri="{BB962C8B-B14F-4D97-AF65-F5344CB8AC3E}">
        <p14:creationId xmlns:p14="http://schemas.microsoft.com/office/powerpoint/2010/main" val="2368177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Inghilterra</a:t>
            </a:r>
            <a:endParaRPr lang="it-IT" dirty="0"/>
          </a:p>
        </p:txBody>
      </p:sp>
      <p:sp>
        <p:nvSpPr>
          <p:cNvPr id="3" name="Segnaposto contenuto 2"/>
          <p:cNvSpPr>
            <a:spLocks noGrp="1"/>
          </p:cNvSpPr>
          <p:nvPr>
            <p:ph idx="1"/>
          </p:nvPr>
        </p:nvSpPr>
        <p:spPr/>
        <p:txBody>
          <a:bodyPr/>
          <a:lstStyle/>
          <a:p>
            <a:r>
              <a:rPr lang="it-IT" dirty="0"/>
              <a:t>In Inghilterra, da dove era partito il primo appello degli storici di Oxford, una </a:t>
            </a:r>
            <a:r>
              <a:rPr lang="it-IT" i="1" dirty="0" err="1"/>
              <a:t>Reply</a:t>
            </a:r>
            <a:r>
              <a:rPr lang="it-IT" i="1" dirty="0"/>
              <a:t> to </a:t>
            </a:r>
            <a:r>
              <a:rPr lang="it-IT" i="1" dirty="0" err="1"/>
              <a:t>German</a:t>
            </a:r>
            <a:r>
              <a:rPr lang="it-IT" i="1" dirty="0"/>
              <a:t> </a:t>
            </a:r>
            <a:r>
              <a:rPr lang="it-IT" i="1" dirty="0" err="1"/>
              <a:t>Professors</a:t>
            </a:r>
            <a:r>
              <a:rPr lang="it-IT" i="1" dirty="0"/>
              <a:t> </a:t>
            </a:r>
            <a:r>
              <a:rPr lang="it-IT" dirty="0"/>
              <a:t> è</a:t>
            </a:r>
            <a:r>
              <a:rPr lang="it-IT" dirty="0" smtClean="0"/>
              <a:t> </a:t>
            </a:r>
            <a:r>
              <a:rPr lang="it-IT" dirty="0"/>
              <a:t>pubblicata sul “Times” il 21 ottobre, sottoscritta da 117 accademici i quali, dopo aver riconosciuto il loro debito nei confronti della scienza tedesca, </a:t>
            </a:r>
            <a:r>
              <a:rPr lang="it-IT" dirty="0" smtClean="0"/>
              <a:t>ribadiscono </a:t>
            </a:r>
            <a:r>
              <a:rPr lang="it-IT" dirty="0"/>
              <a:t>la loro condanna del militarismo e della politica di potenza. </a:t>
            </a:r>
            <a:endParaRPr lang="it-IT" dirty="0" smtClean="0"/>
          </a:p>
          <a:p>
            <a:r>
              <a:rPr lang="it-IT" dirty="0" smtClean="0"/>
              <a:t>Ad </a:t>
            </a:r>
            <a:r>
              <a:rPr lang="it-IT" dirty="0"/>
              <a:t>esclusione della </a:t>
            </a:r>
            <a:r>
              <a:rPr lang="it-IT" dirty="0" err="1"/>
              <a:t>Chemical</a:t>
            </a:r>
            <a:r>
              <a:rPr lang="it-IT" dirty="0"/>
              <a:t> Society </a:t>
            </a:r>
            <a:r>
              <a:rPr lang="it-IT" dirty="0" smtClean="0"/>
              <a:t>(più </a:t>
            </a:r>
            <a:r>
              <a:rPr lang="it-IT" dirty="0"/>
              <a:t>di altre implicata nella produzione di armi) nessuna delle istituzioni accademiche britanniche – né la </a:t>
            </a:r>
            <a:r>
              <a:rPr lang="it-IT" dirty="0" err="1"/>
              <a:t>Royal</a:t>
            </a:r>
            <a:r>
              <a:rPr lang="it-IT" dirty="0"/>
              <a:t> Society né la </a:t>
            </a:r>
            <a:r>
              <a:rPr lang="it-IT" dirty="0" err="1"/>
              <a:t>British</a:t>
            </a:r>
            <a:r>
              <a:rPr lang="it-IT" dirty="0"/>
              <a:t> Academy – </a:t>
            </a:r>
            <a:r>
              <a:rPr lang="it-IT" dirty="0" smtClean="0"/>
              <a:t>approvano </a:t>
            </a:r>
            <a:r>
              <a:rPr lang="it-IT" dirty="0"/>
              <a:t>provvedimenti di espulsione dei soci tedeschi.</a:t>
            </a:r>
          </a:p>
          <a:p>
            <a:endParaRPr lang="it-IT" dirty="0"/>
          </a:p>
        </p:txBody>
      </p:sp>
    </p:spTree>
    <p:extLst>
      <p:ext uri="{BB962C8B-B14F-4D97-AF65-F5344CB8AC3E}">
        <p14:creationId xmlns:p14="http://schemas.microsoft.com/office/powerpoint/2010/main" val="747303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3808" y="620688"/>
            <a:ext cx="4068525" cy="6122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6642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Francia</a:t>
            </a:r>
            <a:endParaRPr lang="it-IT" dirty="0"/>
          </a:p>
        </p:txBody>
      </p:sp>
      <p:sp>
        <p:nvSpPr>
          <p:cNvPr id="3" name="Segnaposto contenuto 2"/>
          <p:cNvSpPr>
            <a:spLocks noGrp="1"/>
          </p:cNvSpPr>
          <p:nvPr>
            <p:ph idx="1"/>
          </p:nvPr>
        </p:nvSpPr>
        <p:spPr/>
        <p:txBody>
          <a:bodyPr>
            <a:normAutofit fontScale="62500" lnSpcReduction="20000"/>
          </a:bodyPr>
          <a:lstStyle/>
          <a:p>
            <a:pPr marL="0" indent="0">
              <a:buNone/>
            </a:pPr>
            <a:r>
              <a:rPr lang="it-IT" dirty="0"/>
              <a:t>In Francia </a:t>
            </a:r>
            <a:r>
              <a:rPr lang="it-IT" dirty="0" smtClean="0"/>
              <a:t>sono </a:t>
            </a:r>
            <a:r>
              <a:rPr lang="it-IT" dirty="0"/>
              <a:t>singoli studiosi o interi corpi accademici a rispondere ai colleghi tedeschi, rinnovando i motivi delle polemiche culturali degli anni settanta del secolo </a:t>
            </a:r>
            <a:r>
              <a:rPr lang="it-IT" dirty="0" smtClean="0"/>
              <a:t>recedente (guerra Franco-prussiana). </a:t>
            </a:r>
          </a:p>
          <a:p>
            <a:pPr marL="0" indent="0">
              <a:buNone/>
            </a:pPr>
            <a:r>
              <a:rPr lang="it-IT" dirty="0" smtClean="0"/>
              <a:t>Il </a:t>
            </a:r>
            <a:r>
              <a:rPr lang="it-IT" dirty="0"/>
              <a:t>3 novembre 1914 venne pubblicato un </a:t>
            </a:r>
            <a:r>
              <a:rPr lang="it-IT" i="1" dirty="0"/>
              <a:t>Manifeste </a:t>
            </a:r>
            <a:r>
              <a:rPr lang="it-IT" i="1" dirty="0" err="1"/>
              <a:t>des</a:t>
            </a:r>
            <a:r>
              <a:rPr lang="it-IT" i="1" dirty="0"/>
              <a:t> </a:t>
            </a:r>
            <a:r>
              <a:rPr lang="it-IT" i="1" dirty="0" err="1"/>
              <a:t>Universités</a:t>
            </a:r>
            <a:r>
              <a:rPr lang="it-IT" i="1" dirty="0"/>
              <a:t> </a:t>
            </a:r>
            <a:r>
              <a:rPr lang="it-IT" i="1" dirty="0" err="1"/>
              <a:t>françaises</a:t>
            </a:r>
            <a:r>
              <a:rPr lang="it-IT" i="1" dirty="0"/>
              <a:t> </a:t>
            </a:r>
            <a:r>
              <a:rPr lang="it-IT" i="1" dirty="0" err="1"/>
              <a:t>aux</a:t>
            </a:r>
            <a:r>
              <a:rPr lang="it-IT" i="1" dirty="0"/>
              <a:t> </a:t>
            </a:r>
            <a:r>
              <a:rPr lang="it-IT" i="1" dirty="0" err="1"/>
              <a:t>Universités</a:t>
            </a:r>
            <a:r>
              <a:rPr lang="it-IT" i="1" dirty="0"/>
              <a:t> </a:t>
            </a:r>
            <a:r>
              <a:rPr lang="it-IT" i="1" dirty="0" err="1"/>
              <a:t>des</a:t>
            </a:r>
            <a:r>
              <a:rPr lang="it-IT" i="1" dirty="0"/>
              <a:t> </a:t>
            </a:r>
            <a:r>
              <a:rPr lang="it-IT" i="1" dirty="0" err="1"/>
              <a:t>Pays</a:t>
            </a:r>
            <a:r>
              <a:rPr lang="it-IT" i="1" dirty="0"/>
              <a:t> </a:t>
            </a:r>
            <a:r>
              <a:rPr lang="it-IT" i="1" dirty="0" err="1"/>
              <a:t>nautres</a:t>
            </a:r>
            <a:r>
              <a:rPr lang="it-IT" i="1" dirty="0"/>
              <a:t>. En </a:t>
            </a:r>
            <a:r>
              <a:rPr lang="it-IT" i="1" dirty="0" err="1"/>
              <a:t>reponse</a:t>
            </a:r>
            <a:r>
              <a:rPr lang="it-IT" i="1" dirty="0"/>
              <a:t> à la </a:t>
            </a:r>
            <a:r>
              <a:rPr lang="it-IT" i="1" dirty="0" err="1"/>
              <a:t>protestation</a:t>
            </a:r>
            <a:r>
              <a:rPr lang="it-IT" i="1" dirty="0"/>
              <a:t> </a:t>
            </a:r>
            <a:r>
              <a:rPr lang="it-IT" i="1" dirty="0" err="1"/>
              <a:t>des</a:t>
            </a:r>
            <a:r>
              <a:rPr lang="it-IT" i="1" dirty="0"/>
              <a:t> </a:t>
            </a:r>
            <a:r>
              <a:rPr lang="it-IT" i="1" dirty="0" err="1"/>
              <a:t>Uniiversités</a:t>
            </a:r>
            <a:r>
              <a:rPr lang="it-IT" i="1" dirty="0"/>
              <a:t> </a:t>
            </a:r>
            <a:r>
              <a:rPr lang="it-IT" i="1" dirty="0" err="1"/>
              <a:t>allemandes</a:t>
            </a:r>
            <a:r>
              <a:rPr lang="it-IT" dirty="0"/>
              <a:t>, nel quale si </a:t>
            </a:r>
            <a:r>
              <a:rPr lang="it-IT" dirty="0" smtClean="0"/>
              <a:t>ribadisce che:</a:t>
            </a:r>
          </a:p>
          <a:p>
            <a:r>
              <a:rPr lang="it-IT" i="1" dirty="0" smtClean="0"/>
              <a:t> </a:t>
            </a:r>
            <a:r>
              <a:rPr lang="it-IT" i="1" dirty="0"/>
              <a:t>“la civiltà è opera non di un unico popolo ma di tutti i popoli, la ricchezza intellettuale e morale dell’Umanità è creata dalla varietà e dalla indipendenza di tutte le nazioni […]. La civiltà europea è fatta dalla collaborazione di tutti i popoli”. </a:t>
            </a:r>
            <a:endParaRPr lang="it-IT" i="1" dirty="0" smtClean="0"/>
          </a:p>
          <a:p>
            <a:pPr marL="0" indent="0">
              <a:buNone/>
            </a:pPr>
            <a:r>
              <a:rPr lang="it-IT" dirty="0" smtClean="0"/>
              <a:t>Ben </a:t>
            </a:r>
            <a:r>
              <a:rPr lang="it-IT" dirty="0"/>
              <a:t>diverso il tono della </a:t>
            </a:r>
            <a:r>
              <a:rPr lang="it-IT" i="1" dirty="0" err="1"/>
              <a:t>Protestation</a:t>
            </a:r>
            <a:r>
              <a:rPr lang="it-IT" i="1" dirty="0"/>
              <a:t> de l’Académie </a:t>
            </a:r>
            <a:r>
              <a:rPr lang="it-IT" i="1" dirty="0" err="1"/>
              <a:t>des</a:t>
            </a:r>
            <a:r>
              <a:rPr lang="it-IT" i="1" dirty="0"/>
              <a:t> </a:t>
            </a:r>
            <a:r>
              <a:rPr lang="it-IT" i="1" dirty="0" err="1"/>
              <a:t>Sciences</a:t>
            </a:r>
            <a:r>
              <a:rPr lang="it-IT" dirty="0"/>
              <a:t> , pubblicata il 4 novembre, che </a:t>
            </a:r>
            <a:r>
              <a:rPr lang="it-IT" dirty="0" smtClean="0"/>
              <a:t>afferma </a:t>
            </a:r>
            <a:r>
              <a:rPr lang="it-IT" dirty="0"/>
              <a:t>in modo perentorio: </a:t>
            </a:r>
            <a:endParaRPr lang="it-IT" dirty="0" smtClean="0"/>
          </a:p>
          <a:p>
            <a:r>
              <a:rPr lang="it-IT" i="1" dirty="0" smtClean="0"/>
              <a:t>“</a:t>
            </a:r>
            <a:r>
              <a:rPr lang="it-IT" i="1" dirty="0"/>
              <a:t>La civiltà latina e l’anglosassone sono quelle che hanno da tre secoli annoverato la maggior parte delle grandi scoperte nelle scienze matematiche, fisiche e naturali, come pure gli autori delle principali invenzioni del secolo XIX”, </a:t>
            </a:r>
            <a:r>
              <a:rPr lang="it-IT" dirty="0"/>
              <a:t>contrapponendo uno sciovinismo franco-britannico a quello germanico. </a:t>
            </a:r>
            <a:endParaRPr lang="it-IT" dirty="0" smtClean="0"/>
          </a:p>
          <a:p>
            <a:pPr marL="0" indent="0">
              <a:buNone/>
            </a:pPr>
            <a:r>
              <a:rPr lang="it-IT" dirty="0" smtClean="0"/>
              <a:t>Pochi </a:t>
            </a:r>
            <a:r>
              <a:rPr lang="it-IT" dirty="0"/>
              <a:t>mesi dopo, nel febbraio 1915, l’Académie del </a:t>
            </a:r>
            <a:r>
              <a:rPr lang="it-IT" dirty="0" err="1"/>
              <a:t>Sciences</a:t>
            </a:r>
            <a:r>
              <a:rPr lang="it-IT" dirty="0"/>
              <a:t> e l’Académie </a:t>
            </a:r>
            <a:r>
              <a:rPr lang="it-IT" dirty="0" err="1"/>
              <a:t>des</a:t>
            </a:r>
            <a:r>
              <a:rPr lang="it-IT" dirty="0"/>
              <a:t> </a:t>
            </a:r>
            <a:r>
              <a:rPr lang="it-IT" dirty="0" err="1"/>
              <a:t>Inscriptions</a:t>
            </a:r>
            <a:r>
              <a:rPr lang="it-IT" dirty="0"/>
              <a:t> </a:t>
            </a:r>
            <a:r>
              <a:rPr lang="it-IT" dirty="0" err="1"/>
              <a:t>el</a:t>
            </a:r>
            <a:r>
              <a:rPr lang="it-IT" dirty="0"/>
              <a:t> </a:t>
            </a:r>
            <a:r>
              <a:rPr lang="it-IT" dirty="0" err="1"/>
              <a:t>Belles</a:t>
            </a:r>
            <a:r>
              <a:rPr lang="it-IT" dirty="0"/>
              <a:t> </a:t>
            </a:r>
            <a:r>
              <a:rPr lang="it-IT" dirty="0" err="1"/>
              <a:t>Lettres</a:t>
            </a:r>
            <a:r>
              <a:rPr lang="it-IT" dirty="0"/>
              <a:t> </a:t>
            </a:r>
            <a:r>
              <a:rPr lang="it-IT" dirty="0" smtClean="0"/>
              <a:t>cancellano dai </a:t>
            </a:r>
            <a:r>
              <a:rPr lang="it-IT" dirty="0"/>
              <a:t>propri ranghi tutti i soci tedeschi. </a:t>
            </a:r>
            <a:endParaRPr lang="it-IT" dirty="0" smtClean="0"/>
          </a:p>
          <a:p>
            <a:pPr marL="0" indent="0">
              <a:buNone/>
            </a:pPr>
            <a:r>
              <a:rPr lang="it-IT" dirty="0" smtClean="0"/>
              <a:t>Equilibrata</a:t>
            </a:r>
            <a:r>
              <a:rPr lang="it-IT" dirty="0"/>
              <a:t>, ma severa, la dichiarazione </a:t>
            </a:r>
            <a:r>
              <a:rPr lang="it-IT" i="1" dirty="0"/>
              <a:t>A nos </a:t>
            </a:r>
            <a:r>
              <a:rPr lang="it-IT" i="1" dirty="0" err="1"/>
              <a:t>lecteurs</a:t>
            </a:r>
            <a:r>
              <a:rPr lang="it-IT" i="1" dirty="0"/>
              <a:t> </a:t>
            </a:r>
            <a:r>
              <a:rPr lang="it-IT" dirty="0"/>
              <a:t>della “</a:t>
            </a:r>
            <a:r>
              <a:rPr lang="it-IT" dirty="0" err="1"/>
              <a:t>Revue</a:t>
            </a:r>
            <a:r>
              <a:rPr lang="it-IT" dirty="0"/>
              <a:t> </a:t>
            </a:r>
            <a:r>
              <a:rPr lang="it-IT" dirty="0" err="1"/>
              <a:t>Historique</a:t>
            </a:r>
            <a:r>
              <a:rPr lang="it-IT" dirty="0"/>
              <a:t>”, a firma dei suoi direttori Charles </a:t>
            </a:r>
            <a:r>
              <a:rPr lang="it-IT" dirty="0" err="1"/>
              <a:t>Bémont</a:t>
            </a:r>
            <a:r>
              <a:rPr lang="it-IT" dirty="0"/>
              <a:t> e </a:t>
            </a:r>
            <a:r>
              <a:rPr lang="it-IT" dirty="0" err="1"/>
              <a:t>Christofer</a:t>
            </a:r>
            <a:r>
              <a:rPr lang="it-IT" dirty="0"/>
              <a:t> </a:t>
            </a:r>
            <a:r>
              <a:rPr lang="it-IT" dirty="0" err="1"/>
              <a:t>Pfister</a:t>
            </a:r>
            <a:r>
              <a:rPr lang="it-IT" dirty="0"/>
              <a:t>, nella quale si </a:t>
            </a:r>
            <a:r>
              <a:rPr lang="it-IT" dirty="0" smtClean="0"/>
              <a:t>condanna </a:t>
            </a:r>
            <a:r>
              <a:rPr lang="it-IT" dirty="0"/>
              <a:t>il militarismo germanico esprimendo stupore per il mutamento di mentalità dei colleghi tedeschi, evidentemente accecati dallo spirito imperialista al punto da rinnegare ogni approccio critico alle fonti, accettando passivamente le più odiose tesi propagandistiche proposte dagli stati maggiori.</a:t>
            </a:r>
          </a:p>
          <a:p>
            <a:pPr marL="0" indent="0">
              <a:buNone/>
            </a:pPr>
            <a:endParaRPr lang="it-IT" dirty="0"/>
          </a:p>
          <a:p>
            <a:endParaRPr lang="it-IT" dirty="0"/>
          </a:p>
        </p:txBody>
      </p:sp>
    </p:spTree>
    <p:extLst>
      <p:ext uri="{BB962C8B-B14F-4D97-AF65-F5344CB8AC3E}">
        <p14:creationId xmlns:p14="http://schemas.microsoft.com/office/powerpoint/2010/main" val="1394702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mobilitazione degli intellettuali</a:t>
            </a:r>
            <a:endParaRPr lang="it-IT" dirty="0"/>
          </a:p>
        </p:txBody>
      </p:sp>
      <p:sp>
        <p:nvSpPr>
          <p:cNvPr id="3" name="Segnaposto contenuto 2"/>
          <p:cNvSpPr>
            <a:spLocks noGrp="1"/>
          </p:cNvSpPr>
          <p:nvPr>
            <p:ph idx="1"/>
          </p:nvPr>
        </p:nvSpPr>
        <p:spPr/>
        <p:txBody>
          <a:bodyPr>
            <a:normAutofit lnSpcReduction="10000"/>
          </a:bodyPr>
          <a:lstStyle/>
          <a:p>
            <a:r>
              <a:rPr lang="it-IT" dirty="0"/>
              <a:t>La mobilitazione degli intellettuali a favore della guerra vede scendere in </a:t>
            </a:r>
            <a:r>
              <a:rPr lang="it-IT" dirty="0" smtClean="0"/>
              <a:t>campo, accanto a scrittori, giornalisti, artisti, </a:t>
            </a:r>
            <a:r>
              <a:rPr lang="it-IT" dirty="0"/>
              <a:t>anche gli storici, con maggior coinvolgimento di altri in quanto “tecnici” le cui competenze potevano essere messe direttamente al servizio dell’apparato </a:t>
            </a:r>
            <a:r>
              <a:rPr lang="it-IT" dirty="0" smtClean="0"/>
              <a:t>bellico.</a:t>
            </a:r>
          </a:p>
          <a:p>
            <a:r>
              <a:rPr lang="it-IT" dirty="0" smtClean="0"/>
              <a:t>La «storia patria» e l’esaltazione della storia nazionale diventa uno dei terreni privilegiati della propaganda, sia in positivo (affermazione del primato della propria Nazione in Europa) che in negativo (torti subiti dalla propria Nazione ad opera di altri). </a:t>
            </a:r>
          </a:p>
          <a:p>
            <a:r>
              <a:rPr lang="it-IT" dirty="0" smtClean="0"/>
              <a:t>Ecco dunque emergere, in Italia, l’idea di un </a:t>
            </a:r>
            <a:r>
              <a:rPr lang="it-IT" dirty="0" smtClean="0">
                <a:solidFill>
                  <a:srgbClr val="FF0000"/>
                </a:solidFill>
              </a:rPr>
              <a:t>«</a:t>
            </a:r>
            <a:r>
              <a:rPr lang="it-IT" dirty="0">
                <a:solidFill>
                  <a:srgbClr val="FF0000"/>
                </a:solidFill>
              </a:rPr>
              <a:t>R</a:t>
            </a:r>
            <a:r>
              <a:rPr lang="it-IT" dirty="0" smtClean="0">
                <a:solidFill>
                  <a:srgbClr val="FF0000"/>
                </a:solidFill>
              </a:rPr>
              <a:t>isorgimento incompiuto» </a:t>
            </a:r>
            <a:r>
              <a:rPr lang="it-IT" dirty="0" smtClean="0"/>
              <a:t>la cui conclusione è rappresentata dalla </a:t>
            </a:r>
            <a:r>
              <a:rPr lang="it-IT" dirty="0" smtClean="0">
                <a:solidFill>
                  <a:srgbClr val="FF0000"/>
                </a:solidFill>
              </a:rPr>
              <a:t>«liberazione» di Trento e Trieste</a:t>
            </a:r>
            <a:r>
              <a:rPr lang="it-IT" dirty="0" smtClean="0"/>
              <a:t>.</a:t>
            </a:r>
            <a:endParaRPr lang="it-IT" dirty="0"/>
          </a:p>
        </p:txBody>
      </p:sp>
    </p:spTree>
    <p:extLst>
      <p:ext uri="{BB962C8B-B14F-4D97-AF65-F5344CB8AC3E}">
        <p14:creationId xmlns:p14="http://schemas.microsoft.com/office/powerpoint/2010/main" val="26341739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1447031"/>
            <a:ext cx="7776864" cy="4524315"/>
          </a:xfrm>
          <a:prstGeom prst="rect">
            <a:avLst/>
          </a:prstGeom>
        </p:spPr>
        <p:txBody>
          <a:bodyPr wrap="square">
            <a:spAutoFit/>
          </a:bodyPr>
          <a:lstStyle/>
          <a:p>
            <a:r>
              <a:rPr lang="it-IT" dirty="0"/>
              <a:t>Fra i più impegnati nella propaganda bellica, fin dal 1914, sono da segnalare il filologo classico </a:t>
            </a:r>
            <a:r>
              <a:rPr lang="it-IT" b="1" dirty="0"/>
              <a:t>Ulrich </a:t>
            </a:r>
            <a:r>
              <a:rPr lang="it-IT" b="1" dirty="0" err="1"/>
              <a:t>Wilamowitz</a:t>
            </a:r>
            <a:r>
              <a:rPr lang="it-IT" b="1" dirty="0"/>
              <a:t> </a:t>
            </a:r>
            <a:r>
              <a:rPr lang="it-IT" dirty="0"/>
              <a:t>e lo storico </a:t>
            </a:r>
            <a:r>
              <a:rPr lang="it-IT" b="1" dirty="0"/>
              <a:t>Eduard </a:t>
            </a:r>
            <a:r>
              <a:rPr lang="it-IT" b="1" dirty="0" err="1"/>
              <a:t>Meyer</a:t>
            </a:r>
            <a:r>
              <a:rPr lang="it-IT" dirty="0"/>
              <a:t>, che intervengono con discorsi pubblici e con scritti propagandistici per dimostrare che è in atto un </a:t>
            </a:r>
            <a:r>
              <a:rPr lang="it-IT" dirty="0">
                <a:solidFill>
                  <a:srgbClr val="FF0000"/>
                </a:solidFill>
              </a:rPr>
              <a:t>conflitto fra due civiltà</a:t>
            </a:r>
            <a:r>
              <a:rPr lang="it-IT" dirty="0"/>
              <a:t>: quella fondata sulle idee tedesche del 1914 e quella fondata sulle idee francesi del 1789. </a:t>
            </a:r>
            <a:endParaRPr lang="it-IT" dirty="0" smtClean="0"/>
          </a:p>
          <a:p>
            <a:r>
              <a:rPr lang="it-IT" dirty="0" smtClean="0"/>
              <a:t>Anche </a:t>
            </a:r>
            <a:r>
              <a:rPr lang="it-IT" dirty="0"/>
              <a:t>il sociologo ed economista </a:t>
            </a:r>
            <a:r>
              <a:rPr lang="it-IT" b="1" dirty="0" err="1"/>
              <a:t>Werner</a:t>
            </a:r>
            <a:r>
              <a:rPr lang="it-IT" b="1" dirty="0"/>
              <a:t> </a:t>
            </a:r>
            <a:r>
              <a:rPr lang="it-IT" b="1" dirty="0" err="1"/>
              <a:t>Sombart</a:t>
            </a:r>
            <a:r>
              <a:rPr lang="it-IT" b="1" dirty="0"/>
              <a:t> </a:t>
            </a:r>
            <a:r>
              <a:rPr lang="it-IT" dirty="0"/>
              <a:t>interviene nel 1915 con un libello dal titolo </a:t>
            </a:r>
            <a:r>
              <a:rPr lang="it-IT" i="1" dirty="0" err="1"/>
              <a:t>Händler</a:t>
            </a:r>
            <a:r>
              <a:rPr lang="it-IT" i="1" dirty="0"/>
              <a:t> und </a:t>
            </a:r>
            <a:r>
              <a:rPr lang="it-IT" i="1" dirty="0" err="1"/>
              <a:t>Helden</a:t>
            </a:r>
            <a:r>
              <a:rPr lang="it-IT" dirty="0"/>
              <a:t> per contrapporre una società tedesca dal carattere eroico e dallo spirito profonda e disinteressato ad una società materialista e superficiale fondata su profitto (incarnata dall’Inghilterra), affermando che “il popolo eletto degli ultimi secoli è stato il popolo tedesco”. </a:t>
            </a:r>
            <a:endParaRPr lang="it-IT" dirty="0" smtClean="0"/>
          </a:p>
          <a:p>
            <a:r>
              <a:rPr lang="it-IT" dirty="0" smtClean="0"/>
              <a:t>Lo </a:t>
            </a:r>
            <a:r>
              <a:rPr lang="it-IT" dirty="0"/>
              <a:t>stesso </a:t>
            </a:r>
            <a:r>
              <a:rPr lang="it-IT" b="1" dirty="0"/>
              <a:t>Thomas Mann </a:t>
            </a:r>
            <a:r>
              <a:rPr lang="it-IT" dirty="0"/>
              <a:t>– seppure in una prospettiva liberale - </a:t>
            </a:r>
            <a:r>
              <a:rPr lang="it-IT" dirty="0" smtClean="0"/>
              <a:t>riprende </a:t>
            </a:r>
            <a:r>
              <a:rPr lang="it-IT" dirty="0"/>
              <a:t>in alcuni suoi scritti e conferenze la vecchia contrapposizione fra </a:t>
            </a:r>
            <a:r>
              <a:rPr lang="it-IT" i="1" dirty="0" err="1"/>
              <a:t>Kultur</a:t>
            </a:r>
            <a:r>
              <a:rPr lang="it-IT" dirty="0"/>
              <a:t> tedesca e</a:t>
            </a:r>
            <a:r>
              <a:rPr lang="it-IT" i="1" dirty="0"/>
              <a:t> </a:t>
            </a:r>
            <a:r>
              <a:rPr lang="it-IT" i="1" dirty="0" err="1"/>
              <a:t>Zivilisation</a:t>
            </a:r>
            <a:r>
              <a:rPr lang="it-IT" dirty="0"/>
              <a:t> occidentale (ma in realtà francese), mentre </a:t>
            </a:r>
            <a:r>
              <a:rPr lang="it-IT" b="1" dirty="0" err="1"/>
              <a:t>Troeltsch</a:t>
            </a:r>
            <a:r>
              <a:rPr lang="it-IT" dirty="0"/>
              <a:t> e </a:t>
            </a:r>
            <a:r>
              <a:rPr lang="it-IT" b="1" dirty="0" err="1"/>
              <a:t>Meinecke</a:t>
            </a:r>
            <a:r>
              <a:rPr lang="it-IT" dirty="0"/>
              <a:t> </a:t>
            </a:r>
            <a:r>
              <a:rPr lang="it-IT" dirty="0" smtClean="0"/>
              <a:t>giudicano </a:t>
            </a:r>
            <a:r>
              <a:rPr lang="it-IT" dirty="0"/>
              <a:t>la monarchia tedesca una forma di regime politico migliore delle corrotte democrazie occidentali. </a:t>
            </a:r>
          </a:p>
        </p:txBody>
      </p:sp>
      <p:sp>
        <p:nvSpPr>
          <p:cNvPr id="3" name="Titolo 2"/>
          <p:cNvSpPr>
            <a:spLocks noGrp="1"/>
          </p:cNvSpPr>
          <p:nvPr>
            <p:ph type="title"/>
          </p:nvPr>
        </p:nvSpPr>
        <p:spPr/>
        <p:txBody>
          <a:bodyPr/>
          <a:lstStyle/>
          <a:p>
            <a:r>
              <a:rPr lang="it-IT" dirty="0" smtClean="0"/>
              <a:t> </a:t>
            </a:r>
            <a:r>
              <a:rPr lang="it-IT" dirty="0"/>
              <a:t>Gli intellettuali e la guerra</a:t>
            </a:r>
          </a:p>
        </p:txBody>
      </p:sp>
      <p:sp>
        <p:nvSpPr>
          <p:cNvPr id="4" name="Segnaposto contenuto 3"/>
          <p:cNvSpPr>
            <a:spLocks noGrp="1"/>
          </p:cNvSpPr>
          <p:nvPr>
            <p:ph idx="1"/>
          </p:nvPr>
        </p:nvSpPr>
        <p:spPr>
          <a:xfrm>
            <a:off x="457200" y="6021288"/>
            <a:ext cx="8229600" cy="432048"/>
          </a:xfrm>
        </p:spPr>
        <p:txBody>
          <a:bodyPr>
            <a:normAutofit lnSpcReduction="10000"/>
          </a:bodyPr>
          <a:lstStyle/>
          <a:p>
            <a:endParaRPr lang="it-IT" dirty="0" smtClean="0"/>
          </a:p>
          <a:p>
            <a:endParaRPr lang="it-IT" dirty="0"/>
          </a:p>
        </p:txBody>
      </p:sp>
    </p:spTree>
    <p:extLst>
      <p:ext uri="{BB962C8B-B14F-4D97-AF65-F5344CB8AC3E}">
        <p14:creationId xmlns:p14="http://schemas.microsoft.com/office/powerpoint/2010/main" val="3894453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voce degli storici britannici</a:t>
            </a:r>
            <a:endParaRPr lang="it-IT" dirty="0"/>
          </a:p>
        </p:txBody>
      </p:sp>
      <p:sp>
        <p:nvSpPr>
          <p:cNvPr id="3" name="Segnaposto contenuto 2"/>
          <p:cNvSpPr>
            <a:spLocks noGrp="1"/>
          </p:cNvSpPr>
          <p:nvPr>
            <p:ph idx="1"/>
          </p:nvPr>
        </p:nvSpPr>
        <p:spPr/>
        <p:txBody>
          <a:bodyPr>
            <a:normAutofit lnSpcReduction="10000"/>
          </a:bodyPr>
          <a:lstStyle/>
          <a:p>
            <a:r>
              <a:rPr lang="it-IT" dirty="0"/>
              <a:t>Gli storici schierati con l’Intesa trovavano in queste affermazioni una conferma delle loro contrapposte tesi, e cioè che da Lutero a Federico di Prussia a Bismarck la Germania aveva sempre mantenuto un carattere autoritario, violento e aggressivo nei confronti degli altri popoli. </a:t>
            </a:r>
            <a:endParaRPr lang="it-IT" dirty="0" smtClean="0"/>
          </a:p>
          <a:p>
            <a:r>
              <a:rPr lang="it-IT" dirty="0" smtClean="0"/>
              <a:t>Lo storico </a:t>
            </a:r>
            <a:r>
              <a:rPr lang="it-IT" b="1" dirty="0" err="1"/>
              <a:t>Ramsay</a:t>
            </a:r>
            <a:r>
              <a:rPr lang="it-IT" b="1" dirty="0"/>
              <a:t> </a:t>
            </a:r>
            <a:r>
              <a:rPr lang="it-IT" b="1" dirty="0" err="1"/>
              <a:t>Muir</a:t>
            </a:r>
            <a:r>
              <a:rPr lang="it-IT" b="1" dirty="0"/>
              <a:t> </a:t>
            </a:r>
            <a:r>
              <a:rPr lang="it-IT" dirty="0"/>
              <a:t>dell’Università di Manchester sostiene ad esempio alla fine del 1914 che la guerra </a:t>
            </a:r>
            <a:r>
              <a:rPr lang="it-IT" dirty="0" smtClean="0"/>
              <a:t>«è </a:t>
            </a:r>
            <a:r>
              <a:rPr lang="it-IT" dirty="0"/>
              <a:t>il risultato di un veleno che ha intaccato il sistema europeo per più di due secoli; la principale fonte di questo veleno è la </a:t>
            </a:r>
            <a:r>
              <a:rPr lang="it-IT" dirty="0" smtClean="0"/>
              <a:t>Prussia». </a:t>
            </a:r>
            <a:r>
              <a:rPr lang="it-IT" dirty="0"/>
              <a:t>Distinguendo però fra Potsdam e </a:t>
            </a:r>
            <a:r>
              <a:rPr lang="it-IT" dirty="0" err="1"/>
              <a:t>Weimair</a:t>
            </a:r>
            <a:r>
              <a:rPr lang="it-IT" dirty="0"/>
              <a:t>, fra la militarista Prussia e il resto della Germania che avrebbe dovuto reagire alla </a:t>
            </a:r>
            <a:r>
              <a:rPr lang="it-IT" dirty="0" err="1"/>
              <a:t>prussianizzazione</a:t>
            </a:r>
            <a:r>
              <a:rPr lang="it-IT" dirty="0"/>
              <a:t> e alla militarizzazione della propria coscienza.</a:t>
            </a:r>
          </a:p>
        </p:txBody>
      </p:sp>
    </p:spTree>
    <p:extLst>
      <p:ext uri="{BB962C8B-B14F-4D97-AF65-F5344CB8AC3E}">
        <p14:creationId xmlns:p14="http://schemas.microsoft.com/office/powerpoint/2010/main" val="132927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La voce degli </a:t>
            </a:r>
            <a:r>
              <a:rPr lang="it-IT" dirty="0" smtClean="0"/>
              <a:t>storici tedeschi</a:t>
            </a:r>
            <a:endParaRPr lang="it-IT" dirty="0"/>
          </a:p>
        </p:txBody>
      </p:sp>
      <p:sp>
        <p:nvSpPr>
          <p:cNvPr id="6" name="Segnaposto contenuto 5"/>
          <p:cNvSpPr>
            <a:spLocks noGrp="1"/>
          </p:cNvSpPr>
          <p:nvPr>
            <p:ph idx="1"/>
          </p:nvPr>
        </p:nvSpPr>
        <p:spPr/>
        <p:txBody>
          <a:bodyPr>
            <a:normAutofit fontScale="85000" lnSpcReduction="10000"/>
          </a:bodyPr>
          <a:lstStyle/>
          <a:p>
            <a:r>
              <a:rPr lang="it-IT" dirty="0"/>
              <a:t>Dagli storici tedeschi non </a:t>
            </a:r>
            <a:r>
              <a:rPr lang="it-IT" dirty="0" smtClean="0"/>
              <a:t>vengono, </a:t>
            </a:r>
            <a:r>
              <a:rPr lang="it-IT" dirty="0"/>
              <a:t>tuttavia, solo espressioni propagandistiche, ma anche prodotti più consapevoli  come il volume </a:t>
            </a:r>
            <a:r>
              <a:rPr lang="it-IT" i="1" dirty="0" err="1">
                <a:solidFill>
                  <a:srgbClr val="FF0000"/>
                </a:solidFill>
              </a:rPr>
              <a:t>Deutschland</a:t>
            </a:r>
            <a:r>
              <a:rPr lang="it-IT" i="1" dirty="0">
                <a:solidFill>
                  <a:srgbClr val="FF0000"/>
                </a:solidFill>
              </a:rPr>
              <a:t> und </a:t>
            </a:r>
            <a:r>
              <a:rPr lang="it-IT" i="1" dirty="0" err="1">
                <a:solidFill>
                  <a:srgbClr val="FF0000"/>
                </a:solidFill>
              </a:rPr>
              <a:t>der</a:t>
            </a:r>
            <a:r>
              <a:rPr lang="it-IT" i="1" dirty="0">
                <a:solidFill>
                  <a:srgbClr val="FF0000"/>
                </a:solidFill>
              </a:rPr>
              <a:t> </a:t>
            </a:r>
            <a:r>
              <a:rPr lang="it-IT" i="1" dirty="0" err="1">
                <a:solidFill>
                  <a:srgbClr val="FF0000"/>
                </a:solidFill>
              </a:rPr>
              <a:t>Weltkrieg</a:t>
            </a:r>
            <a:r>
              <a:rPr lang="it-IT" dirty="0">
                <a:solidFill>
                  <a:srgbClr val="FF0000"/>
                </a:solidFill>
              </a:rPr>
              <a:t> (1915), </a:t>
            </a:r>
            <a:r>
              <a:rPr lang="it-IT" dirty="0"/>
              <a:t>commissionato dal Ministero della Cultura e da quello degli Esteri e curato da tre storici di fama come </a:t>
            </a:r>
            <a:r>
              <a:rPr lang="it-IT" b="1" dirty="0"/>
              <a:t>Otto </a:t>
            </a:r>
            <a:r>
              <a:rPr lang="it-IT" b="1" dirty="0" err="1"/>
              <a:t>Hintze</a:t>
            </a:r>
            <a:r>
              <a:rPr lang="it-IT" dirty="0"/>
              <a:t>, </a:t>
            </a:r>
            <a:r>
              <a:rPr lang="it-IT" b="1" dirty="0"/>
              <a:t>Friedrich </a:t>
            </a:r>
            <a:r>
              <a:rPr lang="it-IT" b="1" dirty="0" err="1"/>
              <a:t>Meinecke</a:t>
            </a:r>
            <a:r>
              <a:rPr lang="it-IT" dirty="0"/>
              <a:t>, </a:t>
            </a:r>
            <a:r>
              <a:rPr lang="it-IT" b="1" dirty="0"/>
              <a:t>Hermann </a:t>
            </a:r>
            <a:r>
              <a:rPr lang="it-IT" b="1" dirty="0" err="1"/>
              <a:t>Oncken</a:t>
            </a:r>
            <a:r>
              <a:rPr lang="it-IT" dirty="0"/>
              <a:t>, sostenitori dello sforzo bellico, ma da posizioni moderate. </a:t>
            </a:r>
            <a:endParaRPr lang="it-IT" dirty="0" smtClean="0"/>
          </a:p>
          <a:p>
            <a:r>
              <a:rPr lang="it-IT" dirty="0" smtClean="0"/>
              <a:t>Si tratta </a:t>
            </a:r>
            <a:r>
              <a:rPr lang="it-IT" dirty="0"/>
              <a:t>degli uomini del circolo liberale di </a:t>
            </a:r>
            <a:r>
              <a:rPr lang="it-IT" b="1" dirty="0"/>
              <a:t>Friedrich </a:t>
            </a:r>
            <a:r>
              <a:rPr lang="it-IT" b="1" dirty="0" err="1"/>
              <a:t>Neumann</a:t>
            </a:r>
            <a:r>
              <a:rPr lang="it-IT" dirty="0"/>
              <a:t>, ostili all’ala guerrafondaia e militarista dell’accademia come gli storici pangermanisti </a:t>
            </a:r>
            <a:r>
              <a:rPr lang="it-IT" b="1" dirty="0" err="1"/>
              <a:t>Schafer</a:t>
            </a:r>
            <a:r>
              <a:rPr lang="it-IT" dirty="0"/>
              <a:t> e </a:t>
            </a:r>
            <a:r>
              <a:rPr lang="it-IT" b="1" dirty="0" err="1"/>
              <a:t>Below</a:t>
            </a:r>
            <a:r>
              <a:rPr lang="it-IT" dirty="0"/>
              <a:t> e convinti che il primato della Germania fosse da difendere, ma fosse da difendere anche una politica democratica di riforme capace di integrare anche la classe operaia nella comunità nazionale. </a:t>
            </a:r>
            <a:endParaRPr lang="it-IT" dirty="0" smtClean="0"/>
          </a:p>
          <a:p>
            <a:r>
              <a:rPr lang="it-IT" dirty="0" smtClean="0"/>
              <a:t>A </a:t>
            </a:r>
            <a:r>
              <a:rPr lang="it-IT" dirty="0"/>
              <a:t>questo proposito </a:t>
            </a:r>
            <a:r>
              <a:rPr lang="it-IT" b="1" dirty="0" err="1"/>
              <a:t>Troeltsch</a:t>
            </a:r>
            <a:r>
              <a:rPr lang="it-IT" dirty="0"/>
              <a:t> parlava di un “socialismo di Stato” in grado di conciliare tradizioni monarchiche e libertà, democrazia e autorità, e di riconoscere la libertà intellettuale combinando i diritti dell’individuo con i superiori doveri verso la comunità.</a:t>
            </a:r>
          </a:p>
          <a:p>
            <a:endParaRPr lang="it-IT" dirty="0"/>
          </a:p>
        </p:txBody>
      </p:sp>
    </p:spTree>
    <p:extLst>
      <p:ext uri="{BB962C8B-B14F-4D97-AF65-F5344CB8AC3E}">
        <p14:creationId xmlns:p14="http://schemas.microsoft.com/office/powerpoint/2010/main" val="1240823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Gli intellettuali e la guerra</a:t>
            </a:r>
            <a:endParaRPr lang="it-IT" dirty="0"/>
          </a:p>
        </p:txBody>
      </p:sp>
      <p:sp>
        <p:nvSpPr>
          <p:cNvPr id="3" name="Segnaposto contenuto 2"/>
          <p:cNvSpPr>
            <a:spLocks noGrp="1"/>
          </p:cNvSpPr>
          <p:nvPr>
            <p:ph idx="1"/>
          </p:nvPr>
        </p:nvSpPr>
        <p:spPr/>
        <p:txBody>
          <a:bodyPr/>
          <a:lstStyle/>
          <a:p>
            <a:pPr marL="0" indent="0">
              <a:buNone/>
            </a:pPr>
            <a:r>
              <a:rPr lang="it-IT" dirty="0" smtClean="0"/>
              <a:t>Thomas Mann</a:t>
            </a:r>
          </a:p>
          <a:p>
            <a:r>
              <a:rPr lang="it-IT" i="1" dirty="0" smtClean="0"/>
              <a:t>L’artista e il letterato </a:t>
            </a:r>
            <a:r>
              <a:rPr lang="it-IT" dirty="0" smtClean="0"/>
              <a:t>(1913)</a:t>
            </a:r>
            <a:endParaRPr lang="it-IT" i="1" dirty="0" smtClean="0"/>
          </a:p>
          <a:p>
            <a:r>
              <a:rPr lang="it-IT" i="1" dirty="0" smtClean="0"/>
              <a:t>Pensieri di guerra </a:t>
            </a:r>
            <a:r>
              <a:rPr lang="it-IT" dirty="0" smtClean="0"/>
              <a:t>(1914)</a:t>
            </a:r>
          </a:p>
          <a:p>
            <a:r>
              <a:rPr lang="it-IT" i="1" dirty="0" smtClean="0"/>
              <a:t>Considerazioni di un impolitico </a:t>
            </a:r>
            <a:r>
              <a:rPr lang="it-IT" dirty="0" smtClean="0"/>
              <a:t>(1918)</a:t>
            </a:r>
          </a:p>
          <a:p>
            <a:endParaRPr lang="it-IT" dirty="0" smtClean="0"/>
          </a:p>
          <a:p>
            <a:r>
              <a:rPr lang="it-IT" dirty="0" smtClean="0"/>
              <a:t>A. </a:t>
            </a:r>
            <a:r>
              <a:rPr lang="it-IT" dirty="0" err="1" smtClean="0"/>
              <a:t>Vanuci</a:t>
            </a:r>
            <a:r>
              <a:rPr lang="it-IT" dirty="0" smtClean="0"/>
              <a:t>, </a:t>
            </a:r>
            <a:r>
              <a:rPr lang="it-IT" i="1" dirty="0" smtClean="0"/>
              <a:t>Civiltà e </a:t>
            </a:r>
            <a:r>
              <a:rPr lang="it-IT" i="1" dirty="0" err="1" smtClean="0"/>
              <a:t>Kultur</a:t>
            </a:r>
            <a:r>
              <a:rPr lang="it-IT" i="1" dirty="0" smtClean="0"/>
              <a:t>. I conflitto tra due mentalità</a:t>
            </a:r>
            <a:r>
              <a:rPr lang="it-IT" dirty="0" smtClean="0"/>
              <a:t> (1915)</a:t>
            </a:r>
            <a:endParaRPr lang="it-IT" dirty="0"/>
          </a:p>
        </p:txBody>
      </p:sp>
    </p:spTree>
    <p:extLst>
      <p:ext uri="{BB962C8B-B14F-4D97-AF65-F5344CB8AC3E}">
        <p14:creationId xmlns:p14="http://schemas.microsoft.com/office/powerpoint/2010/main" val="33856182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Tomas</a:t>
            </a:r>
            <a:r>
              <a:rPr lang="it-IT" dirty="0"/>
              <a:t> </a:t>
            </a:r>
            <a:r>
              <a:rPr lang="it-IT" dirty="0" smtClean="0"/>
              <a:t>Mann, </a:t>
            </a:r>
            <a:r>
              <a:rPr lang="it-IT" i="1" dirty="0"/>
              <a:t>Considerazioni di un impolitico </a:t>
            </a:r>
            <a:r>
              <a:rPr lang="it-IT" dirty="0"/>
              <a:t>(1918</a:t>
            </a:r>
            <a:r>
              <a:rPr lang="it-IT" dirty="0" smtClean="0"/>
              <a:t>)</a:t>
            </a:r>
            <a:endParaRPr lang="it-IT" dirty="0"/>
          </a:p>
        </p:txBody>
      </p:sp>
      <p:sp>
        <p:nvSpPr>
          <p:cNvPr id="3" name="Segnaposto contenuto 2"/>
          <p:cNvSpPr>
            <a:spLocks noGrp="1"/>
          </p:cNvSpPr>
          <p:nvPr>
            <p:ph idx="1"/>
          </p:nvPr>
        </p:nvSpPr>
        <p:spPr>
          <a:xfrm>
            <a:off x="457200" y="1864568"/>
            <a:ext cx="8229600" cy="4876800"/>
          </a:xfrm>
        </p:spPr>
        <p:txBody>
          <a:bodyPr/>
          <a:lstStyle/>
          <a:p>
            <a:r>
              <a:rPr lang="it-IT" dirty="0" smtClean="0"/>
              <a:t>«Lo spirito non è politica. La differenza fra spirito e politica implica quelle tra </a:t>
            </a:r>
            <a:r>
              <a:rPr lang="it-IT" i="1" dirty="0" smtClean="0"/>
              <a:t>cultura</a:t>
            </a:r>
            <a:r>
              <a:rPr lang="it-IT" dirty="0" smtClean="0"/>
              <a:t> e </a:t>
            </a:r>
            <a:r>
              <a:rPr lang="it-IT" i="1" dirty="0" smtClean="0"/>
              <a:t>civilizzazione</a:t>
            </a:r>
            <a:r>
              <a:rPr lang="it-IT" dirty="0" smtClean="0"/>
              <a:t>, tra anima e società, fra libertà e diritto di voto, tra arte e letteratura. Ora la ‘</a:t>
            </a:r>
            <a:r>
              <a:rPr lang="it-IT" dirty="0" err="1" smtClean="0"/>
              <a:t>germanicità</a:t>
            </a:r>
            <a:r>
              <a:rPr lang="it-IT" dirty="0" smtClean="0"/>
              <a:t>’ è cultura, anima, libertà, arte e non civilizzazione, società, diritto di voto, letteratura».</a:t>
            </a:r>
          </a:p>
          <a:p>
            <a:r>
              <a:rPr lang="it-IT" dirty="0" smtClean="0"/>
              <a:t>«L’esegesi storica ci dirà un giorno la parte e funzione che l’</a:t>
            </a:r>
            <a:r>
              <a:rPr lang="it-IT" dirty="0" err="1" smtClean="0"/>
              <a:t>illuminatismo</a:t>
            </a:r>
            <a:r>
              <a:rPr lang="it-IT" dirty="0" smtClean="0"/>
              <a:t> internazionale, la loggia massonica mondiale – esclusi naturalmente gli ignari tedeschi – ha avuto nella preparazione spirituale e nel reale scatenamento della guerra mondiale, la guerra cioè della civilizzazione contro la Germania».</a:t>
            </a:r>
            <a:endParaRPr lang="it-IT" dirty="0"/>
          </a:p>
        </p:txBody>
      </p:sp>
    </p:spTree>
    <p:extLst>
      <p:ext uri="{BB962C8B-B14F-4D97-AF65-F5344CB8AC3E}">
        <p14:creationId xmlns:p14="http://schemas.microsoft.com/office/powerpoint/2010/main" val="2766035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A. </a:t>
            </a:r>
            <a:r>
              <a:rPr lang="it-IT" dirty="0" err="1"/>
              <a:t>Vanuci</a:t>
            </a:r>
            <a:r>
              <a:rPr lang="it-IT" dirty="0"/>
              <a:t>, </a:t>
            </a:r>
            <a:r>
              <a:rPr lang="it-IT" i="1" dirty="0"/>
              <a:t>Civiltà e </a:t>
            </a:r>
            <a:r>
              <a:rPr lang="it-IT" i="1" dirty="0" err="1"/>
              <a:t>Kultur</a:t>
            </a:r>
            <a:r>
              <a:rPr lang="it-IT" i="1" dirty="0"/>
              <a:t>. I conflitto tra due mentalità</a:t>
            </a:r>
            <a:r>
              <a:rPr lang="it-IT" dirty="0"/>
              <a:t> (1915</a:t>
            </a:r>
            <a:r>
              <a:rPr lang="it-IT" dirty="0" smtClean="0"/>
              <a:t>)</a:t>
            </a:r>
            <a:endParaRPr lang="it-IT" dirty="0"/>
          </a:p>
        </p:txBody>
      </p:sp>
      <p:sp>
        <p:nvSpPr>
          <p:cNvPr id="3" name="Segnaposto contenuto 2"/>
          <p:cNvSpPr>
            <a:spLocks noGrp="1"/>
          </p:cNvSpPr>
          <p:nvPr>
            <p:ph idx="1"/>
          </p:nvPr>
        </p:nvSpPr>
        <p:spPr>
          <a:xfrm>
            <a:off x="457200" y="1792560"/>
            <a:ext cx="8229600" cy="4876800"/>
          </a:xfrm>
        </p:spPr>
        <p:txBody>
          <a:bodyPr/>
          <a:lstStyle/>
          <a:p>
            <a:r>
              <a:rPr lang="it-IT" dirty="0" smtClean="0"/>
              <a:t>«La famosa </a:t>
            </a:r>
            <a:r>
              <a:rPr lang="it-IT" i="1" dirty="0" err="1"/>
              <a:t>K</a:t>
            </a:r>
            <a:r>
              <a:rPr lang="it-IT" i="1" dirty="0" err="1" smtClean="0"/>
              <a:t>ultur</a:t>
            </a:r>
            <a:r>
              <a:rPr lang="it-IT" i="1" dirty="0" smtClean="0"/>
              <a:t> </a:t>
            </a:r>
            <a:r>
              <a:rPr lang="it-IT" dirty="0" smtClean="0"/>
              <a:t>è dunque sinonimo di doppiezza, d’astuzia, di tradimento e di bestialità. Cattolico o protestante, reazionario o socialista, padrone od operaio, gentiluomo o contadino, mercante o letterato, filosofo o soldato, sapiente o ignorante, il Tedesco quale l’ereditarietà, il militarismo e la </a:t>
            </a:r>
            <a:r>
              <a:rPr lang="it-IT" i="1" dirty="0" err="1" smtClean="0"/>
              <a:t>Kultur</a:t>
            </a:r>
            <a:r>
              <a:rPr lang="it-IT" i="1" dirty="0" smtClean="0"/>
              <a:t> </a:t>
            </a:r>
            <a:r>
              <a:rPr lang="it-IT" dirty="0" smtClean="0"/>
              <a:t>lo sono venuti plasmando, unisce l’ipocrisia con l’insulto, la viltà con l’arroganza, la ferocia col sadismo»</a:t>
            </a:r>
            <a:endParaRPr lang="it-IT" dirty="0"/>
          </a:p>
        </p:txBody>
      </p:sp>
    </p:spTree>
    <p:extLst>
      <p:ext uri="{BB962C8B-B14F-4D97-AF65-F5344CB8AC3E}">
        <p14:creationId xmlns:p14="http://schemas.microsoft.com/office/powerpoint/2010/main" val="3700131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Libertà, dovere, collettività</a:t>
            </a:r>
            <a:endParaRPr lang="it-IT" dirty="0"/>
          </a:p>
        </p:txBody>
      </p:sp>
      <p:sp>
        <p:nvSpPr>
          <p:cNvPr id="3" name="Segnaposto contenuto 2"/>
          <p:cNvSpPr>
            <a:spLocks noGrp="1"/>
          </p:cNvSpPr>
          <p:nvPr>
            <p:ph idx="1"/>
          </p:nvPr>
        </p:nvSpPr>
        <p:spPr/>
        <p:txBody>
          <a:bodyPr>
            <a:normAutofit/>
          </a:bodyPr>
          <a:lstStyle/>
          <a:p>
            <a:r>
              <a:rPr lang="it-IT" dirty="0"/>
              <a:t>Per </a:t>
            </a:r>
            <a:r>
              <a:rPr lang="it-IT" dirty="0" smtClean="0"/>
              <a:t>gli storici di tutti i paesi, ma in particolare per quelli tedeschi, assai più sensibili ai valori del passato, </a:t>
            </a:r>
            <a:r>
              <a:rPr lang="it-IT" dirty="0"/>
              <a:t>il richiamo alla tradizione di origine medievale è</a:t>
            </a:r>
            <a:r>
              <a:rPr lang="it-IT" dirty="0" smtClean="0"/>
              <a:t> </a:t>
            </a:r>
            <a:r>
              <a:rPr lang="it-IT" dirty="0"/>
              <a:t>inevitabile:</a:t>
            </a:r>
            <a:r>
              <a:rPr lang="it-IT" i="1" dirty="0"/>
              <a:t> </a:t>
            </a:r>
            <a:r>
              <a:rPr lang="it-IT" b="1" i="1" dirty="0">
                <a:solidFill>
                  <a:srgbClr val="FF0000"/>
                </a:solidFill>
              </a:rPr>
              <a:t>libertà</a:t>
            </a:r>
            <a:r>
              <a:rPr lang="it-IT" dirty="0"/>
              <a:t> e </a:t>
            </a:r>
            <a:r>
              <a:rPr lang="it-IT" b="1" i="1" dirty="0">
                <a:solidFill>
                  <a:srgbClr val="FF0000"/>
                </a:solidFill>
              </a:rPr>
              <a:t>dovere</a:t>
            </a:r>
            <a:r>
              <a:rPr lang="it-IT" dirty="0"/>
              <a:t> </a:t>
            </a:r>
            <a:r>
              <a:rPr lang="it-IT" dirty="0" smtClean="0"/>
              <a:t>sono </a:t>
            </a:r>
            <a:r>
              <a:rPr lang="it-IT" dirty="0"/>
              <a:t>i due concetti chiave, che si </a:t>
            </a:r>
            <a:r>
              <a:rPr lang="it-IT" dirty="0" smtClean="0"/>
              <a:t>integrano </a:t>
            </a:r>
            <a:r>
              <a:rPr lang="it-IT" dirty="0"/>
              <a:t>a vicenda e che </a:t>
            </a:r>
            <a:r>
              <a:rPr lang="it-IT" dirty="0" smtClean="0"/>
              <a:t>vengono </a:t>
            </a:r>
            <a:r>
              <a:rPr lang="it-IT" dirty="0"/>
              <a:t>declinati nella nuova logica bellicista. </a:t>
            </a:r>
            <a:endParaRPr lang="it-IT" dirty="0" smtClean="0"/>
          </a:p>
          <a:p>
            <a:r>
              <a:rPr lang="it-IT" dirty="0" smtClean="0"/>
              <a:t>Al </a:t>
            </a:r>
            <a:r>
              <a:rPr lang="it-IT" dirty="0"/>
              <a:t>di sopra degli individui vi è</a:t>
            </a:r>
            <a:r>
              <a:rPr lang="it-IT" dirty="0" smtClean="0"/>
              <a:t> </a:t>
            </a:r>
            <a:r>
              <a:rPr lang="it-IT" dirty="0"/>
              <a:t>infatti un’entità superiore – la collettività, la Nazione lo </a:t>
            </a:r>
            <a:r>
              <a:rPr lang="it-IT" b="1" dirty="0">
                <a:solidFill>
                  <a:srgbClr val="FF0000"/>
                </a:solidFill>
              </a:rPr>
              <a:t>Stato</a:t>
            </a:r>
            <a:r>
              <a:rPr lang="it-IT" dirty="0"/>
              <a:t> – cui </a:t>
            </a:r>
            <a:r>
              <a:rPr lang="it-IT" dirty="0" smtClean="0"/>
              <a:t>tutti debbono </a:t>
            </a:r>
            <a:r>
              <a:rPr lang="it-IT" dirty="0"/>
              <a:t>piegarsi. In tal modo la guerra </a:t>
            </a:r>
            <a:r>
              <a:rPr lang="it-IT" dirty="0" smtClean="0"/>
              <a:t>diventa </a:t>
            </a:r>
            <a:r>
              <a:rPr lang="it-IT" dirty="0"/>
              <a:t>un valore in sé, assumendo un significato quasi religioso.</a:t>
            </a:r>
          </a:p>
          <a:p>
            <a:endParaRPr lang="it-IT" dirty="0"/>
          </a:p>
        </p:txBody>
      </p:sp>
    </p:spTree>
    <p:extLst>
      <p:ext uri="{BB962C8B-B14F-4D97-AF65-F5344CB8AC3E}">
        <p14:creationId xmlns:p14="http://schemas.microsoft.com/office/powerpoint/2010/main" val="3536077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propaganda in Germania</a:t>
            </a:r>
            <a:endParaRPr lang="it-IT" dirty="0"/>
          </a:p>
        </p:txBody>
      </p:sp>
      <p:sp>
        <p:nvSpPr>
          <p:cNvPr id="3" name="Segnaposto contenuto 2"/>
          <p:cNvSpPr>
            <a:spLocks noGrp="1"/>
          </p:cNvSpPr>
          <p:nvPr>
            <p:ph idx="1"/>
          </p:nvPr>
        </p:nvSpPr>
        <p:spPr/>
        <p:txBody>
          <a:bodyPr>
            <a:normAutofit fontScale="85000" lnSpcReduction="10000"/>
          </a:bodyPr>
          <a:lstStyle/>
          <a:p>
            <a:r>
              <a:rPr lang="it-IT" dirty="0"/>
              <a:t>Quanto all’accusa di aver scatenato una guerra mondiale, gli storici tedeschi replicano denunciando l’accerchiamento subito dalle altre potenze </a:t>
            </a:r>
            <a:r>
              <a:rPr lang="it-IT" dirty="0" smtClean="0"/>
              <a:t>nell’estate </a:t>
            </a:r>
            <a:r>
              <a:rPr lang="it-IT" dirty="0"/>
              <a:t>del 1914 ribaltando contro Francia e Inghilterra la responsabilità di aver violato la neutralità del Belgio. </a:t>
            </a:r>
            <a:endParaRPr lang="it-IT" dirty="0" smtClean="0"/>
          </a:p>
          <a:p>
            <a:r>
              <a:rPr lang="it-IT" dirty="0" smtClean="0"/>
              <a:t>Il </a:t>
            </a:r>
            <a:r>
              <a:rPr lang="it-IT" dirty="0"/>
              <a:t>conflitto è addirittura presentato come </a:t>
            </a:r>
            <a:r>
              <a:rPr lang="it-IT" dirty="0">
                <a:solidFill>
                  <a:srgbClr val="FF0000"/>
                </a:solidFill>
              </a:rPr>
              <a:t>una guerra di liberazione</a:t>
            </a:r>
            <a:r>
              <a:rPr lang="it-IT" dirty="0"/>
              <a:t>, richiamando lo spirito che aveva già animato i tedeschi nel 1813-14 contro Napoleone.</a:t>
            </a:r>
          </a:p>
          <a:p>
            <a:r>
              <a:rPr lang="it-IT" dirty="0"/>
              <a:t>La propaganda tedesca descrive una Germania impegnata in una </a:t>
            </a:r>
            <a:r>
              <a:rPr lang="it-IT" dirty="0">
                <a:solidFill>
                  <a:srgbClr val="FF0000"/>
                </a:solidFill>
              </a:rPr>
              <a:t>guerra “etica</a:t>
            </a:r>
            <a:r>
              <a:rPr lang="it-IT" dirty="0" smtClean="0">
                <a:solidFill>
                  <a:srgbClr val="FF0000"/>
                </a:solidFill>
              </a:rPr>
              <a:t>”</a:t>
            </a:r>
            <a:r>
              <a:rPr lang="it-IT" dirty="0" smtClean="0"/>
              <a:t>, in </a:t>
            </a:r>
            <a:r>
              <a:rPr lang="it-IT" dirty="0"/>
              <a:t>difesa di valori forti, contro le potenze dell’Intesa animate solo da interessi economici e </a:t>
            </a:r>
            <a:r>
              <a:rPr lang="it-IT" dirty="0" smtClean="0"/>
              <a:t>materiali: </a:t>
            </a:r>
          </a:p>
          <a:p>
            <a:r>
              <a:rPr lang="it-IT" dirty="0"/>
              <a:t>l</a:t>
            </a:r>
            <a:r>
              <a:rPr lang="it-IT" dirty="0" smtClean="0"/>
              <a:t>’</a:t>
            </a:r>
            <a:r>
              <a:rPr lang="it-IT" b="1" dirty="0" smtClean="0"/>
              <a:t>Inghilterra</a:t>
            </a:r>
            <a:r>
              <a:rPr lang="it-IT" dirty="0" smtClean="0"/>
              <a:t> </a:t>
            </a:r>
            <a:r>
              <a:rPr lang="it-IT" dirty="0"/>
              <a:t>viene dipinta come la quintessenza del materialismo; </a:t>
            </a:r>
            <a:endParaRPr lang="it-IT" dirty="0" smtClean="0"/>
          </a:p>
          <a:p>
            <a:r>
              <a:rPr lang="it-IT" dirty="0" smtClean="0"/>
              <a:t>la </a:t>
            </a:r>
            <a:r>
              <a:rPr lang="it-IT" b="1" dirty="0"/>
              <a:t>Francia</a:t>
            </a:r>
            <a:r>
              <a:rPr lang="it-IT" dirty="0"/>
              <a:t> come una grande civiltà rovinata dalle rivoluzioni; </a:t>
            </a:r>
            <a:endParaRPr lang="it-IT" dirty="0" smtClean="0"/>
          </a:p>
          <a:p>
            <a:r>
              <a:rPr lang="it-IT" dirty="0" smtClean="0"/>
              <a:t>la </a:t>
            </a:r>
            <a:r>
              <a:rPr lang="it-IT" b="1" dirty="0"/>
              <a:t>Russia</a:t>
            </a:r>
            <a:r>
              <a:rPr lang="it-IT" dirty="0"/>
              <a:t> come un paese semibarbaro, erede delle orde di Gengis Kahn, destinato ad essere domato e dominato dalla superiore civiltà germanica.</a:t>
            </a:r>
          </a:p>
          <a:p>
            <a:endParaRPr lang="it-IT" dirty="0"/>
          </a:p>
        </p:txBody>
      </p:sp>
    </p:spTree>
    <p:extLst>
      <p:ext uri="{BB962C8B-B14F-4D97-AF65-F5344CB8AC3E}">
        <p14:creationId xmlns:p14="http://schemas.microsoft.com/office/powerpoint/2010/main" val="1039170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propaganda in Francia</a:t>
            </a:r>
            <a:endParaRPr lang="it-IT" dirty="0"/>
          </a:p>
        </p:txBody>
      </p:sp>
      <p:sp>
        <p:nvSpPr>
          <p:cNvPr id="3" name="Segnaposto contenuto 2"/>
          <p:cNvSpPr>
            <a:spLocks noGrp="1"/>
          </p:cNvSpPr>
          <p:nvPr>
            <p:ph idx="1"/>
          </p:nvPr>
        </p:nvSpPr>
        <p:spPr/>
        <p:txBody>
          <a:bodyPr>
            <a:normAutofit lnSpcReduction="10000"/>
          </a:bodyPr>
          <a:lstStyle/>
          <a:p>
            <a:r>
              <a:rPr lang="it-IT" dirty="0" smtClean="0"/>
              <a:t>In Francia si ripropone l’idea di </a:t>
            </a:r>
            <a:r>
              <a:rPr lang="it-IT" dirty="0" smtClean="0">
                <a:solidFill>
                  <a:srgbClr val="FF0000"/>
                </a:solidFill>
              </a:rPr>
              <a:t>«union </a:t>
            </a:r>
            <a:r>
              <a:rPr lang="it-IT" dirty="0" err="1" smtClean="0">
                <a:solidFill>
                  <a:srgbClr val="FF0000"/>
                </a:solidFill>
              </a:rPr>
              <a:t>sacrée</a:t>
            </a:r>
            <a:r>
              <a:rPr lang="it-IT" dirty="0" smtClean="0">
                <a:solidFill>
                  <a:srgbClr val="FF0000"/>
                </a:solidFill>
              </a:rPr>
              <a:t> de la Patrie»</a:t>
            </a:r>
            <a:r>
              <a:rPr lang="it-IT" dirty="0" smtClean="0"/>
              <a:t>, come nelle guerre rivoluzionarie del 1792-97 che avevano visto il popolo francese unito sotto le bandiere della Repubblica contro le potenze monarchiche alleate.</a:t>
            </a:r>
          </a:p>
          <a:p>
            <a:r>
              <a:rPr lang="it-IT" dirty="0" smtClean="0"/>
              <a:t>Lo stesso schema era stato proposto nel 1870 in occasione della guerra Franco-Prussiana conclusasi con la sconfitta francese a </a:t>
            </a:r>
            <a:r>
              <a:rPr lang="it-IT" dirty="0" err="1" smtClean="0"/>
              <a:t>Sédan</a:t>
            </a:r>
            <a:r>
              <a:rPr lang="it-IT" dirty="0" smtClean="0"/>
              <a:t> e con la caduta di Napoleone III che aveva portato all’annessione dell’Alsazia e della Lorena alla Germania.</a:t>
            </a:r>
          </a:p>
          <a:p>
            <a:r>
              <a:rPr lang="it-IT" dirty="0" smtClean="0"/>
              <a:t>La Germania è dipinta come una potenza barbarica e militarista, ostile ai principi del 1789, ansiosa di dominare l’Europa imponendo a tutti i popoli un modello assolutista e monarchico.</a:t>
            </a:r>
            <a:endParaRPr lang="it-IT" dirty="0"/>
          </a:p>
        </p:txBody>
      </p:sp>
    </p:spTree>
    <p:extLst>
      <p:ext uri="{BB962C8B-B14F-4D97-AF65-F5344CB8AC3E}">
        <p14:creationId xmlns:p14="http://schemas.microsoft.com/office/powerpoint/2010/main" val="3654468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Germania</a:t>
            </a:r>
            <a:endParaRPr lang="it-IT" dirty="0"/>
          </a:p>
        </p:txBody>
      </p:sp>
      <p:sp>
        <p:nvSpPr>
          <p:cNvPr id="3" name="Segnaposto contenuto 2"/>
          <p:cNvSpPr>
            <a:spLocks noGrp="1"/>
          </p:cNvSpPr>
          <p:nvPr>
            <p:ph idx="1"/>
          </p:nvPr>
        </p:nvSpPr>
        <p:spPr/>
        <p:txBody>
          <a:bodyPr/>
          <a:lstStyle/>
          <a:p>
            <a:r>
              <a:rPr lang="it-IT" dirty="0"/>
              <a:t>In Germania i </a:t>
            </a:r>
            <a:r>
              <a:rPr lang="it-IT" b="1" dirty="0">
                <a:solidFill>
                  <a:srgbClr val="FF0000"/>
                </a:solidFill>
              </a:rPr>
              <a:t>conservatori</a:t>
            </a:r>
            <a:r>
              <a:rPr lang="it-IT" dirty="0"/>
              <a:t> (Dietrich </a:t>
            </a:r>
            <a:r>
              <a:rPr lang="it-IT" dirty="0" err="1"/>
              <a:t>Schäfer</a:t>
            </a:r>
            <a:r>
              <a:rPr lang="it-IT" dirty="0"/>
              <a:t>, Georg von </a:t>
            </a:r>
            <a:r>
              <a:rPr lang="it-IT" dirty="0" err="1"/>
              <a:t>Below</a:t>
            </a:r>
            <a:r>
              <a:rPr lang="it-IT" dirty="0"/>
              <a:t>) </a:t>
            </a:r>
            <a:r>
              <a:rPr lang="it-IT" dirty="0" smtClean="0"/>
              <a:t>sperano che la guerra porti ad </a:t>
            </a:r>
            <a:r>
              <a:rPr lang="it-IT" dirty="0"/>
              <a:t>una sconfitta della socialdemocrazia e </a:t>
            </a:r>
            <a:r>
              <a:rPr lang="it-IT" dirty="0" smtClean="0"/>
              <a:t>ad </a:t>
            </a:r>
            <a:r>
              <a:rPr lang="it-IT" dirty="0"/>
              <a:t>un rafforzamento della natura gerarchica della </a:t>
            </a:r>
            <a:r>
              <a:rPr lang="it-IT" dirty="0" smtClean="0"/>
              <a:t>società;</a:t>
            </a:r>
          </a:p>
          <a:p>
            <a:r>
              <a:rPr lang="it-IT" dirty="0" smtClean="0"/>
              <a:t>i </a:t>
            </a:r>
            <a:r>
              <a:rPr lang="it-IT" b="1" dirty="0">
                <a:solidFill>
                  <a:srgbClr val="FF0000"/>
                </a:solidFill>
              </a:rPr>
              <a:t>liberali</a:t>
            </a:r>
            <a:r>
              <a:rPr lang="it-IT" dirty="0"/>
              <a:t> (Friedrich </a:t>
            </a:r>
            <a:r>
              <a:rPr lang="it-IT" dirty="0" err="1"/>
              <a:t>Naumann</a:t>
            </a:r>
            <a:r>
              <a:rPr lang="it-IT" dirty="0"/>
              <a:t>, Ernst </a:t>
            </a:r>
            <a:r>
              <a:rPr lang="it-IT" dirty="0" err="1"/>
              <a:t>Troeltsch</a:t>
            </a:r>
            <a:r>
              <a:rPr lang="it-IT" dirty="0"/>
              <a:t>, Friedrich </a:t>
            </a:r>
            <a:r>
              <a:rPr lang="it-IT" dirty="0" err="1"/>
              <a:t>Meinecke</a:t>
            </a:r>
            <a:r>
              <a:rPr lang="it-IT" dirty="0"/>
              <a:t>) </a:t>
            </a:r>
            <a:r>
              <a:rPr lang="it-IT" dirty="0" smtClean="0"/>
              <a:t>confidano invece nel fatto che una mobilitazione di massa possa produrre </a:t>
            </a:r>
            <a:r>
              <a:rPr lang="it-IT" dirty="0"/>
              <a:t>profonde riforme politiche e in una maggior democratizzazione. </a:t>
            </a:r>
            <a:endParaRPr lang="it-IT" dirty="0" smtClean="0"/>
          </a:p>
          <a:p>
            <a:pPr marL="0" indent="0">
              <a:buNone/>
            </a:pPr>
            <a:r>
              <a:rPr lang="it-IT" dirty="0" smtClean="0"/>
              <a:t>In ogni caso la </a:t>
            </a:r>
            <a:r>
              <a:rPr lang="it-IT" dirty="0"/>
              <a:t>disponibilità dell’opinione pubblica tedesca alla guerra </a:t>
            </a:r>
            <a:r>
              <a:rPr lang="it-IT" dirty="0" smtClean="0"/>
              <a:t>investe </a:t>
            </a:r>
            <a:r>
              <a:rPr lang="it-IT" dirty="0"/>
              <a:t>trasversalmente gli schieramenti politici. </a:t>
            </a:r>
          </a:p>
        </p:txBody>
      </p:sp>
    </p:spTree>
    <p:extLst>
      <p:ext uri="{BB962C8B-B14F-4D97-AF65-F5344CB8AC3E}">
        <p14:creationId xmlns:p14="http://schemas.microsoft.com/office/powerpoint/2010/main" val="594061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Inghilterra</a:t>
            </a:r>
            <a:endParaRPr lang="it-IT" dirty="0"/>
          </a:p>
        </p:txBody>
      </p:sp>
      <p:sp>
        <p:nvSpPr>
          <p:cNvPr id="3" name="Segnaposto contenuto 2"/>
          <p:cNvSpPr>
            <a:spLocks noGrp="1"/>
          </p:cNvSpPr>
          <p:nvPr>
            <p:ph idx="1"/>
          </p:nvPr>
        </p:nvSpPr>
        <p:spPr/>
        <p:txBody>
          <a:bodyPr>
            <a:normAutofit fontScale="85000" lnSpcReduction="10000"/>
          </a:bodyPr>
          <a:lstStyle/>
          <a:p>
            <a:pPr marL="0" indent="0">
              <a:buNone/>
            </a:pPr>
            <a:r>
              <a:rPr lang="it-IT" dirty="0" smtClean="0"/>
              <a:t>Gli </a:t>
            </a:r>
            <a:r>
              <a:rPr lang="it-IT" dirty="0"/>
              <a:t>storici </a:t>
            </a:r>
            <a:r>
              <a:rPr lang="it-IT" dirty="0" smtClean="0"/>
              <a:t>inglesi sono </a:t>
            </a:r>
            <a:r>
              <a:rPr lang="it-IT" dirty="0"/>
              <a:t>f</a:t>
            </a:r>
            <a:r>
              <a:rPr lang="it-IT" dirty="0" smtClean="0"/>
              <a:t>ra </a:t>
            </a:r>
            <a:r>
              <a:rPr lang="it-IT" dirty="0"/>
              <a:t>i primi a scendere in </a:t>
            </a:r>
            <a:r>
              <a:rPr lang="it-IT" dirty="0" smtClean="0"/>
              <a:t>campo.</a:t>
            </a:r>
          </a:p>
          <a:p>
            <a:pPr marL="0" indent="0">
              <a:buNone/>
            </a:pPr>
            <a:r>
              <a:rPr lang="it-IT" dirty="0" smtClean="0"/>
              <a:t>1914: Subito </a:t>
            </a:r>
            <a:r>
              <a:rPr lang="it-IT" dirty="0"/>
              <a:t>dopo l’invasione tedesca del neutrale Belgio – denunciata con gran </a:t>
            </a:r>
            <a:r>
              <a:rPr lang="it-IT" dirty="0" smtClean="0"/>
              <a:t>forza dal </a:t>
            </a:r>
            <a:r>
              <a:rPr lang="it-IT" dirty="0"/>
              <a:t>medievista Henri </a:t>
            </a:r>
            <a:r>
              <a:rPr lang="it-IT" dirty="0" err="1"/>
              <a:t>Pirenne</a:t>
            </a:r>
            <a:r>
              <a:rPr lang="it-IT" dirty="0"/>
              <a:t>, docente nell’Università di </a:t>
            </a:r>
            <a:r>
              <a:rPr lang="it-IT" dirty="0" err="1"/>
              <a:t>Gand</a:t>
            </a:r>
            <a:r>
              <a:rPr lang="it-IT" dirty="0"/>
              <a:t> – un gruppo di professori della </a:t>
            </a:r>
            <a:r>
              <a:rPr lang="it-IT" dirty="0">
                <a:solidFill>
                  <a:srgbClr val="FF0000"/>
                </a:solidFill>
              </a:rPr>
              <a:t>Facoltà di storia moderna di Oxford</a:t>
            </a:r>
            <a:r>
              <a:rPr lang="it-IT" dirty="0"/>
              <a:t> </a:t>
            </a:r>
            <a:r>
              <a:rPr lang="it-IT" dirty="0" smtClean="0"/>
              <a:t>redigono </a:t>
            </a:r>
            <a:r>
              <a:rPr lang="it-IT" dirty="0"/>
              <a:t>e </a:t>
            </a:r>
            <a:r>
              <a:rPr lang="it-IT" dirty="0" smtClean="0"/>
              <a:t>pubblicano </a:t>
            </a:r>
            <a:r>
              <a:rPr lang="it-IT" dirty="0"/>
              <a:t>una raccolta di testi dal titolo </a:t>
            </a:r>
            <a:r>
              <a:rPr lang="it-IT" i="1" dirty="0" err="1"/>
              <a:t>Why</a:t>
            </a:r>
            <a:r>
              <a:rPr lang="it-IT" i="1" dirty="0"/>
              <a:t> </a:t>
            </a:r>
            <a:r>
              <a:rPr lang="it-IT" i="1" dirty="0" err="1"/>
              <a:t>We</a:t>
            </a:r>
            <a:r>
              <a:rPr lang="it-IT" i="1" dirty="0"/>
              <a:t> are </a:t>
            </a:r>
            <a:r>
              <a:rPr lang="it-IT" i="1" dirty="0" err="1"/>
              <a:t>at</a:t>
            </a:r>
            <a:r>
              <a:rPr lang="it-IT" i="1" dirty="0"/>
              <a:t> War. Great </a:t>
            </a:r>
            <a:r>
              <a:rPr lang="it-IT" i="1" dirty="0" err="1"/>
              <a:t>Britain’s</a:t>
            </a:r>
            <a:r>
              <a:rPr lang="it-IT" i="1" dirty="0"/>
              <a:t> Case</a:t>
            </a:r>
            <a:r>
              <a:rPr lang="it-IT" dirty="0"/>
              <a:t>, spiegando le cause profonde del conflitto e giustificando l’impegno bellico della nazione. </a:t>
            </a:r>
            <a:endParaRPr lang="it-IT" dirty="0" smtClean="0"/>
          </a:p>
          <a:p>
            <a:r>
              <a:rPr lang="it-IT" dirty="0" smtClean="0"/>
              <a:t>L’Europa viene </a:t>
            </a:r>
            <a:r>
              <a:rPr lang="it-IT" dirty="0"/>
              <a:t>suddivisa in </a:t>
            </a:r>
            <a:r>
              <a:rPr lang="it-IT" dirty="0">
                <a:solidFill>
                  <a:srgbClr val="FF0000"/>
                </a:solidFill>
              </a:rPr>
              <a:t>due campi fra loro </a:t>
            </a:r>
            <a:r>
              <a:rPr lang="it-IT" dirty="0" smtClean="0">
                <a:solidFill>
                  <a:srgbClr val="FF0000"/>
                </a:solidFill>
              </a:rPr>
              <a:t>opposti</a:t>
            </a:r>
            <a:r>
              <a:rPr lang="it-IT" dirty="0" smtClean="0"/>
              <a:t>: </a:t>
            </a:r>
          </a:p>
          <a:p>
            <a:r>
              <a:rPr lang="it-IT" dirty="0" smtClean="0"/>
              <a:t>1) quello </a:t>
            </a:r>
            <a:r>
              <a:rPr lang="it-IT" dirty="0"/>
              <a:t>dei fautori della ragion di Stato </a:t>
            </a:r>
            <a:r>
              <a:rPr lang="it-IT" dirty="0" smtClean="0"/>
              <a:t>e </a:t>
            </a:r>
            <a:r>
              <a:rPr lang="it-IT" dirty="0"/>
              <a:t>della politica di potenza, dominato dalla militarista </a:t>
            </a:r>
            <a:r>
              <a:rPr lang="it-IT" b="1" dirty="0" smtClean="0"/>
              <a:t>Germania</a:t>
            </a:r>
            <a:r>
              <a:rPr lang="it-IT" dirty="0" smtClean="0"/>
              <a:t>;</a:t>
            </a:r>
          </a:p>
          <a:p>
            <a:r>
              <a:rPr lang="it-IT" dirty="0" smtClean="0"/>
              <a:t>2) </a:t>
            </a:r>
            <a:r>
              <a:rPr lang="it-IT" dirty="0"/>
              <a:t>quello dei fautori del</a:t>
            </a:r>
            <a:r>
              <a:rPr lang="it-IT" i="1" dirty="0"/>
              <a:t> </a:t>
            </a:r>
            <a:r>
              <a:rPr lang="it-IT" i="1" dirty="0" err="1"/>
              <a:t>rule</a:t>
            </a:r>
            <a:r>
              <a:rPr lang="it-IT" i="1" dirty="0"/>
              <a:t> of law</a:t>
            </a:r>
            <a:r>
              <a:rPr lang="it-IT" dirty="0"/>
              <a:t>, rappresentato dall’</a:t>
            </a:r>
            <a:r>
              <a:rPr lang="it-IT" b="1" dirty="0"/>
              <a:t>Inghilterra</a:t>
            </a:r>
            <a:r>
              <a:rPr lang="it-IT" dirty="0"/>
              <a:t> e dalle sue istituzioni. </a:t>
            </a:r>
            <a:endParaRPr lang="it-IT" dirty="0" smtClean="0"/>
          </a:p>
          <a:p>
            <a:pPr marL="0" indent="0">
              <a:buNone/>
            </a:pPr>
            <a:r>
              <a:rPr lang="it-IT" dirty="0" smtClean="0"/>
              <a:t>Gli </a:t>
            </a:r>
            <a:r>
              <a:rPr lang="it-IT" dirty="0"/>
              <a:t>storici inglesi, per fugare ogni sospetto di razzismo, </a:t>
            </a:r>
            <a:r>
              <a:rPr lang="it-IT" dirty="0" smtClean="0"/>
              <a:t>distinguono però la </a:t>
            </a:r>
            <a:r>
              <a:rPr lang="it-IT" dirty="0"/>
              <a:t>Germania della cultura classica, con la quale il dialogo è</a:t>
            </a:r>
            <a:r>
              <a:rPr lang="it-IT" dirty="0" smtClean="0"/>
              <a:t> </a:t>
            </a:r>
            <a:r>
              <a:rPr lang="it-IT" dirty="0"/>
              <a:t>sempre aperto, </a:t>
            </a:r>
            <a:r>
              <a:rPr lang="it-IT" dirty="0" smtClean="0"/>
              <a:t>da </a:t>
            </a:r>
            <a:r>
              <a:rPr lang="it-IT" dirty="0"/>
              <a:t>quella della tradizione militare, che </a:t>
            </a:r>
            <a:r>
              <a:rPr lang="it-IT" dirty="0" smtClean="0"/>
              <a:t>va </a:t>
            </a:r>
            <a:r>
              <a:rPr lang="it-IT" dirty="0"/>
              <a:t>invece combattuta.</a:t>
            </a:r>
          </a:p>
          <a:p>
            <a:endParaRPr lang="it-IT" dirty="0"/>
          </a:p>
        </p:txBody>
      </p:sp>
    </p:spTree>
    <p:extLst>
      <p:ext uri="{BB962C8B-B14F-4D97-AF65-F5344CB8AC3E}">
        <p14:creationId xmlns:p14="http://schemas.microsoft.com/office/powerpoint/2010/main" val="76683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Italia</a:t>
            </a:r>
            <a:endParaRPr lang="it-IT" dirty="0"/>
          </a:p>
        </p:txBody>
      </p:sp>
      <p:sp>
        <p:nvSpPr>
          <p:cNvPr id="3" name="Segnaposto contenuto 2"/>
          <p:cNvSpPr>
            <a:spLocks noGrp="1"/>
          </p:cNvSpPr>
          <p:nvPr>
            <p:ph idx="1"/>
          </p:nvPr>
        </p:nvSpPr>
        <p:spPr/>
        <p:txBody>
          <a:bodyPr/>
          <a:lstStyle/>
          <a:p>
            <a:r>
              <a:rPr lang="it-IT" dirty="0"/>
              <a:t> In Italia, con un anno di </a:t>
            </a:r>
            <a:r>
              <a:rPr lang="it-IT" dirty="0" smtClean="0"/>
              <a:t>scarto (1915), </a:t>
            </a:r>
            <a:r>
              <a:rPr lang="it-IT" dirty="0"/>
              <a:t>il fronte </a:t>
            </a:r>
            <a:r>
              <a:rPr lang="it-IT" b="1" dirty="0">
                <a:solidFill>
                  <a:srgbClr val="FF0000"/>
                </a:solidFill>
              </a:rPr>
              <a:t>interventista</a:t>
            </a:r>
            <a:r>
              <a:rPr lang="it-IT" dirty="0"/>
              <a:t> univa i settori più conservatori e militaristi ai democratici di tradizione risorgimentale desiderosi di “liberare” Trento e Trieste dal “giogo austriaco” portando così a compimento il processo Risorgimentale iniziato un secolo prima</a:t>
            </a:r>
            <a:r>
              <a:rPr lang="it-IT" dirty="0" smtClean="0"/>
              <a:t>.</a:t>
            </a:r>
          </a:p>
          <a:p>
            <a:r>
              <a:rPr lang="it-IT" dirty="0" smtClean="0"/>
              <a:t>Il neutralismo viene difeso invano fra il 1914 e il 1915 da </a:t>
            </a:r>
            <a:r>
              <a:rPr lang="it-IT" b="1" dirty="0" smtClean="0">
                <a:solidFill>
                  <a:srgbClr val="FF0000"/>
                </a:solidFill>
              </a:rPr>
              <a:t>socialisti e cattolici </a:t>
            </a:r>
            <a:r>
              <a:rPr lang="it-IT" dirty="0" smtClean="0"/>
              <a:t>e da una parte dei </a:t>
            </a:r>
            <a:r>
              <a:rPr lang="it-IT" b="1" dirty="0" smtClean="0">
                <a:solidFill>
                  <a:srgbClr val="FF0000"/>
                </a:solidFill>
              </a:rPr>
              <a:t>liberali giolittiani</a:t>
            </a:r>
            <a:r>
              <a:rPr lang="it-IT" dirty="0" smtClean="0"/>
              <a:t>, presto travolti dalla mobilitazione della piazza favorevole all’entrata in guerra.</a:t>
            </a:r>
            <a:endParaRPr lang="it-IT" dirty="0"/>
          </a:p>
        </p:txBody>
      </p:sp>
    </p:spTree>
    <p:extLst>
      <p:ext uri="{BB962C8B-B14F-4D97-AF65-F5344CB8AC3E}">
        <p14:creationId xmlns:p14="http://schemas.microsoft.com/office/powerpoint/2010/main" val="3632578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Stati Uniti</a:t>
            </a:r>
            <a:endParaRPr lang="it-IT" dirty="0"/>
          </a:p>
        </p:txBody>
      </p:sp>
      <p:sp>
        <p:nvSpPr>
          <p:cNvPr id="3" name="Segnaposto contenuto 2"/>
          <p:cNvSpPr>
            <a:spLocks noGrp="1"/>
          </p:cNvSpPr>
          <p:nvPr>
            <p:ph idx="1"/>
          </p:nvPr>
        </p:nvSpPr>
        <p:spPr/>
        <p:txBody>
          <a:bodyPr/>
          <a:lstStyle/>
          <a:p>
            <a:r>
              <a:rPr lang="it-IT" dirty="0"/>
              <a:t>Negli USA i liberali </a:t>
            </a:r>
            <a:r>
              <a:rPr lang="it-IT" dirty="0">
                <a:solidFill>
                  <a:srgbClr val="FF0000"/>
                </a:solidFill>
              </a:rPr>
              <a:t>progressist</a:t>
            </a:r>
            <a:r>
              <a:rPr lang="it-IT" dirty="0"/>
              <a:t>i (Charles </a:t>
            </a:r>
            <a:r>
              <a:rPr lang="it-IT" dirty="0" err="1"/>
              <a:t>Beard</a:t>
            </a:r>
            <a:r>
              <a:rPr lang="it-IT" dirty="0"/>
              <a:t>) </a:t>
            </a:r>
            <a:r>
              <a:rPr lang="it-IT" dirty="0" smtClean="0"/>
              <a:t>pensano </a:t>
            </a:r>
            <a:r>
              <a:rPr lang="it-IT" dirty="0"/>
              <a:t>che la </a:t>
            </a:r>
            <a:r>
              <a:rPr lang="it-IT" dirty="0" smtClean="0"/>
              <a:t>guerra posa favorire </a:t>
            </a:r>
            <a:r>
              <a:rPr lang="it-IT" dirty="0"/>
              <a:t>una democratizzazione della vecchia Europa e una modernizzazione della stessa società </a:t>
            </a:r>
            <a:r>
              <a:rPr lang="it-IT" dirty="0" smtClean="0"/>
              <a:t>americana;</a:t>
            </a:r>
          </a:p>
          <a:p>
            <a:r>
              <a:rPr lang="it-IT" dirty="0" smtClean="0"/>
              <a:t>i </a:t>
            </a:r>
            <a:r>
              <a:rPr lang="it-IT" b="1" dirty="0">
                <a:solidFill>
                  <a:srgbClr val="FF0000"/>
                </a:solidFill>
              </a:rPr>
              <a:t>conservatori</a:t>
            </a:r>
            <a:r>
              <a:rPr lang="it-IT" dirty="0"/>
              <a:t> </a:t>
            </a:r>
            <a:r>
              <a:rPr lang="it-IT" dirty="0" smtClean="0"/>
              <a:t>sperano invece che la guerra possa frenare </a:t>
            </a:r>
            <a:r>
              <a:rPr lang="it-IT" dirty="0"/>
              <a:t>le spinte democratiche rafforzando l’ordine sociale.</a:t>
            </a:r>
          </a:p>
        </p:txBody>
      </p:sp>
    </p:spTree>
    <p:extLst>
      <p:ext uri="{BB962C8B-B14F-4D97-AF65-F5344CB8AC3E}">
        <p14:creationId xmlns:p14="http://schemas.microsoft.com/office/powerpoint/2010/main" val="16878185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iaro">
  <a:themeElements>
    <a:clrScheme name="Chiaro">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o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aro">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164</TotalTime>
  <Words>2646</Words>
  <Application>Microsoft Office PowerPoint</Application>
  <PresentationFormat>Presentazione su schermo (4:3)</PresentationFormat>
  <Paragraphs>102</Paragraphs>
  <Slides>25</Slides>
  <Notes>0</Notes>
  <HiddenSlides>0</HiddenSlides>
  <MMClips>0</MMClips>
  <ScaleCrop>false</ScaleCrop>
  <HeadingPairs>
    <vt:vector size="4" baseType="variant">
      <vt:variant>
        <vt:lpstr>Tema</vt:lpstr>
      </vt:variant>
      <vt:variant>
        <vt:i4>1</vt:i4>
      </vt:variant>
      <vt:variant>
        <vt:lpstr>Titoli diapositive</vt:lpstr>
      </vt:variant>
      <vt:variant>
        <vt:i4>25</vt:i4>
      </vt:variant>
    </vt:vector>
  </HeadingPairs>
  <TitlesOfParts>
    <vt:vector size="26" baseType="lpstr">
      <vt:lpstr>Chiaro</vt:lpstr>
      <vt:lpstr>Gli storici mobilitati  </vt:lpstr>
      <vt:lpstr>La mobilitazione degli intellettuali</vt:lpstr>
      <vt:lpstr>Libertà, dovere, collettività</vt:lpstr>
      <vt:lpstr>La propaganda in Germania</vt:lpstr>
      <vt:lpstr>La propaganda in Francia</vt:lpstr>
      <vt:lpstr>Germania</vt:lpstr>
      <vt:lpstr>Inghilterra</vt:lpstr>
      <vt:lpstr>Italia</vt:lpstr>
      <vt:lpstr>Stati Uniti</vt:lpstr>
      <vt:lpstr>1914: La guerra degli intellettuali</vt:lpstr>
      <vt:lpstr>Gli appelli dei professori tedeschi</vt:lpstr>
      <vt:lpstr>I testi degli appelli</vt:lpstr>
      <vt:lpstr>I testi degli appelli</vt:lpstr>
      <vt:lpstr>Poche voci dissonanti</vt:lpstr>
      <vt:lpstr>Ludwig Quidde  (1858-1941)</vt:lpstr>
      <vt:lpstr>Le reazioni degli intellettuali europei</vt:lpstr>
      <vt:lpstr>Inghilterra</vt:lpstr>
      <vt:lpstr>Presentazione standard di PowerPoint</vt:lpstr>
      <vt:lpstr>Francia</vt:lpstr>
      <vt:lpstr> Gli intellettuali e la guerra</vt:lpstr>
      <vt:lpstr>La voce degli storici britannici</vt:lpstr>
      <vt:lpstr>La voce degli storici tedeschi</vt:lpstr>
      <vt:lpstr>Gli intellettuali e la guerra</vt:lpstr>
      <vt:lpstr>Tomas Mann, Considerazioni di un impolitico (1918)</vt:lpstr>
      <vt:lpstr>A. Vanuci, Civiltà e Kultur. I conflitto tra due mentalità (1915)</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Gli storici mobilitati. Storiografia e propaganda bellica </dc:title>
  <dc:creator>Gian Paolo Romagnani</dc:creator>
  <cp:lastModifiedBy>a</cp:lastModifiedBy>
  <cp:revision>18</cp:revision>
  <dcterms:created xsi:type="dcterms:W3CDTF">2014-11-16T18:56:48Z</dcterms:created>
  <dcterms:modified xsi:type="dcterms:W3CDTF">2014-12-09T14:34:32Z</dcterms:modified>
</cp:coreProperties>
</file>