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6" r:id="rId16"/>
    <p:sldId id="271" r:id="rId17"/>
    <p:sldId id="272" r:id="rId18"/>
    <p:sldId id="273" r:id="rId19"/>
    <p:sldId id="274" r:id="rId20"/>
    <p:sldId id="275"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1E18B2-D730-4ECA-A567-063E6FE91AD8}" type="datetimeFigureOut">
              <a:rPr lang="it-IT" smtClean="0"/>
              <a:t>28/11/2017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AD242-7383-4049-83F9-0E5324E4939E}" type="slidenum">
              <a:rPr lang="it-IT" smtClean="0"/>
              <a:t>‹N›</a:t>
            </a:fld>
            <a:endParaRPr lang="it-IT"/>
          </a:p>
        </p:txBody>
      </p:sp>
    </p:spTree>
    <p:extLst>
      <p:ext uri="{BB962C8B-B14F-4D97-AF65-F5344CB8AC3E}">
        <p14:creationId xmlns:p14="http://schemas.microsoft.com/office/powerpoint/2010/main" val="383555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9B792D-4977-494F-AD5D-FF5A082C341D}" type="slidenum">
              <a:rPr lang="it-IT" smtClean="0"/>
              <a:t>5</a:t>
            </a:fld>
            <a:endParaRPr lang="it-IT"/>
          </a:p>
        </p:txBody>
      </p:sp>
    </p:spTree>
    <p:extLst>
      <p:ext uri="{BB962C8B-B14F-4D97-AF65-F5344CB8AC3E}">
        <p14:creationId xmlns:p14="http://schemas.microsoft.com/office/powerpoint/2010/main" val="314307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8C5A54D-6A38-4D2C-9EBF-5A798F599AD3}" type="datetimeFigureOut">
              <a:rPr lang="it-IT" smtClean="0"/>
              <a:t>28/11/2017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8C5A54D-6A38-4D2C-9EBF-5A798F599AD3}" type="datetimeFigureOut">
              <a:rPr lang="it-IT" smtClean="0"/>
              <a:t>28/11/2017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8C5A54D-6A38-4D2C-9EBF-5A798F599AD3}" type="datetimeFigureOut">
              <a:rPr lang="it-IT" smtClean="0"/>
              <a:t>28/11/2017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8C5A54D-6A38-4D2C-9EBF-5A798F599AD3}" type="datetimeFigureOut">
              <a:rPr lang="it-IT" smtClean="0"/>
              <a:t>28/11/2017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8C5A54D-6A38-4D2C-9EBF-5A798F599AD3}" type="datetimeFigureOut">
              <a:rPr lang="it-IT" smtClean="0"/>
              <a:t>28/11/2017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8C5A54D-6A38-4D2C-9EBF-5A798F599AD3}" type="datetimeFigureOut">
              <a:rPr lang="it-IT" smtClean="0"/>
              <a:t>28/11/2017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8C5A54D-6A38-4D2C-9EBF-5A798F599AD3}" type="datetimeFigureOut">
              <a:rPr lang="it-IT" smtClean="0"/>
              <a:t>28/11/2017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076D088-B2F7-4817-A406-7A16CE3BC6CB}" type="slidenum">
              <a:rPr lang="it-IT" smtClean="0"/>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18C5A54D-6A38-4D2C-9EBF-5A798F599AD3}" type="datetimeFigureOut">
              <a:rPr lang="it-IT" smtClean="0"/>
              <a:t>28/11/2017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5A54D-6A38-4D2C-9EBF-5A798F599AD3}" type="datetimeFigureOut">
              <a:rPr lang="it-IT" smtClean="0"/>
              <a:t>28/11/2017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8C5A54D-6A38-4D2C-9EBF-5A798F599AD3}" type="datetimeFigureOut">
              <a:rPr lang="it-IT" smtClean="0"/>
              <a:t>28/11/2017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76D088-B2F7-4817-A406-7A16CE3BC6CB}" type="slidenum">
              <a:rPr lang="it-IT" smtClean="0"/>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8C5A54D-6A38-4D2C-9EBF-5A798F599AD3}" type="datetimeFigureOut">
              <a:rPr lang="it-IT" smtClean="0"/>
              <a:t>28/11/2017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8C5A54D-6A38-4D2C-9EBF-5A798F599AD3}" type="datetimeFigureOut">
              <a:rPr lang="it-IT" smtClean="0"/>
              <a:t>28/11/2017</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076D088-B2F7-4817-A406-7A16CE3BC6C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a:solidFill>
                  <a:srgbClr val="FF0000"/>
                </a:solidFill>
              </a:rPr>
              <a:t>LA STORIOGRAFIA SULLA RIVOLUZIONE </a:t>
            </a:r>
            <a:r>
              <a:rPr lang="it-IT" b="1" dirty="0" smtClean="0">
                <a:solidFill>
                  <a:srgbClr val="FF0000"/>
                </a:solidFill>
              </a:rPr>
              <a:t>FRANCESE</a:t>
            </a:r>
            <a:endParaRPr lang="it-IT" dirty="0">
              <a:solidFill>
                <a:srgbClr val="FF0000"/>
              </a:solidFill>
            </a:endParaRPr>
          </a:p>
        </p:txBody>
      </p:sp>
      <p:sp>
        <p:nvSpPr>
          <p:cNvPr id="3" name="Sottotitolo 2"/>
          <p:cNvSpPr>
            <a:spLocks noGrp="1"/>
          </p:cNvSpPr>
          <p:nvPr>
            <p:ph type="subTitle" idx="1"/>
          </p:nvPr>
        </p:nvSpPr>
        <p:spPr/>
        <p:txBody>
          <a:bodyPr/>
          <a:lstStyle/>
          <a:p>
            <a:r>
              <a:rPr lang="it-IT" b="1" dirty="0">
                <a:solidFill>
                  <a:srgbClr val="FF0000"/>
                </a:solidFill>
              </a:rPr>
              <a:t>UNA “GUERRA CIVILE” FRA STORICI?</a:t>
            </a:r>
            <a:endParaRPr lang="it-IT" dirty="0">
              <a:solidFill>
                <a:srgbClr val="FF0000"/>
              </a:solidFill>
            </a:endParaRPr>
          </a:p>
        </p:txBody>
      </p:sp>
      <p:sp>
        <p:nvSpPr>
          <p:cNvPr id="5" name="CasellaDiTesto 4"/>
          <p:cNvSpPr txBox="1"/>
          <p:nvPr/>
        </p:nvSpPr>
        <p:spPr>
          <a:xfrm>
            <a:off x="539552" y="5589240"/>
            <a:ext cx="8280920" cy="646331"/>
          </a:xfrm>
          <a:prstGeom prst="rect">
            <a:avLst/>
          </a:prstGeom>
          <a:noFill/>
        </p:spPr>
        <p:txBody>
          <a:bodyPr wrap="square" rtlCol="0">
            <a:spAutoFit/>
          </a:bodyPr>
          <a:lstStyle/>
          <a:p>
            <a:r>
              <a:rPr lang="it-IT" dirty="0" smtClean="0"/>
              <a:t>LM in Scienze Storiche </a:t>
            </a:r>
            <a:r>
              <a:rPr lang="it-IT" dirty="0" err="1" smtClean="0"/>
              <a:t>Interateneo</a:t>
            </a:r>
            <a:r>
              <a:rPr lang="it-IT" dirty="0" smtClean="0"/>
              <a:t> Verona –Trento: </a:t>
            </a:r>
          </a:p>
          <a:p>
            <a:r>
              <a:rPr lang="it-IT" dirty="0" smtClean="0"/>
              <a:t>Corso di </a:t>
            </a:r>
            <a:r>
              <a:rPr lang="it-IT" i="1" dirty="0" smtClean="0"/>
              <a:t>Storia della storiografia 2017-2018   </a:t>
            </a:r>
            <a:r>
              <a:rPr lang="it-IT" dirty="0" smtClean="0"/>
              <a:t>prof. Gian Paolo </a:t>
            </a:r>
            <a:r>
              <a:rPr lang="it-IT" dirty="0" err="1" smtClean="0"/>
              <a:t>Romagnani</a:t>
            </a:r>
            <a:endParaRPr lang="it-IT" dirty="0"/>
          </a:p>
        </p:txBody>
      </p:sp>
    </p:spTree>
    <p:extLst>
      <p:ext uri="{BB962C8B-B14F-4D97-AF65-F5344CB8AC3E}">
        <p14:creationId xmlns:p14="http://schemas.microsoft.com/office/powerpoint/2010/main" val="2480353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Joseph de </a:t>
            </a:r>
            <a:r>
              <a:rPr lang="it-IT" b="1" dirty="0" err="1" smtClean="0">
                <a:solidFill>
                  <a:srgbClr val="C00000"/>
                </a:solidFill>
              </a:rPr>
              <a:t>Maistre</a:t>
            </a:r>
            <a:r>
              <a:rPr lang="it-IT" b="1" dirty="0" smtClean="0">
                <a:solidFill>
                  <a:srgbClr val="C00000"/>
                </a:solidFill>
              </a:rPr>
              <a:t> </a:t>
            </a:r>
            <a:r>
              <a:rPr lang="it-IT" b="1" dirty="0">
                <a:solidFill>
                  <a:srgbClr val="C00000"/>
                </a:solidFill>
              </a:rPr>
              <a:t>(1735-1821</a:t>
            </a:r>
            <a:r>
              <a:rPr lang="it-IT" b="1" dirty="0" smtClean="0">
                <a:solidFill>
                  <a:srgbClr val="C00000"/>
                </a:solidFill>
              </a:rPr>
              <a:t>)</a:t>
            </a:r>
            <a:endParaRPr lang="it-IT" b="1" dirty="0">
              <a:solidFill>
                <a:srgbClr val="C00000"/>
              </a:solidFill>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dirty="0"/>
              <a:t>Dopo quella di </a:t>
            </a:r>
            <a:r>
              <a:rPr lang="it-IT" dirty="0" smtClean="0"/>
              <a:t>Burke la più lucida e implacabile critica della rivoluzione è formulata dal nobile </a:t>
            </a:r>
            <a:r>
              <a:rPr lang="it-IT" dirty="0"/>
              <a:t>savoiardo </a:t>
            </a:r>
            <a:r>
              <a:rPr lang="it-IT" b="1" dirty="0"/>
              <a:t>Joseph de </a:t>
            </a:r>
            <a:r>
              <a:rPr lang="it-IT" b="1" dirty="0" err="1"/>
              <a:t>Maistre</a:t>
            </a:r>
            <a:r>
              <a:rPr lang="it-IT" b="1" dirty="0"/>
              <a:t> </a:t>
            </a:r>
            <a:r>
              <a:rPr lang="it-IT" dirty="0"/>
              <a:t>(1753-1821), diplomatico e magistrato al servizio dei </a:t>
            </a:r>
            <a:r>
              <a:rPr lang="it-IT" dirty="0" smtClean="0"/>
              <a:t>Savoia, che nel 1796 il, </a:t>
            </a:r>
            <a:r>
              <a:rPr lang="it-IT" dirty="0"/>
              <a:t>pubblica in Svizzera le </a:t>
            </a:r>
            <a:r>
              <a:rPr lang="it-IT" b="1" i="1" dirty="0" err="1"/>
              <a:t>Considérations</a:t>
            </a:r>
            <a:r>
              <a:rPr lang="it-IT" b="1" i="1" dirty="0"/>
              <a:t> </a:t>
            </a:r>
            <a:r>
              <a:rPr lang="it-IT" b="1" i="1" dirty="0" err="1"/>
              <a:t>sur</a:t>
            </a:r>
            <a:r>
              <a:rPr lang="it-IT" b="1" i="1" dirty="0"/>
              <a:t> la </a:t>
            </a:r>
            <a:r>
              <a:rPr lang="it-IT" b="1" i="1" dirty="0" smtClean="0"/>
              <a:t>France</a:t>
            </a:r>
            <a:r>
              <a:rPr lang="it-IT" b="1" dirty="0" smtClean="0"/>
              <a:t> </a:t>
            </a:r>
            <a:r>
              <a:rPr lang="it-IT" dirty="0"/>
              <a:t>nelle quali elabora una complessa </a:t>
            </a:r>
            <a:r>
              <a:rPr lang="it-IT" dirty="0" smtClean="0"/>
              <a:t>teoria del </a:t>
            </a:r>
            <a:r>
              <a:rPr lang="it-IT" dirty="0"/>
              <a:t>potere individuando già nelle origini della rivoluzione e nei «princìpi dell’Ottantanove» i germi del suo svolgimento successivo. </a:t>
            </a:r>
            <a:endParaRPr lang="it-IT" dirty="0" smtClean="0"/>
          </a:p>
          <a:p>
            <a:pPr marL="0" indent="0">
              <a:buNone/>
            </a:pPr>
            <a:r>
              <a:rPr lang="it-IT" dirty="0" smtClean="0"/>
              <a:t>Mettendo </a:t>
            </a:r>
            <a:r>
              <a:rPr lang="it-IT" dirty="0"/>
              <a:t>sotto accusa non solo le idee fondamentali dell’illuminismo, ma la stessa idea di modernità, intesa come superamento dell’ordine tradizionale, egli vede nell’alleanza fra trono e altare la sola base sicura di qualsiasi ordine politico, non modificabile ad opera dell’uomo. </a:t>
            </a:r>
            <a:endParaRPr lang="it-IT" dirty="0" smtClean="0"/>
          </a:p>
          <a:p>
            <a:pPr marL="0" indent="0">
              <a:buNone/>
            </a:pPr>
            <a:r>
              <a:rPr lang="it-IT" dirty="0" smtClean="0"/>
              <a:t>La </a:t>
            </a:r>
            <a:r>
              <a:rPr lang="it-IT" dirty="0"/>
              <a:t>grandezza di </a:t>
            </a:r>
            <a:r>
              <a:rPr lang="it-IT" dirty="0" err="1"/>
              <a:t>Maistre</a:t>
            </a:r>
            <a:r>
              <a:rPr lang="it-IT" dirty="0"/>
              <a:t> </a:t>
            </a:r>
            <a:r>
              <a:rPr lang="it-IT" dirty="0" smtClean="0"/>
              <a:t>risiede però </a:t>
            </a:r>
            <a:r>
              <a:rPr lang="it-IT" dirty="0"/>
              <a:t>nel suo considerare la rivoluzione un processo ineluttabile e il segno di un mutamento epocale solo al termine del quale potrà essere ristabilito un ordine sociale.</a:t>
            </a:r>
          </a:p>
          <a:p>
            <a:endParaRPr lang="it-IT" dirty="0"/>
          </a:p>
        </p:txBody>
      </p:sp>
    </p:spTree>
    <p:extLst>
      <p:ext uri="{BB962C8B-B14F-4D97-AF65-F5344CB8AC3E}">
        <p14:creationId xmlns:p14="http://schemas.microsoft.com/office/powerpoint/2010/main" val="2579464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C00000"/>
                </a:solidFill>
              </a:rPr>
              <a:t>Augustin</a:t>
            </a:r>
            <a:r>
              <a:rPr lang="it-IT" b="1" dirty="0" smtClean="0">
                <a:solidFill>
                  <a:srgbClr val="C00000"/>
                </a:solidFill>
              </a:rPr>
              <a:t> </a:t>
            </a:r>
            <a:r>
              <a:rPr lang="it-IT" b="1" dirty="0" err="1">
                <a:solidFill>
                  <a:srgbClr val="C00000"/>
                </a:solidFill>
              </a:rPr>
              <a:t>Barruel</a:t>
            </a:r>
            <a:r>
              <a:rPr lang="it-IT" b="1" dirty="0">
                <a:solidFill>
                  <a:srgbClr val="C00000"/>
                </a:solidFill>
              </a:rPr>
              <a:t> </a:t>
            </a:r>
            <a:r>
              <a:rPr lang="it-IT" dirty="0">
                <a:solidFill>
                  <a:srgbClr val="C00000"/>
                </a:solidFill>
              </a:rPr>
              <a:t>(1741-1820).</a:t>
            </a:r>
            <a:endParaRPr lang="it-IT" dirty="0"/>
          </a:p>
        </p:txBody>
      </p:sp>
      <p:sp>
        <p:nvSpPr>
          <p:cNvPr id="3" name="Segnaposto contenuto 2"/>
          <p:cNvSpPr>
            <a:spLocks noGrp="1"/>
          </p:cNvSpPr>
          <p:nvPr>
            <p:ph idx="1"/>
          </p:nvPr>
        </p:nvSpPr>
        <p:spPr/>
        <p:txBody>
          <a:bodyPr>
            <a:normAutofit fontScale="47500" lnSpcReduction="20000"/>
          </a:bodyPr>
          <a:lstStyle/>
          <a:p>
            <a:pPr marL="0" indent="0">
              <a:buNone/>
            </a:pPr>
            <a:r>
              <a:rPr lang="it-IT" b="1" dirty="0" err="1"/>
              <a:t>Augustin</a:t>
            </a:r>
            <a:r>
              <a:rPr lang="it-IT" b="1" dirty="0"/>
              <a:t> </a:t>
            </a:r>
            <a:r>
              <a:rPr lang="it-IT" b="1" dirty="0" err="1"/>
              <a:t>Barruel</a:t>
            </a:r>
            <a:r>
              <a:rPr lang="it-IT" b="1" dirty="0"/>
              <a:t> </a:t>
            </a:r>
            <a:r>
              <a:rPr lang="it-IT" dirty="0" smtClean="0"/>
              <a:t> entra prestissimo nella Compagnia di Gesù, rifugiandosi in Austria negli anni della loro persecuzione; studia teologia in Moravia e in Boemia e diventa professore nel Collegio teresiano di Vienna, spostandosi successivamente a Roma.</a:t>
            </a:r>
            <a:endParaRPr lang="it-IT" dirty="0"/>
          </a:p>
          <a:p>
            <a:pPr marL="0" indent="0">
              <a:buNone/>
            </a:pPr>
            <a:r>
              <a:rPr lang="it-IT" dirty="0" smtClean="0"/>
              <a:t>Dopo </a:t>
            </a:r>
            <a:r>
              <a:rPr lang="it-IT" dirty="0"/>
              <a:t>la soppressione del suo Ordine </a:t>
            </a:r>
            <a:r>
              <a:rPr lang="it-IT" dirty="0" smtClean="0"/>
              <a:t>nel 1773 </a:t>
            </a:r>
            <a:r>
              <a:rPr lang="it-IT" dirty="0" err="1" smtClean="0"/>
              <a:t>ritorn</a:t>
            </a:r>
            <a:r>
              <a:rPr lang="it-IT" dirty="0" smtClean="0"/>
              <a:t> </a:t>
            </a:r>
            <a:r>
              <a:rPr lang="it-IT" dirty="0"/>
              <a:t>in </a:t>
            </a:r>
            <a:r>
              <a:rPr lang="it-IT" dirty="0" smtClean="0"/>
              <a:t>Francia dove </a:t>
            </a:r>
            <a:r>
              <a:rPr lang="it-IT" dirty="0"/>
              <a:t>si dedicò allo studio della filosofia e della storia, pubblicando </a:t>
            </a:r>
            <a:r>
              <a:rPr lang="it-IT" dirty="0" smtClean="0"/>
              <a:t>numerose opere. </a:t>
            </a:r>
            <a:r>
              <a:rPr lang="it-IT" dirty="0"/>
              <a:t>Dal 1788 al 1792 </a:t>
            </a:r>
            <a:r>
              <a:rPr lang="it-IT" dirty="0" smtClean="0"/>
              <a:t>dirige </a:t>
            </a:r>
            <a:r>
              <a:rPr lang="it-IT" dirty="0"/>
              <a:t>il </a:t>
            </a:r>
            <a:r>
              <a:rPr lang="it-IT" dirty="0" smtClean="0"/>
              <a:t>«Journal </a:t>
            </a:r>
            <a:r>
              <a:rPr lang="it-IT" dirty="0" err="1" smtClean="0"/>
              <a:t>ecclésiastique</a:t>
            </a:r>
            <a:r>
              <a:rPr lang="it-IT" dirty="0" smtClean="0"/>
              <a:t>», strumento di battaglia contro la cultura </a:t>
            </a:r>
            <a:r>
              <a:rPr lang="it-IT" dirty="0" err="1" smtClean="0"/>
              <a:t>illuminisitica</a:t>
            </a:r>
            <a:r>
              <a:rPr lang="it-IT" dirty="0" smtClean="0"/>
              <a:t>.</a:t>
            </a:r>
          </a:p>
          <a:p>
            <a:pPr marL="0" indent="0">
              <a:buNone/>
            </a:pPr>
            <a:r>
              <a:rPr lang="it-IT" dirty="0" smtClean="0"/>
              <a:t>Nei primi anni della rivoluzione rifiuta la costituzione civile del clero ed è costretto a nascondersi per sfuggire all’arresto. Nel 1792 si rifugia in Inghilterra dove compone alcune delle sue opere controrivoluzionarie</a:t>
            </a:r>
            <a:r>
              <a:rPr lang="it-IT" dirty="0"/>
              <a:t>, tra cui, nel </a:t>
            </a:r>
            <a:r>
              <a:rPr lang="it-IT" dirty="0" smtClean="0"/>
              <a:t>una </a:t>
            </a:r>
            <a:r>
              <a:rPr lang="it-IT" i="1" dirty="0" smtClean="0"/>
              <a:t>Histoire </a:t>
            </a:r>
            <a:r>
              <a:rPr lang="it-IT" i="1" dirty="0" err="1" smtClean="0"/>
              <a:t>du</a:t>
            </a:r>
            <a:r>
              <a:rPr lang="it-IT" i="1" dirty="0" smtClean="0"/>
              <a:t> </a:t>
            </a:r>
            <a:r>
              <a:rPr lang="it-IT" i="1" dirty="0" err="1" smtClean="0"/>
              <a:t>Clergé</a:t>
            </a:r>
            <a:r>
              <a:rPr lang="it-IT" i="1" dirty="0" smtClean="0"/>
              <a:t> en France pendant la </a:t>
            </a:r>
            <a:r>
              <a:rPr lang="it-IT" i="1" dirty="0" err="1" smtClean="0"/>
              <a:t>Révolution</a:t>
            </a:r>
            <a:r>
              <a:rPr lang="it-IT" i="1" dirty="0" smtClean="0"/>
              <a:t> </a:t>
            </a:r>
            <a:r>
              <a:rPr lang="it-IT" dirty="0" smtClean="0"/>
              <a:t>(1794), e concepisce </a:t>
            </a:r>
            <a:r>
              <a:rPr lang="it-IT" dirty="0"/>
              <a:t>il piano della </a:t>
            </a:r>
            <a:r>
              <a:rPr lang="it-IT" dirty="0" smtClean="0"/>
              <a:t>sua opera più nota: </a:t>
            </a:r>
            <a:r>
              <a:rPr lang="it-IT" i="1" dirty="0" err="1" smtClean="0"/>
              <a:t>Mémoires</a:t>
            </a:r>
            <a:r>
              <a:rPr lang="it-IT" i="1" dirty="0" smtClean="0"/>
              <a:t> </a:t>
            </a:r>
            <a:r>
              <a:rPr lang="it-IT" i="1" dirty="0"/>
              <a:t>pour servir à l'Histoire </a:t>
            </a:r>
            <a:r>
              <a:rPr lang="it-IT" i="1" dirty="0" err="1"/>
              <a:t>du</a:t>
            </a:r>
            <a:r>
              <a:rPr lang="it-IT" i="1" dirty="0"/>
              <a:t> </a:t>
            </a:r>
            <a:r>
              <a:rPr lang="it-IT" i="1" dirty="0" err="1" smtClean="0"/>
              <a:t>Jacobinisme</a:t>
            </a:r>
            <a:r>
              <a:rPr lang="it-IT" dirty="0" smtClean="0"/>
              <a:t>, </a:t>
            </a:r>
            <a:r>
              <a:rPr lang="it-IT" dirty="0"/>
              <a:t>di cui </a:t>
            </a:r>
            <a:r>
              <a:rPr lang="it-IT" dirty="0" smtClean="0"/>
              <a:t>pubblica </a:t>
            </a:r>
            <a:r>
              <a:rPr lang="it-IT" dirty="0"/>
              <a:t>nel </a:t>
            </a:r>
            <a:r>
              <a:rPr lang="it-IT" dirty="0" smtClean="0"/>
              <a:t>1796 i </a:t>
            </a:r>
            <a:r>
              <a:rPr lang="it-IT" dirty="0"/>
              <a:t>primi due </a:t>
            </a:r>
            <a:r>
              <a:rPr lang="it-IT" dirty="0" smtClean="0"/>
              <a:t>volumi, ristampati nel 1798  con il terzo </a:t>
            </a:r>
            <a:r>
              <a:rPr lang="it-IT" dirty="0"/>
              <a:t>volume intorno alla setta degli </a:t>
            </a:r>
            <a:r>
              <a:rPr lang="it-IT" i="1" dirty="0" smtClean="0"/>
              <a:t>Illuminati</a:t>
            </a:r>
            <a:r>
              <a:rPr lang="it-IT" dirty="0" smtClean="0"/>
              <a:t>. In essa denuncia la rivoluzione come un complotto della setta massonica degli </a:t>
            </a:r>
            <a:r>
              <a:rPr lang="it-IT" i="1" dirty="0" smtClean="0"/>
              <a:t>Illuminati</a:t>
            </a:r>
            <a:r>
              <a:rPr lang="it-IT" dirty="0" smtClean="0"/>
              <a:t> </a:t>
            </a:r>
          </a:p>
          <a:p>
            <a:pPr marL="0" indent="0">
              <a:buNone/>
            </a:pPr>
            <a:r>
              <a:rPr lang="it-IT" dirty="0" err="1"/>
              <a:t>Barruel</a:t>
            </a:r>
            <a:r>
              <a:rPr lang="it-IT" dirty="0"/>
              <a:t> sostiene che la rivoluzione </a:t>
            </a:r>
            <a:r>
              <a:rPr lang="it-IT" dirty="0" smtClean="0"/>
              <a:t>francese non è una rivolta popolare, ma </a:t>
            </a:r>
            <a:r>
              <a:rPr lang="it-IT" dirty="0"/>
              <a:t>il risultato di una cospirazione deliberata, </a:t>
            </a:r>
            <a:r>
              <a:rPr lang="it-IT" dirty="0" smtClean="0"/>
              <a:t>un vero </a:t>
            </a:r>
            <a:r>
              <a:rPr lang="it-IT" dirty="0"/>
              <a:t>e proprio </a:t>
            </a:r>
            <a:r>
              <a:rPr lang="it-IT" dirty="0" smtClean="0"/>
              <a:t>complotto massonico, volto </a:t>
            </a:r>
            <a:r>
              <a:rPr lang="it-IT" dirty="0"/>
              <a:t>rovesciare il trono, l'altare e la società aristocratica in </a:t>
            </a:r>
            <a:r>
              <a:rPr lang="it-IT" dirty="0" smtClean="0"/>
              <a:t>tutta Europa</a:t>
            </a:r>
            <a:r>
              <a:rPr lang="it-IT" dirty="0"/>
              <a:t>. </a:t>
            </a:r>
            <a:endParaRPr lang="it-IT" dirty="0" smtClean="0"/>
          </a:p>
          <a:p>
            <a:pPr marL="457200" indent="-457200">
              <a:buFont typeface="+mj-lt"/>
              <a:buAutoNum type="arabicPeriod"/>
            </a:pPr>
            <a:r>
              <a:rPr lang="it-IT" dirty="0" smtClean="0"/>
              <a:t>Il </a:t>
            </a:r>
            <a:r>
              <a:rPr lang="it-IT" dirty="0"/>
              <a:t>primo volume </a:t>
            </a:r>
            <a:r>
              <a:rPr lang="it-IT" dirty="0" smtClean="0"/>
              <a:t>affronta la cosiddetta </a:t>
            </a:r>
            <a:r>
              <a:rPr lang="it-IT" b="1" dirty="0" smtClean="0">
                <a:solidFill>
                  <a:srgbClr val="FF0000"/>
                </a:solidFill>
              </a:rPr>
              <a:t>«cospirazione anti-cristiana»  </a:t>
            </a:r>
            <a:r>
              <a:rPr lang="it-IT" dirty="0"/>
              <a:t>iniziata da Voltaire nel 1728 </a:t>
            </a:r>
            <a:r>
              <a:rPr lang="it-IT" dirty="0" smtClean="0"/>
              <a:t> </a:t>
            </a:r>
            <a:endParaRPr lang="it-IT" dirty="0"/>
          </a:p>
          <a:p>
            <a:pPr marL="457200" indent="-457200">
              <a:buFont typeface="+mj-lt"/>
              <a:buAutoNum type="arabicPeriod"/>
            </a:pPr>
            <a:r>
              <a:rPr lang="it-IT" dirty="0"/>
              <a:t>Il secondo volume si concentra sulla</a:t>
            </a:r>
            <a:r>
              <a:rPr lang="it-IT" b="1" dirty="0">
                <a:solidFill>
                  <a:srgbClr val="FF0000"/>
                </a:solidFill>
              </a:rPr>
              <a:t> </a:t>
            </a:r>
            <a:r>
              <a:rPr lang="it-IT" b="1" dirty="0" smtClean="0">
                <a:solidFill>
                  <a:srgbClr val="FF0000"/>
                </a:solidFill>
              </a:rPr>
              <a:t>«cospirazione anti-monarchica» </a:t>
            </a:r>
            <a:r>
              <a:rPr lang="it-IT" dirty="0"/>
              <a:t>guidata da </a:t>
            </a:r>
            <a:r>
              <a:rPr lang="it-IT" dirty="0" smtClean="0"/>
              <a:t>Rousseau </a:t>
            </a:r>
            <a:r>
              <a:rPr lang="it-IT" dirty="0"/>
              <a:t>e </a:t>
            </a:r>
            <a:r>
              <a:rPr lang="it-IT" dirty="0" smtClean="0"/>
              <a:t>Montesquieu, analizzando </a:t>
            </a:r>
            <a:r>
              <a:rPr lang="it-IT" dirty="0"/>
              <a:t>e </a:t>
            </a:r>
            <a:r>
              <a:rPr lang="it-IT" dirty="0" smtClean="0"/>
              <a:t>criticando </a:t>
            </a:r>
            <a:r>
              <a:rPr lang="it-IT" i="1" dirty="0"/>
              <a:t>Lo spirito delle </a:t>
            </a:r>
            <a:r>
              <a:rPr lang="it-IT" i="1" dirty="0" smtClean="0"/>
              <a:t>leggi</a:t>
            </a:r>
            <a:r>
              <a:rPr lang="it-IT" dirty="0" smtClean="0"/>
              <a:t>  e </a:t>
            </a:r>
            <a:r>
              <a:rPr lang="it-IT" dirty="0"/>
              <a:t>il </a:t>
            </a:r>
            <a:r>
              <a:rPr lang="it-IT" i="1" dirty="0"/>
              <a:t>Contratto sociale</a:t>
            </a:r>
            <a:r>
              <a:rPr lang="it-IT" dirty="0"/>
              <a:t> </a:t>
            </a:r>
            <a:r>
              <a:rPr lang="it-IT" dirty="0" smtClean="0"/>
              <a:t>come opere che «hanno </a:t>
            </a:r>
            <a:r>
              <a:rPr lang="it-IT" dirty="0"/>
              <a:t>dato origine a quello spirito inquieto che ha combattuto per indagare sui diritti della </a:t>
            </a:r>
            <a:r>
              <a:rPr lang="it-IT" dirty="0" smtClean="0"/>
              <a:t>sovranità»</a:t>
            </a:r>
            <a:endParaRPr lang="it-IT" dirty="0"/>
          </a:p>
          <a:p>
            <a:pPr marL="457200" indent="-457200">
              <a:buFont typeface="+mj-lt"/>
              <a:buAutoNum type="arabicPeriod"/>
            </a:pPr>
            <a:r>
              <a:rPr lang="it-IT" dirty="0"/>
              <a:t>Il terzo </a:t>
            </a:r>
            <a:r>
              <a:rPr lang="it-IT" dirty="0" smtClean="0"/>
              <a:t>volume affronta </a:t>
            </a:r>
            <a:r>
              <a:rPr lang="it-IT" dirty="0"/>
              <a:t>la </a:t>
            </a:r>
            <a:r>
              <a:rPr lang="it-IT" b="1" dirty="0" smtClean="0">
                <a:solidFill>
                  <a:srgbClr val="FF0000"/>
                </a:solidFill>
              </a:rPr>
              <a:t>«cospirazione antisociale»</a:t>
            </a:r>
            <a:r>
              <a:rPr lang="it-IT" dirty="0" smtClean="0"/>
              <a:t>: vero l'obiettivo </a:t>
            </a:r>
            <a:r>
              <a:rPr lang="it-IT" dirty="0"/>
              <a:t>dei Massoni e </a:t>
            </a:r>
            <a:r>
              <a:rPr lang="it-IT" dirty="0" smtClean="0"/>
              <a:t> degli </a:t>
            </a:r>
            <a:r>
              <a:rPr lang="it-IT" dirty="0"/>
              <a:t>Illuminati. </a:t>
            </a:r>
            <a:endParaRPr lang="it-IT" dirty="0" smtClean="0"/>
          </a:p>
          <a:p>
            <a:pPr marL="0" indent="0">
              <a:buNone/>
            </a:pPr>
            <a:r>
              <a:rPr lang="it-IT" dirty="0" smtClean="0"/>
              <a:t>Secondo </a:t>
            </a:r>
            <a:r>
              <a:rPr lang="it-IT" dirty="0" err="1" smtClean="0"/>
              <a:t>Barruel</a:t>
            </a:r>
            <a:r>
              <a:rPr lang="it-IT" dirty="0" smtClean="0"/>
              <a:t> </a:t>
            </a:r>
            <a:r>
              <a:rPr lang="it-IT" dirty="0"/>
              <a:t>filosofi </a:t>
            </a:r>
            <a:r>
              <a:rPr lang="it-IT" dirty="0" smtClean="0"/>
              <a:t>e i </a:t>
            </a:r>
            <a:r>
              <a:rPr lang="it-IT" dirty="0"/>
              <a:t>loro attacchi contro la Chiesa e il trono hanno aperto la strada alla cospirazione guidata </a:t>
            </a:r>
            <a:r>
              <a:rPr lang="it-IT" dirty="0" smtClean="0"/>
              <a:t>dalle </a:t>
            </a:r>
            <a:r>
              <a:rPr lang="it-IT" dirty="0"/>
              <a:t>società segrete. </a:t>
            </a:r>
            <a:r>
              <a:rPr lang="it-IT" dirty="0" smtClean="0"/>
              <a:t>Questi gruppi avrebbero costituito </a:t>
            </a:r>
            <a:r>
              <a:rPr lang="it-IT" dirty="0"/>
              <a:t>una </a:t>
            </a:r>
            <a:r>
              <a:rPr lang="it-IT" dirty="0" smtClean="0"/>
              <a:t>sola unica </a:t>
            </a:r>
            <a:r>
              <a:rPr lang="it-IT" dirty="0"/>
              <a:t>setta che </a:t>
            </a:r>
            <a:r>
              <a:rPr lang="it-IT" dirty="0" smtClean="0"/>
              <a:t>affiliava </a:t>
            </a:r>
            <a:r>
              <a:rPr lang="it-IT" dirty="0"/>
              <a:t>più di 300.000 membri </a:t>
            </a:r>
            <a:r>
              <a:rPr lang="it-IT" dirty="0" smtClean="0"/>
              <a:t>«tutti </a:t>
            </a:r>
            <a:r>
              <a:rPr lang="it-IT" dirty="0"/>
              <a:t>zelanti per la Rivoluzione e tutti pronti ad alzarsi al primo segnale e ad impartire lo shock a tutte le altre classi del </a:t>
            </a:r>
            <a:r>
              <a:rPr lang="it-IT" dirty="0" smtClean="0"/>
              <a:t>popolo».  Le </a:t>
            </a:r>
            <a:r>
              <a:rPr lang="it-IT" dirty="0"/>
              <a:t>parole </a:t>
            </a:r>
            <a:r>
              <a:rPr lang="it-IT" dirty="0" smtClean="0"/>
              <a:t>d’ordine erano </a:t>
            </a:r>
            <a:r>
              <a:rPr lang="it-IT" dirty="0"/>
              <a:t>"Libertà, uguaglianza e fraternità" e lo scopo segreto era il rovesciamento della monarchia francese e l'istituzione della repubblica. </a:t>
            </a:r>
            <a:r>
              <a:rPr lang="it-IT" dirty="0" smtClean="0"/>
              <a:t> </a:t>
            </a:r>
            <a:endParaRPr lang="it-IT" dirty="0"/>
          </a:p>
          <a:p>
            <a:pPr marL="0" indent="0">
              <a:buNone/>
            </a:pPr>
            <a:r>
              <a:rPr lang="it-IT" dirty="0"/>
              <a:t>Secondo </a:t>
            </a:r>
            <a:r>
              <a:rPr lang="it-IT" dirty="0" err="1"/>
              <a:t>Barruel</a:t>
            </a:r>
            <a:r>
              <a:rPr lang="it-IT" dirty="0"/>
              <a:t>, gli obiettivi finali della coalizione dei filosofi, dei massoni e degli illuminati </a:t>
            </a:r>
            <a:r>
              <a:rPr lang="it-IT" dirty="0" smtClean="0"/>
              <a:t>erano </a:t>
            </a:r>
            <a:r>
              <a:rPr lang="it-IT" dirty="0"/>
              <a:t>stati raggiunti dai </a:t>
            </a:r>
            <a:r>
              <a:rPr lang="it-IT" dirty="0" smtClean="0"/>
              <a:t>Giacobini loro eredi. </a:t>
            </a:r>
            <a:r>
              <a:rPr lang="it-IT" dirty="0"/>
              <a:t>Questi club </a:t>
            </a:r>
            <a:r>
              <a:rPr lang="it-IT" dirty="0" smtClean="0"/>
              <a:t>erano </a:t>
            </a:r>
            <a:r>
              <a:rPr lang="it-IT" dirty="0"/>
              <a:t>stati formati da </a:t>
            </a:r>
            <a:r>
              <a:rPr lang="it-IT" dirty="0" smtClean="0"/>
              <a:t>«gli </a:t>
            </a:r>
            <a:r>
              <a:rPr lang="it-IT" dirty="0"/>
              <a:t>adepti della miseria, gli adepti della ribellione e gli adepti </a:t>
            </a:r>
            <a:r>
              <a:rPr lang="it-IT" dirty="0" smtClean="0"/>
              <a:t>dell'anarchia», </a:t>
            </a:r>
            <a:r>
              <a:rPr lang="it-IT" dirty="0"/>
              <a:t>che </a:t>
            </a:r>
            <a:r>
              <a:rPr lang="it-IT" dirty="0" smtClean="0"/>
              <a:t>lavoravano </a:t>
            </a:r>
            <a:r>
              <a:rPr lang="it-IT" dirty="0"/>
              <a:t>insieme per attuare il loro programma radicale. La loro filosofia e le azioni guida </a:t>
            </a:r>
            <a:r>
              <a:rPr lang="it-IT" dirty="0" smtClean="0"/>
              <a:t>rappresentavano </a:t>
            </a:r>
            <a:r>
              <a:rPr lang="it-IT" dirty="0"/>
              <a:t>il culmine della cospirazione in quanto volevano direttamente </a:t>
            </a:r>
            <a:r>
              <a:rPr lang="it-IT" dirty="0" smtClean="0"/>
              <a:t>distruggere la </a:t>
            </a:r>
            <a:r>
              <a:rPr lang="it-IT" dirty="0"/>
              <a:t>monarchia e la chiesa. </a:t>
            </a:r>
            <a:r>
              <a:rPr lang="it-IT" dirty="0" smtClean="0"/>
              <a:t> </a:t>
            </a:r>
          </a:p>
          <a:p>
            <a:pPr marL="0" indent="0">
              <a:buNone/>
            </a:pPr>
            <a:r>
              <a:rPr lang="it-IT" dirty="0" smtClean="0"/>
              <a:t>Nel </a:t>
            </a:r>
            <a:r>
              <a:rPr lang="it-IT" dirty="0"/>
              <a:t>luglio </a:t>
            </a:r>
            <a:r>
              <a:rPr lang="it-IT" dirty="0" smtClean="0"/>
              <a:t>1800, finalmente, si dichiara favorevole </a:t>
            </a:r>
            <a:r>
              <a:rPr lang="it-IT" dirty="0"/>
              <a:t>alla </a:t>
            </a:r>
            <a:r>
              <a:rPr lang="it-IT" dirty="0" smtClean="0"/>
              <a:t>promessa </a:t>
            </a:r>
            <a:r>
              <a:rPr lang="it-IT" dirty="0"/>
              <a:t>di fedeltà alla </a:t>
            </a:r>
            <a:r>
              <a:rPr lang="it-IT" dirty="0" smtClean="0"/>
              <a:t>Costituzione, </a:t>
            </a:r>
            <a:r>
              <a:rPr lang="it-IT" dirty="0"/>
              <a:t>ma in </a:t>
            </a:r>
            <a:r>
              <a:rPr lang="it-IT" dirty="0" smtClean="0"/>
              <a:t>realtà </a:t>
            </a:r>
            <a:r>
              <a:rPr lang="it-IT" dirty="0"/>
              <a:t>non </a:t>
            </a:r>
            <a:r>
              <a:rPr lang="it-IT" dirty="0" smtClean="0"/>
              <a:t>abbandona </a:t>
            </a:r>
            <a:r>
              <a:rPr lang="it-IT" dirty="0"/>
              <a:t>la posizione </a:t>
            </a:r>
            <a:r>
              <a:rPr lang="it-IT" dirty="0" smtClean="0"/>
              <a:t>legittimista dichiarando Bonaparte «flagello di Dio». Rientrato </a:t>
            </a:r>
            <a:r>
              <a:rPr lang="it-IT" dirty="0"/>
              <a:t>a Parigi nel 1802, </a:t>
            </a:r>
            <a:r>
              <a:rPr lang="it-IT" dirty="0" smtClean="0"/>
              <a:t>dà </a:t>
            </a:r>
            <a:r>
              <a:rPr lang="it-IT" dirty="0"/>
              <a:t>vita a importanti imprese editoriali di matrice cattolica e </a:t>
            </a:r>
            <a:r>
              <a:rPr lang="it-IT" dirty="0" smtClean="0"/>
              <a:t>legittimista. Nel </a:t>
            </a:r>
            <a:r>
              <a:rPr lang="it-IT" dirty="0"/>
              <a:t>1803 </a:t>
            </a:r>
            <a:r>
              <a:rPr lang="it-IT" dirty="0" smtClean="0"/>
              <a:t>pubblica ad Amburgo </a:t>
            </a:r>
            <a:r>
              <a:rPr lang="it-IT" dirty="0"/>
              <a:t>i due ultimi volumi </a:t>
            </a:r>
            <a:r>
              <a:rPr lang="it-IT" dirty="0" smtClean="0"/>
              <a:t>della</a:t>
            </a:r>
            <a:r>
              <a:rPr lang="it-IT" i="1" dirty="0" smtClean="0"/>
              <a:t> Histoire </a:t>
            </a:r>
            <a:r>
              <a:rPr lang="it-IT" i="1" dirty="0" err="1"/>
              <a:t>du</a:t>
            </a:r>
            <a:r>
              <a:rPr lang="it-IT" i="1" dirty="0"/>
              <a:t> </a:t>
            </a:r>
            <a:r>
              <a:rPr lang="it-IT" i="1" dirty="0" err="1"/>
              <a:t>Jacobinisme</a:t>
            </a:r>
            <a:r>
              <a:rPr lang="it-IT" dirty="0" smtClean="0"/>
              <a:t> </a:t>
            </a:r>
            <a:r>
              <a:rPr lang="it-IT" i="1" dirty="0" smtClean="0"/>
              <a:t> </a:t>
            </a:r>
            <a:r>
              <a:rPr lang="it-IT" dirty="0" smtClean="0"/>
              <a:t>e </a:t>
            </a:r>
            <a:r>
              <a:rPr lang="it-IT" dirty="0"/>
              <a:t>a Parigi il trattato in difesa del Concordato </a:t>
            </a:r>
            <a:r>
              <a:rPr lang="it-IT" i="1" dirty="0"/>
              <a:t>Il Papa e il suo diritto regale alla stipula del Concordato</a:t>
            </a:r>
            <a:r>
              <a:rPr lang="it-IT" dirty="0"/>
              <a:t>.</a:t>
            </a:r>
          </a:p>
          <a:p>
            <a:pPr marL="0" indent="0">
              <a:buNone/>
            </a:pPr>
            <a:r>
              <a:rPr lang="it-IT" dirty="0"/>
              <a:t>Nel 1810 </a:t>
            </a:r>
            <a:r>
              <a:rPr lang="it-IT" dirty="0" smtClean="0"/>
              <a:t>è arrestato e incarcerato per propaganda contro lo Stato. Liberato dopo la caduta di Napoleone, nel 1818 pubblica </a:t>
            </a:r>
            <a:r>
              <a:rPr lang="it-IT" dirty="0"/>
              <a:t>a </a:t>
            </a:r>
            <a:r>
              <a:rPr lang="it-IT" dirty="0" smtClean="0"/>
              <a:t>Lione  una nuova </a:t>
            </a:r>
            <a:r>
              <a:rPr lang="it-IT" dirty="0"/>
              <a:t>edizione "riveduta e corretta dall'autore" della sua opera principale. </a:t>
            </a:r>
            <a:endParaRPr lang="it-IT" dirty="0" smtClean="0"/>
          </a:p>
          <a:p>
            <a:pPr marL="0" indent="0">
              <a:buNone/>
            </a:pPr>
            <a:r>
              <a:rPr lang="it-IT" dirty="0" smtClean="0"/>
              <a:t>Muore a Villeneuve </a:t>
            </a:r>
            <a:r>
              <a:rPr lang="it-IT" dirty="0"/>
              <a:t>de </a:t>
            </a:r>
            <a:r>
              <a:rPr lang="it-IT" dirty="0" err="1"/>
              <a:t>Bery</a:t>
            </a:r>
            <a:r>
              <a:rPr lang="it-IT" dirty="0"/>
              <a:t> il 5 ottobre 1820</a:t>
            </a:r>
            <a:r>
              <a:rPr lang="it-IT" dirty="0" smtClean="0"/>
              <a:t>.</a:t>
            </a:r>
            <a:endParaRPr lang="it-IT" dirty="0"/>
          </a:p>
        </p:txBody>
      </p:sp>
    </p:spTree>
    <p:extLst>
      <p:ext uri="{BB962C8B-B14F-4D97-AF65-F5344CB8AC3E}">
        <p14:creationId xmlns:p14="http://schemas.microsoft.com/office/powerpoint/2010/main" val="357609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26232"/>
            <a:ext cx="8229600" cy="990600"/>
          </a:xfrm>
        </p:spPr>
        <p:txBody>
          <a:bodyPr>
            <a:normAutofit fontScale="90000"/>
          </a:bodyPr>
          <a:lstStyle/>
          <a:p>
            <a:pPr lvl="0"/>
            <a:r>
              <a:rPr lang="it-IT" sz="3600" dirty="0">
                <a:solidFill>
                  <a:srgbClr val="C00000"/>
                </a:solidFill>
              </a:rPr>
              <a:t>Le interpretazioni dei contemporanei. Salvare la rivoluzione rifiutando gli eccessi: </a:t>
            </a:r>
            <a:r>
              <a:rPr lang="it-IT" sz="3600" b="1" dirty="0">
                <a:solidFill>
                  <a:srgbClr val="C00000"/>
                </a:solidFill>
              </a:rPr>
              <a:t>G. de </a:t>
            </a:r>
            <a:r>
              <a:rPr lang="it-IT" sz="3600" b="1" dirty="0" err="1">
                <a:solidFill>
                  <a:srgbClr val="C00000"/>
                </a:solidFill>
              </a:rPr>
              <a:t>Stael</a:t>
            </a:r>
            <a:r>
              <a:rPr lang="it-IT" sz="3600" b="1" dirty="0">
                <a:solidFill>
                  <a:srgbClr val="C00000"/>
                </a:solidFill>
              </a:rPr>
              <a:t> </a:t>
            </a:r>
            <a:r>
              <a:rPr lang="it-IT" sz="3600" dirty="0">
                <a:solidFill>
                  <a:srgbClr val="C00000"/>
                </a:solidFill>
              </a:rPr>
              <a:t>(1766-1817), </a:t>
            </a:r>
            <a:r>
              <a:rPr lang="it-IT" sz="3600" b="1" dirty="0">
                <a:solidFill>
                  <a:srgbClr val="C00000"/>
                </a:solidFill>
              </a:rPr>
              <a:t>B. </a:t>
            </a:r>
            <a:r>
              <a:rPr lang="it-IT" sz="3600" b="1" dirty="0" err="1">
                <a:solidFill>
                  <a:srgbClr val="C00000"/>
                </a:solidFill>
              </a:rPr>
              <a:t>Constant</a:t>
            </a:r>
            <a:r>
              <a:rPr lang="it-IT" sz="3600" dirty="0">
                <a:solidFill>
                  <a:srgbClr val="C00000"/>
                </a:solidFill>
              </a:rPr>
              <a:t> (1767-1830</a:t>
            </a:r>
            <a:r>
              <a:rPr lang="it-IT" sz="3600" dirty="0" smtClean="0">
                <a:solidFill>
                  <a:srgbClr val="C00000"/>
                </a:solidFill>
              </a:rPr>
              <a:t>)</a:t>
            </a:r>
            <a:r>
              <a:rPr lang="it-IT" dirty="0"/>
              <a:t/>
            </a:r>
            <a:br>
              <a:rPr lang="it-IT" dirty="0"/>
            </a:br>
            <a:endParaRPr lang="it-IT"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146525"/>
            <a:ext cx="3024336" cy="424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055872"/>
            <a:ext cx="34956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49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18520"/>
            <a:ext cx="8229600" cy="990600"/>
          </a:xfrm>
        </p:spPr>
        <p:txBody>
          <a:bodyPr>
            <a:normAutofit fontScale="90000"/>
          </a:bodyPr>
          <a:lstStyle/>
          <a:p>
            <a:pPr lvl="0"/>
            <a:r>
              <a:rPr lang="fr-FR" sz="2700" b="1" dirty="0"/>
              <a:t>G. de </a:t>
            </a:r>
            <a:r>
              <a:rPr lang="fr-FR" sz="2700" b="1" dirty="0" err="1"/>
              <a:t>Stael</a:t>
            </a:r>
            <a:r>
              <a:rPr lang="fr-FR" sz="2700" b="1" dirty="0"/>
              <a:t>, </a:t>
            </a:r>
            <a:r>
              <a:rPr lang="fr-FR" sz="2700" i="1" dirty="0"/>
              <a:t>Des circonstances actuelles pour terminer la Révolution </a:t>
            </a:r>
            <a:r>
              <a:rPr lang="fr-FR" sz="2700" dirty="0"/>
              <a:t>(1798)</a:t>
            </a:r>
            <a:br>
              <a:rPr lang="fr-FR" sz="2700" dirty="0"/>
            </a:br>
            <a:r>
              <a:rPr lang="fr-FR" sz="2700" dirty="0"/>
              <a:t>G. de </a:t>
            </a:r>
            <a:r>
              <a:rPr lang="fr-FR" sz="2700" dirty="0" err="1"/>
              <a:t>Stael</a:t>
            </a:r>
            <a:r>
              <a:rPr lang="fr-FR" sz="2700" dirty="0"/>
              <a:t>, </a:t>
            </a:r>
            <a:r>
              <a:rPr lang="fr-FR" sz="2700" i="1" dirty="0"/>
              <a:t>Considérations sur les principaux événements de la Révolution française </a:t>
            </a:r>
            <a:r>
              <a:rPr lang="fr-FR" sz="2700" dirty="0"/>
              <a:t>(1818)</a:t>
            </a:r>
            <a:br>
              <a:rPr lang="fr-FR" sz="2700" dirty="0"/>
            </a:br>
            <a:r>
              <a:rPr lang="it-IT" sz="2700" dirty="0"/>
              <a:t/>
            </a:r>
            <a:br>
              <a:rPr lang="it-IT" sz="2700" dirty="0"/>
            </a:br>
            <a:r>
              <a:rPr lang="fr-FR" sz="2700" b="1" dirty="0"/>
              <a:t>B. Constant</a:t>
            </a:r>
            <a:r>
              <a:rPr lang="fr-FR" sz="2700" b="1" dirty="0" smtClean="0"/>
              <a:t>,</a:t>
            </a:r>
            <a:r>
              <a:rPr lang="fr-FR" sz="2700" dirty="0" smtClean="0"/>
              <a:t> </a:t>
            </a:r>
            <a:r>
              <a:rPr lang="fr-FR" sz="2700" i="1" dirty="0" smtClean="0"/>
              <a:t>De </a:t>
            </a:r>
            <a:r>
              <a:rPr lang="fr-FR" sz="2700" i="1" dirty="0"/>
              <a:t>la force du gouvernement actuel de la France et de la nécessité de s'y rallier</a:t>
            </a:r>
            <a:r>
              <a:rPr lang="fr-FR" sz="2700" dirty="0"/>
              <a:t> (1796)</a:t>
            </a:r>
            <a:r>
              <a:rPr lang="it-IT" sz="2700" dirty="0"/>
              <a:t/>
            </a:r>
            <a:br>
              <a:rPr lang="it-IT" sz="2700" dirty="0"/>
            </a:br>
            <a:r>
              <a:rPr lang="it-IT" sz="2700" dirty="0" smtClean="0"/>
              <a:t>- </a:t>
            </a:r>
            <a:r>
              <a:rPr lang="it-IT" sz="2700" i="1" dirty="0" err="1" smtClean="0"/>
              <a:t>Des</a:t>
            </a:r>
            <a:r>
              <a:rPr lang="it-IT" sz="2700" i="1" dirty="0" smtClean="0"/>
              <a:t> </a:t>
            </a:r>
            <a:r>
              <a:rPr lang="it-IT" sz="2700" i="1" dirty="0" err="1"/>
              <a:t>réactions</a:t>
            </a:r>
            <a:r>
              <a:rPr lang="it-IT" sz="2700" i="1" dirty="0"/>
              <a:t> </a:t>
            </a:r>
            <a:r>
              <a:rPr lang="it-IT" sz="2700" i="1" dirty="0" err="1"/>
              <a:t>politiques</a:t>
            </a:r>
            <a:r>
              <a:rPr lang="it-IT" sz="2700" dirty="0"/>
              <a:t> (1797</a:t>
            </a:r>
            <a:r>
              <a:rPr lang="it-IT" sz="2700" dirty="0" smtClean="0"/>
              <a:t>), </a:t>
            </a:r>
            <a:r>
              <a:rPr lang="fr-FR" sz="2700" i="1" dirty="0" smtClean="0"/>
              <a:t>Des </a:t>
            </a:r>
            <a:r>
              <a:rPr lang="fr-FR" sz="2700" i="1" dirty="0"/>
              <a:t>effets de la Terreur</a:t>
            </a:r>
            <a:r>
              <a:rPr lang="fr-FR" sz="2700" dirty="0"/>
              <a:t> (1797)</a:t>
            </a:r>
            <a:r>
              <a:rPr lang="it-IT" sz="2700" dirty="0"/>
              <a:t/>
            </a:r>
            <a:br>
              <a:rPr lang="it-IT" sz="2700" dirty="0"/>
            </a:br>
            <a:r>
              <a:rPr lang="it-IT" sz="2700" dirty="0" smtClean="0"/>
              <a:t>- </a:t>
            </a:r>
            <a:r>
              <a:rPr lang="fr-FR" sz="2700" i="1" dirty="0" smtClean="0"/>
              <a:t>De </a:t>
            </a:r>
            <a:r>
              <a:rPr lang="fr-FR" sz="2700" i="1" dirty="0"/>
              <a:t>l'esprit de conquête et de l'usurpation dans leurs rapports avec la civilisation européenne</a:t>
            </a:r>
            <a:r>
              <a:rPr lang="fr-FR" sz="2700" dirty="0"/>
              <a:t> (1814)  </a:t>
            </a:r>
            <a:r>
              <a:rPr lang="it-IT" dirty="0"/>
              <a:t/>
            </a:r>
            <a:br>
              <a:rPr lang="it-IT" dirty="0"/>
            </a:br>
            <a:r>
              <a:rPr lang="it-IT" dirty="0"/>
              <a:t> </a:t>
            </a:r>
            <a:br>
              <a:rPr lang="it-IT" dirty="0"/>
            </a:br>
            <a:endParaRPr lang="it-IT" dirty="0"/>
          </a:p>
        </p:txBody>
      </p:sp>
      <p:sp>
        <p:nvSpPr>
          <p:cNvPr id="3" name="Segnaposto contenuto 2"/>
          <p:cNvSpPr>
            <a:spLocks noGrp="1"/>
          </p:cNvSpPr>
          <p:nvPr>
            <p:ph idx="1"/>
          </p:nvPr>
        </p:nvSpPr>
        <p:spPr>
          <a:xfrm>
            <a:off x="457200" y="6309320"/>
            <a:ext cx="8229600" cy="167680"/>
          </a:xfrm>
        </p:spPr>
        <p:txBody>
          <a:bodyPr>
            <a:normAutofit fontScale="25000" lnSpcReduction="20000"/>
          </a:bodyPr>
          <a:lstStyle/>
          <a:p>
            <a:pPr lvl="0"/>
            <a:endParaRPr lang="it-IT" dirty="0"/>
          </a:p>
          <a:p>
            <a:endParaRPr lang="it-IT" dirty="0"/>
          </a:p>
        </p:txBody>
      </p:sp>
    </p:spTree>
    <p:extLst>
      <p:ext uri="{BB962C8B-B14F-4D97-AF65-F5344CB8AC3E}">
        <p14:creationId xmlns:p14="http://schemas.microsoft.com/office/powerpoint/2010/main" val="4094968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solidFill>
                  <a:srgbClr val="C00000"/>
                </a:solidFill>
              </a:rPr>
              <a:t>Germaine</a:t>
            </a:r>
            <a:r>
              <a:rPr lang="it-IT" b="1" dirty="0" smtClean="0">
                <a:solidFill>
                  <a:srgbClr val="C00000"/>
                </a:solidFill>
              </a:rPr>
              <a:t> </a:t>
            </a:r>
            <a:r>
              <a:rPr lang="it-IT" b="1" dirty="0" err="1" smtClean="0">
                <a:solidFill>
                  <a:srgbClr val="C00000"/>
                </a:solidFill>
              </a:rPr>
              <a:t>Necker</a:t>
            </a:r>
            <a:r>
              <a:rPr lang="it-IT" b="1" dirty="0" smtClean="0">
                <a:solidFill>
                  <a:srgbClr val="C00000"/>
                </a:solidFill>
              </a:rPr>
              <a:t> de </a:t>
            </a:r>
            <a:r>
              <a:rPr lang="it-IT" b="1" dirty="0" err="1" smtClean="0">
                <a:solidFill>
                  <a:srgbClr val="C00000"/>
                </a:solidFill>
              </a:rPr>
              <a:t>Staël</a:t>
            </a:r>
            <a:r>
              <a:rPr lang="it-IT" b="1" dirty="0" smtClean="0">
                <a:solidFill>
                  <a:srgbClr val="C00000"/>
                </a:solidFill>
              </a:rPr>
              <a:t> </a:t>
            </a:r>
            <a:r>
              <a:rPr lang="it-IT" b="1" dirty="0">
                <a:solidFill>
                  <a:srgbClr val="C00000"/>
                </a:solidFill>
              </a:rPr>
              <a:t>(1766-1817</a:t>
            </a:r>
            <a:r>
              <a:rPr lang="it-IT" b="1" dirty="0" smtClean="0">
                <a:solidFill>
                  <a:srgbClr val="C00000"/>
                </a:solidFill>
              </a:rPr>
              <a:t>) </a:t>
            </a:r>
            <a:endParaRPr lang="it-IT" b="1" dirty="0">
              <a:solidFill>
                <a:srgbClr val="C00000"/>
              </a:solidFill>
            </a:endParaRPr>
          </a:p>
        </p:txBody>
      </p:sp>
      <p:sp>
        <p:nvSpPr>
          <p:cNvPr id="3" name="Segnaposto contenuto 2"/>
          <p:cNvSpPr>
            <a:spLocks noGrp="1"/>
          </p:cNvSpPr>
          <p:nvPr>
            <p:ph idx="1"/>
          </p:nvPr>
        </p:nvSpPr>
        <p:spPr/>
        <p:txBody>
          <a:bodyPr>
            <a:normAutofit fontScale="70000" lnSpcReduction="20000"/>
          </a:bodyPr>
          <a:lstStyle/>
          <a:p>
            <a:pPr marL="0" indent="0">
              <a:buNone/>
            </a:pPr>
            <a:r>
              <a:rPr lang="it-IT" dirty="0"/>
              <a:t>N</a:t>
            </a:r>
            <a:r>
              <a:rPr lang="it-IT" dirty="0" smtClean="0"/>
              <a:t>el </a:t>
            </a:r>
            <a:r>
              <a:rPr lang="it-IT" dirty="0"/>
              <a:t>1818, in piena </a:t>
            </a:r>
            <a:r>
              <a:rPr lang="it-IT" dirty="0" smtClean="0"/>
              <a:t>Restaurazione, esce </a:t>
            </a:r>
            <a:r>
              <a:rPr lang="it-IT" dirty="0"/>
              <a:t>postumo </a:t>
            </a:r>
            <a:r>
              <a:rPr lang="it-IT" dirty="0" smtClean="0"/>
              <a:t>Il </a:t>
            </a:r>
            <a:r>
              <a:rPr lang="it-IT" dirty="0"/>
              <a:t>libro di</a:t>
            </a:r>
            <a:r>
              <a:rPr lang="it-IT" b="1" dirty="0"/>
              <a:t> Madame de </a:t>
            </a:r>
            <a:r>
              <a:rPr lang="it-IT" b="1" dirty="0" err="1"/>
              <a:t>Staël</a:t>
            </a:r>
            <a:r>
              <a:rPr lang="it-IT" b="1" dirty="0"/>
              <a:t> </a:t>
            </a:r>
            <a:r>
              <a:rPr lang="it-IT" dirty="0"/>
              <a:t>(1766-1817) - figlia del banchiere svizzero Jacques </a:t>
            </a:r>
            <a:r>
              <a:rPr lang="it-IT" dirty="0" err="1"/>
              <a:t>Necker</a:t>
            </a:r>
            <a:r>
              <a:rPr lang="it-IT" dirty="0"/>
              <a:t>, ministro delle finanze di Luigi XVI, licenziato dal re, ma richiamato dai rivoluzionari - </a:t>
            </a:r>
            <a:r>
              <a:rPr lang="it-IT" b="1" i="1" dirty="0" err="1"/>
              <a:t>Considérations</a:t>
            </a:r>
            <a:r>
              <a:rPr lang="it-IT" b="1" i="1" dirty="0"/>
              <a:t> </a:t>
            </a:r>
            <a:r>
              <a:rPr lang="it-IT" b="1" i="1" dirty="0" err="1"/>
              <a:t>sur</a:t>
            </a:r>
            <a:r>
              <a:rPr lang="it-IT" b="1" i="1" dirty="0"/>
              <a:t> </a:t>
            </a:r>
            <a:r>
              <a:rPr lang="it-IT" b="1" i="1" dirty="0" err="1"/>
              <a:t>les</a:t>
            </a:r>
            <a:r>
              <a:rPr lang="it-IT" b="1" i="1" dirty="0"/>
              <a:t> </a:t>
            </a:r>
            <a:r>
              <a:rPr lang="it-IT" b="1" i="1" dirty="0" err="1"/>
              <a:t>principaux</a:t>
            </a:r>
            <a:r>
              <a:rPr lang="it-IT" b="1" i="1" dirty="0"/>
              <a:t> </a:t>
            </a:r>
            <a:r>
              <a:rPr lang="it-IT" b="1" i="1" dirty="0" err="1"/>
              <a:t>évenements</a:t>
            </a:r>
            <a:r>
              <a:rPr lang="it-IT" b="1" i="1" dirty="0"/>
              <a:t> de la </a:t>
            </a:r>
            <a:r>
              <a:rPr lang="it-IT" b="1" i="1" dirty="0" err="1"/>
              <a:t>Révolution</a:t>
            </a:r>
            <a:r>
              <a:rPr lang="it-IT" b="1" dirty="0"/>
              <a:t> </a:t>
            </a:r>
            <a:r>
              <a:rPr lang="it-IT" b="1" dirty="0" smtClean="0"/>
              <a:t> </a:t>
            </a:r>
            <a:r>
              <a:rPr lang="it-IT" dirty="0"/>
              <a:t>che </a:t>
            </a:r>
            <a:r>
              <a:rPr lang="it-IT" dirty="0" smtClean="0"/>
              <a:t>compone </a:t>
            </a:r>
            <a:r>
              <a:rPr lang="it-IT" dirty="0"/>
              <a:t>una prima cronologia degli eventi rivoluzionari da cui sarebbero partiti, negli anni venti, storici come </a:t>
            </a:r>
            <a:r>
              <a:rPr lang="it-IT" dirty="0" err="1"/>
              <a:t>Mignet</a:t>
            </a:r>
            <a:r>
              <a:rPr lang="it-IT" dirty="0"/>
              <a:t> e </a:t>
            </a:r>
            <a:r>
              <a:rPr lang="it-IT" dirty="0" err="1"/>
              <a:t>Thiers</a:t>
            </a:r>
            <a:r>
              <a:rPr lang="it-IT" dirty="0"/>
              <a:t>. </a:t>
            </a:r>
            <a:endParaRPr lang="it-IT" dirty="0" smtClean="0"/>
          </a:p>
          <a:p>
            <a:pPr marL="0" indent="0">
              <a:buNone/>
            </a:pPr>
            <a:r>
              <a:rPr lang="it-IT" dirty="0" smtClean="0"/>
              <a:t>Il </a:t>
            </a:r>
            <a:r>
              <a:rPr lang="it-IT" dirty="0"/>
              <a:t>libro </a:t>
            </a:r>
            <a:r>
              <a:rPr lang="it-IT" dirty="0" smtClean="0"/>
              <a:t>rielabora </a:t>
            </a:r>
            <a:r>
              <a:rPr lang="it-IT" dirty="0"/>
              <a:t>alcuni precedenti </a:t>
            </a:r>
            <a:r>
              <a:rPr lang="it-IT" dirty="0" smtClean="0"/>
              <a:t>scritti </a:t>
            </a:r>
            <a:r>
              <a:rPr lang="it-IT" dirty="0"/>
              <a:t>sulla rivoluzione, come il saggio </a:t>
            </a:r>
            <a:r>
              <a:rPr lang="it-IT" b="1" i="1" dirty="0" err="1"/>
              <a:t>Des</a:t>
            </a:r>
            <a:r>
              <a:rPr lang="it-IT" b="1" i="1" dirty="0"/>
              <a:t> </a:t>
            </a:r>
            <a:r>
              <a:rPr lang="it-IT" b="1" i="1" dirty="0" err="1"/>
              <a:t>circonstances</a:t>
            </a:r>
            <a:r>
              <a:rPr lang="it-IT" b="1" i="1" dirty="0"/>
              <a:t> </a:t>
            </a:r>
            <a:r>
              <a:rPr lang="it-IT" b="1" i="1" dirty="0" err="1"/>
              <a:t>actuelles</a:t>
            </a:r>
            <a:r>
              <a:rPr lang="it-IT" b="1" i="1" dirty="0"/>
              <a:t> pour </a:t>
            </a:r>
            <a:r>
              <a:rPr lang="it-IT" b="1" i="1" dirty="0" err="1"/>
              <a:t>terminer</a:t>
            </a:r>
            <a:r>
              <a:rPr lang="it-IT" b="1" i="1" dirty="0"/>
              <a:t> la </a:t>
            </a:r>
            <a:r>
              <a:rPr lang="it-IT" b="1" i="1" dirty="0" err="1"/>
              <a:t>Révolution</a:t>
            </a:r>
            <a:r>
              <a:rPr lang="it-IT" b="1" i="1" dirty="0"/>
              <a:t> et </a:t>
            </a:r>
            <a:r>
              <a:rPr lang="it-IT" b="1" i="1" dirty="0" err="1"/>
              <a:t>des</a:t>
            </a:r>
            <a:r>
              <a:rPr lang="it-IT" b="1" i="1" dirty="0"/>
              <a:t> </a:t>
            </a:r>
            <a:r>
              <a:rPr lang="it-IT" b="1" i="1" dirty="0" err="1"/>
              <a:t>principes</a:t>
            </a:r>
            <a:r>
              <a:rPr lang="it-IT" b="1" i="1" dirty="0"/>
              <a:t> qui </a:t>
            </a:r>
            <a:r>
              <a:rPr lang="it-IT" b="1" i="1" dirty="0" err="1"/>
              <a:t>doivent</a:t>
            </a:r>
            <a:r>
              <a:rPr lang="it-IT" b="1" i="1" dirty="0"/>
              <a:t> fonder la </a:t>
            </a:r>
            <a:r>
              <a:rPr lang="it-IT" b="1" i="1" dirty="0" err="1"/>
              <a:t>République</a:t>
            </a:r>
            <a:r>
              <a:rPr lang="it-IT" b="1" i="1" dirty="0"/>
              <a:t> en </a:t>
            </a:r>
            <a:r>
              <a:rPr lang="it-IT" b="1" i="1" dirty="0" smtClean="0"/>
              <a:t>France</a:t>
            </a:r>
            <a:r>
              <a:rPr lang="it-IT" dirty="0" smtClean="0"/>
              <a:t>, </a:t>
            </a:r>
            <a:r>
              <a:rPr lang="it-IT" dirty="0"/>
              <a:t>del 1799, nei quali la scrittrice esprimeva il pensiero di molti intellettuali liberali che avevano creduto inizialmente nella possibilità di una rivoluzione moderata e riformatrice che trasformasse la Francia in una monarchia costituzionale, ma che successivamente erano rimasti profondamente delusi dalla piega che avevano preso le cose, riducendosi ad auspicare una</a:t>
            </a:r>
            <a:r>
              <a:rPr lang="it-IT" i="1" dirty="0"/>
              <a:t> fine</a:t>
            </a:r>
            <a:r>
              <a:rPr lang="it-IT" dirty="0"/>
              <a:t> della rivoluzione. </a:t>
            </a:r>
            <a:endParaRPr lang="it-IT" dirty="0" smtClean="0"/>
          </a:p>
          <a:p>
            <a:pPr marL="0" indent="0">
              <a:buNone/>
            </a:pPr>
            <a:r>
              <a:rPr lang="it-IT" dirty="0" smtClean="0"/>
              <a:t>Legata </a:t>
            </a:r>
            <a:r>
              <a:rPr lang="it-IT" dirty="0"/>
              <a:t>sentimentalmente a </a:t>
            </a:r>
            <a:r>
              <a:rPr lang="it-IT" b="1" dirty="0"/>
              <a:t>Benjamin </a:t>
            </a:r>
            <a:r>
              <a:rPr lang="it-IT" b="1" dirty="0" err="1"/>
              <a:t>Constant</a:t>
            </a:r>
            <a:r>
              <a:rPr lang="it-IT" dirty="0"/>
              <a:t>, con il quale aveva condiviso la formazione illuministica e i sentimenti repubblicani, </a:t>
            </a:r>
            <a:r>
              <a:rPr lang="it-IT" dirty="0" err="1" smtClean="0"/>
              <a:t>Mme</a:t>
            </a:r>
            <a:r>
              <a:rPr lang="it-IT" dirty="0" smtClean="0"/>
              <a:t> de </a:t>
            </a:r>
            <a:r>
              <a:rPr lang="it-IT" dirty="0" err="1" smtClean="0"/>
              <a:t>Staël</a:t>
            </a:r>
            <a:r>
              <a:rPr lang="it-IT" dirty="0" smtClean="0"/>
              <a:t> rifiuta </a:t>
            </a:r>
            <a:r>
              <a:rPr lang="it-IT" dirty="0"/>
              <a:t>la svolta giacobina del </a:t>
            </a:r>
            <a:r>
              <a:rPr lang="it-IT" dirty="0" smtClean="0"/>
              <a:t>1793 </a:t>
            </a:r>
            <a:r>
              <a:rPr lang="it-IT" dirty="0"/>
              <a:t>proponendo una prima periodizzazione delle diverse fasi della </a:t>
            </a:r>
            <a:r>
              <a:rPr lang="it-IT" dirty="0" smtClean="0"/>
              <a:t>rivoluzione: </a:t>
            </a:r>
          </a:p>
          <a:p>
            <a:r>
              <a:rPr lang="it-IT" dirty="0" smtClean="0">
                <a:solidFill>
                  <a:srgbClr val="FF0000"/>
                </a:solidFill>
              </a:rPr>
              <a:t>1789-93 la rivoluzione liberale </a:t>
            </a:r>
          </a:p>
          <a:p>
            <a:r>
              <a:rPr lang="it-IT" dirty="0" smtClean="0">
                <a:solidFill>
                  <a:srgbClr val="FF0000"/>
                </a:solidFill>
              </a:rPr>
              <a:t>1793-99 la degenerazione della rivoluzione.</a:t>
            </a:r>
            <a:endParaRPr lang="it-IT" dirty="0">
              <a:solidFill>
                <a:srgbClr val="FF0000"/>
              </a:solidFill>
            </a:endParaRPr>
          </a:p>
          <a:p>
            <a:pPr marL="0" indent="0">
              <a:buNone/>
            </a:pPr>
            <a:endParaRPr lang="it-IT" dirty="0"/>
          </a:p>
          <a:p>
            <a:endParaRPr lang="it-IT" dirty="0"/>
          </a:p>
        </p:txBody>
      </p:sp>
    </p:spTree>
    <p:extLst>
      <p:ext uri="{BB962C8B-B14F-4D97-AF65-F5344CB8AC3E}">
        <p14:creationId xmlns:p14="http://schemas.microsoft.com/office/powerpoint/2010/main" val="106787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B. </a:t>
            </a:r>
            <a:r>
              <a:rPr lang="it-IT" b="1" dirty="0" err="1">
                <a:solidFill>
                  <a:srgbClr val="C00000"/>
                </a:solidFill>
              </a:rPr>
              <a:t>Constant</a:t>
            </a:r>
            <a:r>
              <a:rPr lang="it-IT" b="1" dirty="0">
                <a:solidFill>
                  <a:srgbClr val="C00000"/>
                </a:solidFill>
              </a:rPr>
              <a:t> (1767-1830)</a:t>
            </a:r>
          </a:p>
        </p:txBody>
      </p:sp>
      <p:sp>
        <p:nvSpPr>
          <p:cNvPr id="3" name="Segnaposto contenuto 2"/>
          <p:cNvSpPr>
            <a:spLocks noGrp="1"/>
          </p:cNvSpPr>
          <p:nvPr>
            <p:ph idx="1"/>
          </p:nvPr>
        </p:nvSpPr>
        <p:spPr/>
        <p:txBody>
          <a:bodyPr>
            <a:noAutofit/>
          </a:bodyPr>
          <a:lstStyle/>
          <a:p>
            <a:pPr marL="0" indent="0">
              <a:buNone/>
            </a:pPr>
            <a:r>
              <a:rPr lang="it-IT" sz="1200" b="1" dirty="0"/>
              <a:t>Benjamin </a:t>
            </a:r>
            <a:r>
              <a:rPr lang="it-IT" sz="1200" b="1" dirty="0" err="1"/>
              <a:t>Constant</a:t>
            </a:r>
            <a:r>
              <a:rPr lang="it-IT" sz="1200" dirty="0"/>
              <a:t>  nasce Losanna, nella Svizzera francofona, da una famiglia ugonotta di origine francese. Formatosi sotto la guida del padre, ufficiale dell’esercito di stanza nei Paesi Bassi, studia a Oxford, Erlangen, Edimburgo e Parigi. </a:t>
            </a:r>
            <a:endParaRPr lang="it-IT" sz="1200" dirty="0" smtClean="0"/>
          </a:p>
          <a:p>
            <a:pPr marL="0" indent="0">
              <a:buNone/>
            </a:pPr>
            <a:r>
              <a:rPr lang="it-IT" sz="1200" dirty="0" smtClean="0"/>
              <a:t>Con </a:t>
            </a:r>
            <a:r>
              <a:rPr lang="it-IT" sz="1200" dirty="0"/>
              <a:t>il trasferimento a Parigi nel 1795 maturano le sue idee liberali e ha l’occasione di poter instaurare una lunga relazione intellettuale e amorosa con </a:t>
            </a:r>
            <a:r>
              <a:rPr lang="it-IT" sz="1200" dirty="0" err="1"/>
              <a:t>Germaine</a:t>
            </a:r>
            <a:r>
              <a:rPr lang="it-IT" sz="1200" dirty="0"/>
              <a:t> de </a:t>
            </a:r>
            <a:r>
              <a:rPr lang="it-IT" sz="1200" dirty="0" err="1"/>
              <a:t>Staël</a:t>
            </a:r>
            <a:r>
              <a:rPr lang="it-IT" sz="1200" dirty="0"/>
              <a:t>, anch’essa di origine svizzera. Repubblicano moderato, </a:t>
            </a:r>
            <a:r>
              <a:rPr lang="it-IT" sz="1200" dirty="0" err="1"/>
              <a:t>Constant</a:t>
            </a:r>
            <a:r>
              <a:rPr lang="it-IT" sz="1200" dirty="0"/>
              <a:t>  pubblica nel </a:t>
            </a:r>
            <a:r>
              <a:rPr lang="it-IT" sz="1200" b="1" dirty="0"/>
              <a:t>1796</a:t>
            </a:r>
            <a:r>
              <a:rPr lang="it-IT" sz="1200" dirty="0"/>
              <a:t> il pamphlet </a:t>
            </a:r>
            <a:r>
              <a:rPr lang="it-IT" sz="1200" b="1" i="1" dirty="0"/>
              <a:t>La forza del governo attuale della Francia</a:t>
            </a:r>
            <a:r>
              <a:rPr lang="it-IT" sz="1200" dirty="0"/>
              <a:t>, con il </a:t>
            </a:r>
            <a:r>
              <a:rPr lang="it-IT" sz="1200" dirty="0">
                <a:solidFill>
                  <a:srgbClr val="C00000"/>
                </a:solidFill>
              </a:rPr>
              <a:t>quale apprezza la Costituzione francese del 1795 (Direttorio) che a suo giudizio rispecchia meglio di quelle precedenti i principi ispiratori rappresentativi e costituzionali della Rivoluzione del 1789. </a:t>
            </a:r>
            <a:r>
              <a:rPr lang="it-IT" sz="1200" dirty="0"/>
              <a:t>Tale soluzione è avversata sia dalla sinistra giacobina che dalla destra monarchica, da </a:t>
            </a:r>
            <a:r>
              <a:rPr lang="it-IT" sz="1200" dirty="0" err="1"/>
              <a:t>Constant</a:t>
            </a:r>
            <a:r>
              <a:rPr lang="it-IT" sz="1200" dirty="0"/>
              <a:t> poste polemicamente sullo stesso piano. </a:t>
            </a:r>
            <a:endParaRPr lang="it-IT" sz="1200" dirty="0" smtClean="0"/>
          </a:p>
          <a:p>
            <a:pPr marL="0" indent="0">
              <a:buNone/>
            </a:pPr>
            <a:r>
              <a:rPr lang="it-IT" sz="1200" dirty="0" smtClean="0"/>
              <a:t>Nel </a:t>
            </a:r>
            <a:r>
              <a:rPr lang="it-IT" sz="1200" b="1" dirty="0"/>
              <a:t>1797</a:t>
            </a:r>
            <a:r>
              <a:rPr lang="it-IT" sz="1200" dirty="0"/>
              <a:t> pubblica poi </a:t>
            </a:r>
            <a:r>
              <a:rPr lang="it-IT" sz="1200" b="1" i="1" dirty="0"/>
              <a:t>Le reazioni politiche</a:t>
            </a:r>
            <a:r>
              <a:rPr lang="it-IT" sz="1200" dirty="0"/>
              <a:t> e </a:t>
            </a:r>
            <a:r>
              <a:rPr lang="it-IT" sz="1200" b="1" i="1" dirty="0"/>
              <a:t>Gli effetti del Terrore</a:t>
            </a:r>
            <a:r>
              <a:rPr lang="it-IT" sz="1200" b="1" dirty="0"/>
              <a:t>, </a:t>
            </a:r>
            <a:r>
              <a:rPr lang="it-IT" sz="1200" dirty="0"/>
              <a:t>sostenendo </a:t>
            </a:r>
            <a:r>
              <a:rPr lang="it-IT" sz="1200" dirty="0">
                <a:solidFill>
                  <a:srgbClr val="C00000"/>
                </a:solidFill>
              </a:rPr>
              <a:t>che le rivoluzioni derivano sempre dalla reazione dovuta alla rottura dell’equilibrio tra le aspirazioni di un popolo e le istituzioni che lo governano. La rivoluzione esplode quindi come sintomo di un rapporto degenerato e come la cura che vi pone rimedio. La cura stessa può, però, sua volta degenerare, creando un’altra rottura e una conseguente reazione.</a:t>
            </a:r>
            <a:r>
              <a:rPr lang="it-IT" sz="1200" dirty="0"/>
              <a:t> Questo il senso delle due rivoluzioni del 1789 e del 1793, spinte da intenti radicalmente diversi tra loro: la prima mossa dal desiderio di libertà individuale, politica e uguaglianza civile, la seconda fondata su un’uguaglianza forzata che nega la libertà. </a:t>
            </a:r>
          </a:p>
          <a:p>
            <a:pPr marL="0" indent="0">
              <a:buNone/>
            </a:pPr>
            <a:r>
              <a:rPr lang="it-IT" sz="1200" dirty="0"/>
              <a:t>Ostile alla dittatura instaurata da Bonaparte e per ciò colpito dal divieto di avvicinarsi a meno di 150 chilometri da Parigi, </a:t>
            </a:r>
            <a:r>
              <a:rPr lang="it-IT" sz="1200" dirty="0" err="1"/>
              <a:t>Constant</a:t>
            </a:r>
            <a:r>
              <a:rPr lang="it-IT" sz="1200" dirty="0"/>
              <a:t> si ritira a vita privata fino al 1816, vivendo per lo più a </a:t>
            </a:r>
            <a:r>
              <a:rPr lang="it-IT" sz="1200" dirty="0" err="1"/>
              <a:t>Coppet</a:t>
            </a:r>
            <a:r>
              <a:rPr lang="it-IT" sz="1200" dirty="0"/>
              <a:t> sul lago di Ginevra, nella villa di Madame di </a:t>
            </a:r>
            <a:r>
              <a:rPr lang="it-IT" sz="1200" dirty="0" err="1"/>
              <a:t>Staël</a:t>
            </a:r>
            <a:r>
              <a:rPr lang="it-IT" sz="1200" dirty="0"/>
              <a:t>. Nel </a:t>
            </a:r>
            <a:r>
              <a:rPr lang="it-IT" sz="1200" b="1" dirty="0"/>
              <a:t>1813 </a:t>
            </a:r>
            <a:r>
              <a:rPr lang="it-IT" sz="1200" dirty="0"/>
              <a:t>scrive il libello antinapoleonico </a:t>
            </a:r>
            <a:r>
              <a:rPr lang="it-IT" sz="1200" b="1" i="1" dirty="0"/>
              <a:t>Lo spirito di conquista e dell’usurpazione</a:t>
            </a:r>
            <a:r>
              <a:rPr lang="it-IT" sz="1200" dirty="0"/>
              <a:t> nel quale denuncia la dittatura di Bonaparte ma riconosce il valore </a:t>
            </a:r>
            <a:r>
              <a:rPr lang="it-IT" sz="1200" dirty="0" err="1"/>
              <a:t>fondativo</a:t>
            </a:r>
            <a:r>
              <a:rPr lang="it-IT" sz="1200" dirty="0"/>
              <a:t> della rivoluzione.</a:t>
            </a:r>
          </a:p>
          <a:p>
            <a:pPr marL="0" indent="0">
              <a:buNone/>
            </a:pPr>
            <a:r>
              <a:rPr lang="it-IT" sz="1200" dirty="0"/>
              <a:t>Rientrato in Francia dopo la restaurazione, nel 1819 declama il famoso discorso </a:t>
            </a:r>
            <a:r>
              <a:rPr lang="it-IT" sz="1200" b="1" i="1" dirty="0"/>
              <a:t>La libertà degli Antichi paragonata a quella dei Moderni</a:t>
            </a:r>
            <a:r>
              <a:rPr lang="it-IT" sz="1200" dirty="0"/>
              <a:t>, che gli vale l’elezione alla Camera dei deputati, nel quale insiste sul necessario interesse dei cittadini moderni alla vita politica: il sistema rappresentativo moderno – sul modello inglese - libera senza dubbio i cittadini dall'onere del lavoro politico professionale, ma richiede la loro estrema vigilanza e il loro impegno partecipativo affinché venga garantito l'esercizio dei loro diritti e la conservazione dei loro piaceri privati. Collocatosi all’opposizione dei governi restaurati, </a:t>
            </a:r>
            <a:r>
              <a:rPr lang="it-IT" sz="1200" dirty="0" err="1"/>
              <a:t>Constant</a:t>
            </a:r>
            <a:r>
              <a:rPr lang="it-IT" sz="1200" dirty="0"/>
              <a:t> saluta la rivoluzione del luglio 1830 come la ritrovata via della libertà costituzionale. Acclamato come “padre della Patria”, muore l’8 dicembre 1830. </a:t>
            </a:r>
          </a:p>
        </p:txBody>
      </p:sp>
    </p:spTree>
    <p:extLst>
      <p:ext uri="{BB962C8B-B14F-4D97-AF65-F5344CB8AC3E}">
        <p14:creationId xmlns:p14="http://schemas.microsoft.com/office/powerpoint/2010/main" val="36042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26232"/>
            <a:ext cx="8435280" cy="990600"/>
          </a:xfrm>
        </p:spPr>
        <p:txBody>
          <a:bodyPr>
            <a:normAutofit fontScale="90000"/>
          </a:bodyPr>
          <a:lstStyle/>
          <a:p>
            <a:pPr lvl="0"/>
            <a:r>
              <a:rPr lang="it-IT" dirty="0">
                <a:solidFill>
                  <a:srgbClr val="C00000"/>
                </a:solidFill>
              </a:rPr>
              <a:t>Le interpretazioni dei contemporanei. La nostalgia per la rivoluzione incompiuta: </a:t>
            </a:r>
            <a:r>
              <a:rPr lang="it-IT" b="1" dirty="0">
                <a:solidFill>
                  <a:srgbClr val="C00000"/>
                </a:solidFill>
              </a:rPr>
              <a:t>F. Buonarroti</a:t>
            </a:r>
            <a:r>
              <a:rPr lang="it-IT" dirty="0">
                <a:solidFill>
                  <a:srgbClr val="C00000"/>
                </a:solidFill>
              </a:rPr>
              <a:t> (1761-1837</a:t>
            </a:r>
            <a:r>
              <a:rPr lang="it-IT" dirty="0" smtClean="0">
                <a:solidFill>
                  <a:srgbClr val="C00000"/>
                </a:solidFill>
              </a:rPr>
              <a:t>)</a:t>
            </a:r>
            <a:r>
              <a:rPr lang="it-IT" dirty="0"/>
              <a:t/>
            </a:r>
            <a:br>
              <a:rPr lang="it-IT" dirty="0"/>
            </a:br>
            <a:endParaRPr lang="it-IT"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2008584"/>
            <a:ext cx="4670648" cy="4670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940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086472"/>
            <a:ext cx="8229600" cy="990600"/>
          </a:xfrm>
        </p:spPr>
        <p:txBody>
          <a:bodyPr>
            <a:normAutofit fontScale="90000"/>
          </a:bodyPr>
          <a:lstStyle/>
          <a:p>
            <a:pPr lvl="0"/>
            <a:r>
              <a:rPr lang="fr-FR" dirty="0"/>
              <a:t>F. Buonarroti, </a:t>
            </a:r>
            <a:r>
              <a:rPr lang="fr-FR" i="1" dirty="0"/>
              <a:t>Conspiration pour l’égalité dite de Babeuf  </a:t>
            </a:r>
            <a:r>
              <a:rPr lang="fr-FR" dirty="0"/>
              <a:t>(1828)</a:t>
            </a:r>
            <a:r>
              <a:rPr lang="it-IT" dirty="0"/>
              <a:t/>
            </a:r>
            <a:br>
              <a:rPr lang="it-IT" dirty="0"/>
            </a:br>
            <a:endParaRPr lang="it-IT" dirty="0"/>
          </a:p>
        </p:txBody>
      </p:sp>
      <p:sp>
        <p:nvSpPr>
          <p:cNvPr id="3" name="Segnaposto contenuto 2"/>
          <p:cNvSpPr>
            <a:spLocks noGrp="1"/>
          </p:cNvSpPr>
          <p:nvPr>
            <p:ph idx="1"/>
          </p:nvPr>
        </p:nvSpPr>
        <p:spPr/>
        <p:txBody>
          <a:bodyPr/>
          <a:lstStyle/>
          <a:p>
            <a:pPr marL="0" lvl="0" indent="0">
              <a:buNone/>
            </a:pPr>
            <a:endParaRPr lang="it-IT" dirty="0"/>
          </a:p>
          <a:p>
            <a:pPr marL="0" indent="0">
              <a:buNone/>
            </a:pPr>
            <a:endParaRPr lang="it-IT" dirty="0"/>
          </a:p>
        </p:txBody>
      </p:sp>
    </p:spTree>
    <p:extLst>
      <p:ext uri="{BB962C8B-B14F-4D97-AF65-F5344CB8AC3E}">
        <p14:creationId xmlns:p14="http://schemas.microsoft.com/office/powerpoint/2010/main" val="3275415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990600"/>
          </a:xfrm>
        </p:spPr>
        <p:txBody>
          <a:bodyPr/>
          <a:lstStyle/>
          <a:p>
            <a:r>
              <a:rPr lang="it-IT" b="1" dirty="0" smtClean="0">
                <a:solidFill>
                  <a:srgbClr val="C00000"/>
                </a:solidFill>
              </a:rPr>
              <a:t>Filippo </a:t>
            </a:r>
            <a:r>
              <a:rPr lang="it-IT" b="1" dirty="0">
                <a:solidFill>
                  <a:srgbClr val="C00000"/>
                </a:solidFill>
              </a:rPr>
              <a:t>Buonarroti (1761-1837)</a:t>
            </a:r>
          </a:p>
        </p:txBody>
      </p:sp>
      <p:sp>
        <p:nvSpPr>
          <p:cNvPr id="3" name="Segnaposto contenuto 2"/>
          <p:cNvSpPr>
            <a:spLocks noGrp="1"/>
          </p:cNvSpPr>
          <p:nvPr>
            <p:ph idx="1"/>
          </p:nvPr>
        </p:nvSpPr>
        <p:spPr>
          <a:xfrm>
            <a:off x="251520" y="1412776"/>
            <a:ext cx="8640960" cy="5184576"/>
          </a:xfrm>
        </p:spPr>
        <p:txBody>
          <a:bodyPr>
            <a:normAutofit fontScale="25000" lnSpcReduction="20000"/>
          </a:bodyPr>
          <a:lstStyle/>
          <a:p>
            <a:pPr marL="0" indent="0" algn="just">
              <a:buNone/>
            </a:pPr>
            <a:r>
              <a:rPr lang="it-IT" sz="5600" b="1" dirty="0"/>
              <a:t>Filippo  Buonarroti</a:t>
            </a:r>
            <a:r>
              <a:rPr lang="it-IT" sz="5600" dirty="0"/>
              <a:t> (Pisa, 1761 – Parigi, </a:t>
            </a:r>
            <a:r>
              <a:rPr lang="it-IT" sz="5600" dirty="0" smtClean="0"/>
              <a:t>1837, </a:t>
            </a:r>
            <a:r>
              <a:rPr lang="it-IT" sz="5600" dirty="0"/>
              <a:t>discendente di illustra famiglia fiorentina, studia giurisprudenza a Pisa e si avvicina alle idee dell’illuminismo radicale dedicandosi inizialmente al commercio librario.</a:t>
            </a:r>
          </a:p>
          <a:p>
            <a:pPr marL="0" indent="0" algn="just">
              <a:buNone/>
            </a:pPr>
            <a:r>
              <a:rPr lang="it-IT" sz="5600" dirty="0"/>
              <a:t>Nel 1790 si trasferisce in Corsica partecipando alla rivoluzione ed assumendo incarichi pubblici nel Consiglio generale di Corte; fonda “</a:t>
            </a:r>
            <a:r>
              <a:rPr lang="it-IT" sz="5600" i="1" dirty="0"/>
              <a:t>Il Giornale Patriottico della </a:t>
            </a:r>
            <a:r>
              <a:rPr lang="it-IT" sz="5600" i="1" dirty="0" smtClean="0"/>
              <a:t>Corsica”</a:t>
            </a:r>
            <a:r>
              <a:rPr lang="it-IT" sz="5600" dirty="0" smtClean="0"/>
              <a:t>, </a:t>
            </a:r>
            <a:r>
              <a:rPr lang="it-IT" sz="5600" dirty="0"/>
              <a:t>considerato il primo giornale rivoluzionario scritto in lingua italiana, dalle cui pagine matura la sua idea di comunismo e l’ideale di una società agricola egualitaria, fondata sulla volontà generale, sulla religione naturale e su un sistema di istruzione pubblica. Ottenuta la cittadinanza francese, Buonarroti si stabilisce quindi a Parigi dove aderisce al </a:t>
            </a:r>
            <a:r>
              <a:rPr lang="it-IT" sz="5600" b="1" dirty="0"/>
              <a:t>Club dei Giacobini</a:t>
            </a:r>
            <a:r>
              <a:rPr lang="it-IT" sz="5600" dirty="0"/>
              <a:t> e si lega inizialmente a Robespierre, condividendo con lui l’idea che la società sia mossa da una inevitabile lotta fra le classi.</a:t>
            </a:r>
          </a:p>
          <a:p>
            <a:pPr marL="0" indent="0" algn="just">
              <a:buNone/>
            </a:pPr>
            <a:r>
              <a:rPr lang="it-IT" sz="5600" dirty="0"/>
              <a:t>Nel 1794 viene nominato commissario </a:t>
            </a:r>
            <a:r>
              <a:rPr lang="it-IT" sz="5600" dirty="0" smtClean="0"/>
              <a:t>rivoluzionario</a:t>
            </a:r>
            <a:r>
              <a:rPr lang="it-IT" sz="5600" dirty="0"/>
              <a:t> </a:t>
            </a:r>
            <a:r>
              <a:rPr lang="it-IT" sz="5600" dirty="0" smtClean="0"/>
              <a:t>nella </a:t>
            </a:r>
            <a:r>
              <a:rPr lang="it-IT" sz="5600" dirty="0"/>
              <a:t>cittadina ligure di Oneglia, appena conquistata dai francesi, dove tenta di realizzare un ordinamento fondato sull'abolizione dei privilegi,  , la distribuzione del grano ai poveri, il sequestro la vendita dei beni dei nemici della Repubblica,  l’istituzione di un sistema di istruzione popolare, pubblica, gratuita, laica e democratica.</a:t>
            </a:r>
          </a:p>
          <a:p>
            <a:pPr marL="0" indent="0" algn="just">
              <a:buNone/>
            </a:pPr>
            <a:r>
              <a:rPr lang="it-IT" sz="5600" dirty="0"/>
              <a:t>Caduto Robespierre nel luglio 1794, nel marzo 1795 anche Buonarroti viene arrestato. In carcere conosce </a:t>
            </a:r>
            <a:r>
              <a:rPr lang="it-IT" sz="5600" dirty="0" err="1"/>
              <a:t>Graccus</a:t>
            </a:r>
            <a:r>
              <a:rPr lang="it-IT" sz="5600" dirty="0"/>
              <a:t> </a:t>
            </a:r>
            <a:r>
              <a:rPr lang="it-IT" sz="5600" dirty="0" err="1"/>
              <a:t>Babeuf</a:t>
            </a:r>
            <a:r>
              <a:rPr lang="it-IT" sz="5600" dirty="0"/>
              <a:t> con il quale elabora il progetto </a:t>
            </a:r>
            <a:r>
              <a:rPr lang="it-IT" sz="5600" b="1" i="1" dirty="0"/>
              <a:t>degli Eguali</a:t>
            </a:r>
            <a:r>
              <a:rPr lang="it-IT" sz="5600" dirty="0"/>
              <a:t> teso all'instaurazione di un sistema egualitario fondato sull’abolizione della proprietà privata e l</a:t>
            </a:r>
            <a:r>
              <a:rPr lang="it-IT" sz="5600" i="1" dirty="0"/>
              <a:t>a</a:t>
            </a:r>
            <a:r>
              <a:rPr lang="it-IT" sz="5600" dirty="0"/>
              <a:t> comunità della terra, dei beni e del lavoro. Amnistiato alla fine del 1795 Buonarroti dà vita alla </a:t>
            </a:r>
            <a:r>
              <a:rPr lang="it-IT" sz="5600" b="1" dirty="0"/>
              <a:t>Società popolare del </a:t>
            </a:r>
            <a:r>
              <a:rPr lang="it-IT" sz="5600" b="1" dirty="0" err="1"/>
              <a:t>Panthéon</a:t>
            </a:r>
            <a:r>
              <a:rPr lang="it-IT" sz="5600" dirty="0"/>
              <a:t>, centro di opposizione alla politica termidoriana, chiusa da Bonaparte per ordine del Direttorio. Scoperta il 10 maggio 1796 la “congiura degli Eguali”, Buonarroti, </a:t>
            </a:r>
            <a:r>
              <a:rPr lang="it-IT" sz="5600" dirty="0" err="1"/>
              <a:t>Babeuf</a:t>
            </a:r>
            <a:r>
              <a:rPr lang="it-IT" sz="5600" dirty="0"/>
              <a:t> e gli altri rivoluzionari sono arrestati e condannati a morte o alla deportazione a vita nel maggio 1797. Rinchiuso nel forte di </a:t>
            </a:r>
            <a:r>
              <a:rPr lang="it-IT" sz="5600" dirty="0" err="1"/>
              <a:t>Cherbourg</a:t>
            </a:r>
            <a:r>
              <a:rPr lang="it-IT" sz="5600" dirty="0"/>
              <a:t>, poi confinato a </a:t>
            </a:r>
            <a:r>
              <a:rPr lang="it-IT" sz="5600" dirty="0" err="1"/>
              <a:t>Oléron</a:t>
            </a:r>
            <a:r>
              <a:rPr lang="it-IT" sz="5600" dirty="0"/>
              <a:t>, a </a:t>
            </a:r>
            <a:r>
              <a:rPr lang="it-IT" sz="5600" dirty="0" err="1"/>
              <a:t>Sospello</a:t>
            </a:r>
            <a:r>
              <a:rPr lang="it-IT" sz="5600" dirty="0"/>
              <a:t> e infine esiliato a Ginevra, Buonarroti dà vita alla società segreta dei Filadelfi, poi dell’Adelfia, infine dei Sublimi Maestri Perfetti, creando di fatto una costellazione insurrezionale con </a:t>
            </a:r>
            <a:r>
              <a:rPr lang="it-IT" sz="5600" dirty="0" err="1"/>
              <a:t>diramezioni</a:t>
            </a:r>
            <a:r>
              <a:rPr lang="it-IT" sz="5600" dirty="0"/>
              <a:t> in tutte le nazioni europee.</a:t>
            </a:r>
          </a:p>
          <a:p>
            <a:pPr marL="0" indent="0" algn="just">
              <a:buNone/>
            </a:pPr>
            <a:r>
              <a:rPr lang="it-IT" sz="5600" dirty="0"/>
              <a:t>Caduto Napoleone, Buonarroti prosegue la sua attività cospirativa prima a Ginevra (1815-1824) e poi a Bruxelles (1824-1830) dove, sotto il nome di </a:t>
            </a:r>
            <a:r>
              <a:rPr lang="it-IT" sz="5600" dirty="0" err="1"/>
              <a:t>Camille</a:t>
            </a:r>
            <a:r>
              <a:rPr lang="it-IT" sz="5600" dirty="0"/>
              <a:t>, riorganizza la </a:t>
            </a:r>
            <a:r>
              <a:rPr lang="it-IT" sz="5600" dirty="0" smtClean="0"/>
              <a:t>Carboneria</a:t>
            </a:r>
            <a:r>
              <a:rPr lang="it-IT" sz="5600" dirty="0"/>
              <a:t> </a:t>
            </a:r>
            <a:r>
              <a:rPr lang="it-IT" sz="5600" dirty="0" smtClean="0"/>
              <a:t>francese</a:t>
            </a:r>
            <a:r>
              <a:rPr lang="it-IT" sz="5600" dirty="0"/>
              <a:t>. A questo periodo belga risale la stesura della </a:t>
            </a:r>
            <a:r>
              <a:rPr lang="it-IT" sz="5600" b="1" i="1" dirty="0" err="1"/>
              <a:t>Conspiration</a:t>
            </a:r>
            <a:r>
              <a:rPr lang="it-IT" sz="5600" b="1" i="1" dirty="0"/>
              <a:t> pour l'</a:t>
            </a:r>
            <a:r>
              <a:rPr lang="it-IT" sz="5600" b="1" i="1" dirty="0" err="1"/>
              <a:t>Egalitè</a:t>
            </a:r>
            <a:r>
              <a:rPr lang="it-IT" sz="5600" b="1" i="1" dirty="0"/>
              <a:t> dite de </a:t>
            </a:r>
            <a:r>
              <a:rPr lang="it-IT" sz="5600" b="1" i="1" dirty="0" err="1"/>
              <a:t>Babeuf</a:t>
            </a:r>
            <a:r>
              <a:rPr lang="it-IT" sz="5600" b="1" i="1" dirty="0"/>
              <a:t> </a:t>
            </a:r>
            <a:r>
              <a:rPr lang="it-IT" sz="5600" b="1" dirty="0"/>
              <a:t>(1828)</a:t>
            </a:r>
            <a:r>
              <a:rPr lang="it-IT" sz="5600" dirty="0"/>
              <a:t>, al tempo stesso memoria autobiografica, libro di storia e manifesto rivoluzionario. Ritornato a Parigi dopo la rivoluzione di luglio del 1830, intesse rapporti con i rivoluzionari italiani a Parigi, Ginevra, Londra, entrando in contatto con Giuseppe Mazzini dal quale presto di dissocerà. </a:t>
            </a:r>
            <a:r>
              <a:rPr lang="it-IT" sz="5600" dirty="0" smtClean="0"/>
              <a:t>Muore </a:t>
            </a:r>
            <a:r>
              <a:rPr lang="it-IT" sz="5600" dirty="0"/>
              <a:t>a Parigi nel </a:t>
            </a:r>
            <a:r>
              <a:rPr lang="it-IT" sz="5600" dirty="0" smtClean="0"/>
              <a:t>1837</a:t>
            </a:r>
            <a:r>
              <a:rPr lang="it-IT" sz="5600" dirty="0"/>
              <a:t> </a:t>
            </a:r>
            <a:r>
              <a:rPr lang="it-IT" sz="5600" dirty="0" smtClean="0"/>
              <a:t>ed </a:t>
            </a:r>
            <a:r>
              <a:rPr lang="it-IT" sz="5600" dirty="0"/>
              <a:t>è  sepolto nel Cimitero di Montmartre</a:t>
            </a:r>
            <a:r>
              <a:rPr lang="it-IT" sz="5600" dirty="0" smtClean="0"/>
              <a:t>.</a:t>
            </a:r>
            <a:endParaRPr lang="it-IT" sz="5600" dirty="0"/>
          </a:p>
          <a:p>
            <a:endParaRPr lang="it-IT" dirty="0"/>
          </a:p>
        </p:txBody>
      </p:sp>
    </p:spTree>
    <p:extLst>
      <p:ext uri="{BB962C8B-B14F-4D97-AF65-F5344CB8AC3E}">
        <p14:creationId xmlns:p14="http://schemas.microsoft.com/office/powerpoint/2010/main" val="5010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b="1" dirty="0" smtClean="0"/>
              <a:t>Dai roghi agli </a:t>
            </a:r>
            <a:r>
              <a:rPr lang="it-IT" b="1" dirty="0"/>
              <a:t>archivi</a:t>
            </a:r>
            <a:r>
              <a:rPr lang="it-IT" dirty="0"/>
              <a:t/>
            </a:r>
            <a:br>
              <a:rPr lang="it-IT" dirty="0"/>
            </a:b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it-IT" dirty="0"/>
              <a:t>L</a:t>
            </a:r>
            <a:r>
              <a:rPr lang="it-IT" dirty="0" smtClean="0"/>
              <a:t>a </a:t>
            </a:r>
            <a:r>
              <a:rPr lang="it-IT" dirty="0"/>
              <a:t>prima </a:t>
            </a:r>
            <a:r>
              <a:rPr lang="it-IT" dirty="0" smtClean="0"/>
              <a:t>drammatica </a:t>
            </a:r>
            <a:r>
              <a:rPr lang="it-IT" dirty="0"/>
              <a:t>fase di furore </a:t>
            </a:r>
            <a:r>
              <a:rPr lang="it-IT" dirty="0" smtClean="0"/>
              <a:t>rivoluzionario </a:t>
            </a:r>
            <a:r>
              <a:rPr lang="it-IT" dirty="0"/>
              <a:t>aveva comportato la distruzione di centinaia di archivi privati, nobiliari ed ecclesiastici, come testimonianza della passata </a:t>
            </a:r>
            <a:r>
              <a:rPr lang="it-IT" dirty="0" smtClean="0"/>
              <a:t>oppressione; il </a:t>
            </a:r>
            <a:r>
              <a:rPr lang="it-IT" dirty="0"/>
              <a:t>rogo degli archivi nobiliari in </a:t>
            </a:r>
            <a:r>
              <a:rPr lang="it-IT" dirty="0" err="1"/>
              <a:t>place</a:t>
            </a:r>
            <a:r>
              <a:rPr lang="it-IT" dirty="0"/>
              <a:t> </a:t>
            </a:r>
            <a:r>
              <a:rPr lang="it-IT" dirty="0" err="1" smtClean="0"/>
              <a:t>Vendôme</a:t>
            </a:r>
            <a:r>
              <a:rPr lang="it-IT" dirty="0" smtClean="0"/>
              <a:t> </a:t>
            </a:r>
            <a:r>
              <a:rPr lang="it-IT" dirty="0"/>
              <a:t>aveva </a:t>
            </a:r>
            <a:r>
              <a:rPr lang="it-IT" dirty="0" smtClean="0"/>
              <a:t>indotto anche un raffinato intellettuale illuminista come il marchese di </a:t>
            </a:r>
            <a:r>
              <a:rPr lang="it-IT" b="1" dirty="0" err="1" smtClean="0"/>
              <a:t>Condorcet</a:t>
            </a:r>
            <a:r>
              <a:rPr lang="it-IT" dirty="0"/>
              <a:t> </a:t>
            </a:r>
            <a:r>
              <a:rPr lang="it-IT" dirty="0" smtClean="0"/>
              <a:t>ad affermare: </a:t>
            </a:r>
            <a:r>
              <a:rPr lang="it-IT" dirty="0"/>
              <a:t>«la Ragione esige la distruzione degli attestati della vanità di una casta: e i vestigi che ancora rimangono devono anch’essi scomparire, annientati dallo stesso fuoco</a:t>
            </a:r>
            <a:r>
              <a:rPr lang="it-IT" dirty="0" smtClean="0"/>
              <a:t>».</a:t>
            </a:r>
          </a:p>
          <a:p>
            <a:pPr marL="0" indent="0">
              <a:buNone/>
            </a:pPr>
            <a:r>
              <a:rPr lang="it-IT" dirty="0"/>
              <a:t>S</a:t>
            </a:r>
            <a:r>
              <a:rPr lang="it-IT" dirty="0" smtClean="0"/>
              <a:t>uperata </a:t>
            </a:r>
            <a:r>
              <a:rPr lang="it-IT" dirty="0"/>
              <a:t>questa fase era iniziata la </a:t>
            </a:r>
            <a:r>
              <a:rPr lang="it-IT" dirty="0" smtClean="0"/>
              <a:t>lunga e </a:t>
            </a:r>
            <a:r>
              <a:rPr lang="it-IT" dirty="0"/>
              <a:t>faticosa </a:t>
            </a:r>
            <a:r>
              <a:rPr lang="it-IT" dirty="0" smtClean="0"/>
              <a:t>opera </a:t>
            </a:r>
            <a:r>
              <a:rPr lang="it-IT" dirty="0"/>
              <a:t>di salvataggio, raccolta e riordino degli archivi nei depositi nazionali appositamente predisposti dal 1808 nell’ex hotel de </a:t>
            </a:r>
            <a:r>
              <a:rPr lang="it-IT" dirty="0" err="1"/>
              <a:t>Soubise</a:t>
            </a:r>
            <a:r>
              <a:rPr lang="it-IT" dirty="0"/>
              <a:t>, dopo essere stati collocati, sotto la responsabilità dell’avvocato e membro della Costituente </a:t>
            </a:r>
            <a:r>
              <a:rPr lang="it-IT" b="1" dirty="0"/>
              <a:t>Armand-Gaston </a:t>
            </a:r>
            <a:r>
              <a:rPr lang="it-IT" b="1" dirty="0" err="1"/>
              <a:t>Camus</a:t>
            </a:r>
            <a:r>
              <a:rPr lang="it-IT" dirty="0"/>
              <a:t>, in alcuni conventi parigini e nel palazzo delle </a:t>
            </a:r>
            <a:r>
              <a:rPr lang="it-IT" dirty="0" err="1"/>
              <a:t>Tuileries</a:t>
            </a:r>
            <a:r>
              <a:rPr lang="it-IT" dirty="0"/>
              <a:t>. </a:t>
            </a:r>
            <a:endParaRPr lang="it-IT" dirty="0" smtClean="0"/>
          </a:p>
          <a:p>
            <a:pPr marL="0" indent="0">
              <a:buNone/>
            </a:pPr>
            <a:r>
              <a:rPr lang="it-IT" dirty="0"/>
              <a:t>I</a:t>
            </a:r>
            <a:r>
              <a:rPr lang="it-IT" dirty="0" smtClean="0"/>
              <a:t>l </a:t>
            </a:r>
            <a:r>
              <a:rPr lang="it-IT" dirty="0"/>
              <a:t>compito dei nuovi archivi era essenzialmente di </a:t>
            </a:r>
            <a:r>
              <a:rPr lang="it-IT" i="1" dirty="0">
                <a:solidFill>
                  <a:srgbClr val="C00000"/>
                </a:solidFill>
              </a:rPr>
              <a:t>conservare e rendere consultabili tutte le leggi e decreti della Repubblica, oltre agli atti dell’Assemblea Nazionale</a:t>
            </a:r>
            <a:r>
              <a:rPr lang="it-IT" dirty="0"/>
              <a:t>, </a:t>
            </a:r>
            <a:r>
              <a:rPr lang="it-IT" dirty="0" smtClean="0"/>
              <a:t>ma il </a:t>
            </a:r>
            <a:r>
              <a:rPr lang="it-IT" dirty="0"/>
              <a:t>recupero degli archivi della monarchia e degli archivi privati nobiliari </a:t>
            </a:r>
            <a:r>
              <a:rPr lang="it-IT" dirty="0" smtClean="0"/>
              <a:t>sarebbe stata </a:t>
            </a:r>
            <a:r>
              <a:rPr lang="it-IT" dirty="0"/>
              <a:t>un’operazione </a:t>
            </a:r>
            <a:r>
              <a:rPr lang="it-IT" dirty="0" smtClean="0"/>
              <a:t>assai più </a:t>
            </a:r>
            <a:r>
              <a:rPr lang="it-IT" dirty="0"/>
              <a:t>complessa e difficile. </a:t>
            </a:r>
          </a:p>
          <a:p>
            <a:endParaRPr lang="it-IT" dirty="0"/>
          </a:p>
        </p:txBody>
      </p:sp>
    </p:spTree>
    <p:extLst>
      <p:ext uri="{BB962C8B-B14F-4D97-AF65-F5344CB8AC3E}">
        <p14:creationId xmlns:p14="http://schemas.microsoft.com/office/powerpoint/2010/main" val="271756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La rivoluzione francese: una serie di interrogativi sempre aperti</a:t>
            </a:r>
            <a:endParaRPr lang="it-IT" b="1" dirty="0"/>
          </a:p>
        </p:txBody>
      </p:sp>
      <p:sp>
        <p:nvSpPr>
          <p:cNvPr id="3" name="Segnaposto contenuto 2"/>
          <p:cNvSpPr>
            <a:spLocks noGrp="1"/>
          </p:cNvSpPr>
          <p:nvPr>
            <p:ph idx="1"/>
          </p:nvPr>
        </p:nvSpPr>
        <p:spPr/>
        <p:txBody>
          <a:bodyPr>
            <a:normAutofit lnSpcReduction="10000"/>
          </a:bodyPr>
          <a:lstStyle/>
          <a:p>
            <a:pPr marL="0" indent="0">
              <a:buNone/>
            </a:pPr>
            <a:r>
              <a:rPr lang="it-IT" dirty="0" smtClean="0"/>
              <a:t>Cesura fra «moderno» e «contemporaneo».</a:t>
            </a:r>
          </a:p>
          <a:p>
            <a:pPr marL="0" indent="0">
              <a:buNone/>
            </a:pPr>
            <a:r>
              <a:rPr lang="it-IT" dirty="0"/>
              <a:t>Pietra di paragone di tutte le rivoluzioni (precedenti e successive).</a:t>
            </a:r>
          </a:p>
          <a:p>
            <a:r>
              <a:rPr lang="it-IT" dirty="0"/>
              <a:t>Cos’è una </a:t>
            </a:r>
            <a:r>
              <a:rPr lang="it-IT" i="1" dirty="0">
                <a:solidFill>
                  <a:srgbClr val="FF0000"/>
                </a:solidFill>
              </a:rPr>
              <a:t>rivoluzione</a:t>
            </a:r>
            <a:r>
              <a:rPr lang="it-IT" dirty="0"/>
              <a:t>?</a:t>
            </a:r>
          </a:p>
          <a:p>
            <a:r>
              <a:rPr lang="it-IT" dirty="0" smtClean="0"/>
              <a:t>Rivoluzione borghese o popolare? Rivoluzione «delle élites»?</a:t>
            </a:r>
          </a:p>
          <a:p>
            <a:r>
              <a:rPr lang="it-IT" dirty="0"/>
              <a:t>Rivoluzione politica, sociale, economica, culturale, antropologica?</a:t>
            </a:r>
          </a:p>
          <a:p>
            <a:r>
              <a:rPr lang="it-IT" dirty="0" smtClean="0"/>
              <a:t>Una o più rivoluzioni?</a:t>
            </a:r>
          </a:p>
          <a:p>
            <a:r>
              <a:rPr lang="it-IT" dirty="0"/>
              <a:t>Quando inizia (1789) e quando finisce (1793,1794,1799,18095,1815)?</a:t>
            </a:r>
          </a:p>
          <a:p>
            <a:r>
              <a:rPr lang="it-IT" dirty="0" smtClean="0"/>
              <a:t>Reversibile </a:t>
            </a:r>
            <a:r>
              <a:rPr lang="it-IT" dirty="0"/>
              <a:t>o irreversibile</a:t>
            </a:r>
            <a:r>
              <a:rPr lang="it-IT" dirty="0" smtClean="0"/>
              <a:t>?</a:t>
            </a:r>
            <a:endParaRPr lang="it-IT" dirty="0"/>
          </a:p>
        </p:txBody>
      </p:sp>
    </p:spTree>
    <p:extLst>
      <p:ext uri="{BB962C8B-B14F-4D97-AF65-F5344CB8AC3E}">
        <p14:creationId xmlns:p14="http://schemas.microsoft.com/office/powerpoint/2010/main" val="71532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Gli storici entrano negli archivi</a:t>
            </a:r>
            <a:r>
              <a:rPr lang="it-IT" dirty="0"/>
              <a:t/>
            </a:r>
            <a:br>
              <a:rPr lang="it-IT" dirty="0"/>
            </a:br>
            <a:endParaRPr lang="it-IT" dirty="0"/>
          </a:p>
        </p:txBody>
      </p:sp>
      <p:sp>
        <p:nvSpPr>
          <p:cNvPr id="3" name="Segnaposto contenuto 2"/>
          <p:cNvSpPr>
            <a:spLocks noGrp="1"/>
          </p:cNvSpPr>
          <p:nvPr>
            <p:ph idx="1"/>
          </p:nvPr>
        </p:nvSpPr>
        <p:spPr>
          <a:xfrm>
            <a:off x="457200" y="1340768"/>
            <a:ext cx="8363272" cy="5256584"/>
          </a:xfrm>
        </p:spPr>
        <p:txBody>
          <a:bodyPr>
            <a:noAutofit/>
          </a:bodyPr>
          <a:lstStyle/>
          <a:p>
            <a:pPr marL="0" indent="0">
              <a:buNone/>
            </a:pPr>
            <a:r>
              <a:rPr lang="it-IT" sz="1600" dirty="0">
                <a:latin typeface="+mj-lt"/>
              </a:rPr>
              <a:t>La </a:t>
            </a:r>
            <a:r>
              <a:rPr lang="it-IT" sz="1600" dirty="0" smtClean="0">
                <a:latin typeface="+mj-lt"/>
              </a:rPr>
              <a:t>responsabilità di ricostruire gli archivi della Francia  è </a:t>
            </a:r>
            <a:r>
              <a:rPr lang="it-IT" sz="1600" dirty="0">
                <a:latin typeface="+mj-lt"/>
              </a:rPr>
              <a:t>affidata, </a:t>
            </a:r>
            <a:r>
              <a:rPr lang="it-IT" sz="1600" dirty="0" smtClean="0">
                <a:latin typeface="+mj-lt"/>
              </a:rPr>
              <a:t>dopo </a:t>
            </a:r>
            <a:r>
              <a:rPr lang="it-IT" sz="1600" dirty="0">
                <a:latin typeface="+mj-lt"/>
              </a:rPr>
              <a:t>Termidoro, ad </a:t>
            </a:r>
            <a:r>
              <a:rPr lang="it-IT" sz="1600" b="1" dirty="0">
                <a:latin typeface="+mj-lt"/>
              </a:rPr>
              <a:t>Alexandre </a:t>
            </a:r>
            <a:r>
              <a:rPr lang="it-IT" sz="1600" b="1" dirty="0" err="1">
                <a:latin typeface="+mj-lt"/>
              </a:rPr>
              <a:t>Lenoir</a:t>
            </a:r>
            <a:r>
              <a:rPr lang="it-IT" sz="1600" dirty="0">
                <a:latin typeface="+mj-lt"/>
              </a:rPr>
              <a:t> (1761-1839), studioso del medioevo </a:t>
            </a:r>
            <a:r>
              <a:rPr lang="it-IT" sz="1600" dirty="0" smtClean="0">
                <a:latin typeface="+mj-lt"/>
              </a:rPr>
              <a:t>e fondatore </a:t>
            </a:r>
            <a:r>
              <a:rPr lang="it-IT" sz="1600" dirty="0">
                <a:latin typeface="+mj-lt"/>
              </a:rPr>
              <a:t>nel 1795 del </a:t>
            </a:r>
            <a:r>
              <a:rPr lang="it-IT" sz="1600" dirty="0" err="1">
                <a:latin typeface="+mj-lt"/>
              </a:rPr>
              <a:t>Musée</a:t>
            </a:r>
            <a:r>
              <a:rPr lang="it-IT" sz="1600" dirty="0">
                <a:latin typeface="+mj-lt"/>
              </a:rPr>
              <a:t> National del </a:t>
            </a:r>
            <a:r>
              <a:rPr lang="it-IT" sz="1600" dirty="0" err="1">
                <a:latin typeface="+mj-lt"/>
              </a:rPr>
              <a:t>Monuments</a:t>
            </a:r>
            <a:r>
              <a:rPr lang="it-IT" sz="1600" dirty="0">
                <a:latin typeface="+mj-lt"/>
              </a:rPr>
              <a:t> dove si sarebbero dovuti raccogliere ed esporre </a:t>
            </a:r>
            <a:r>
              <a:rPr lang="it-IT" sz="1600" dirty="0" smtClean="0">
                <a:latin typeface="+mj-lt"/>
              </a:rPr>
              <a:t>le sculture </a:t>
            </a:r>
            <a:r>
              <a:rPr lang="it-IT" sz="1600" dirty="0">
                <a:latin typeface="+mj-lt"/>
              </a:rPr>
              <a:t>medievali derivanti dalla distruzione delle tombe reali, non per </a:t>
            </a:r>
            <a:r>
              <a:rPr lang="it-IT" sz="1600" dirty="0" smtClean="0">
                <a:latin typeface="+mj-lt"/>
              </a:rPr>
              <a:t>distruggerle, </a:t>
            </a:r>
            <a:r>
              <a:rPr lang="it-IT" sz="1600" dirty="0">
                <a:latin typeface="+mj-lt"/>
              </a:rPr>
              <a:t>ma per conoscere e meglio apprezzare i progressi portati dalla rivoluzione. </a:t>
            </a:r>
            <a:endParaRPr lang="it-IT" sz="1600" dirty="0" smtClean="0">
              <a:latin typeface="+mj-lt"/>
            </a:endParaRPr>
          </a:p>
          <a:p>
            <a:pPr marL="0" indent="0">
              <a:buNone/>
            </a:pPr>
            <a:r>
              <a:rPr lang="it-IT" sz="1600" dirty="0">
                <a:latin typeface="+mj-lt"/>
              </a:rPr>
              <a:t>N</a:t>
            </a:r>
            <a:r>
              <a:rPr lang="it-IT" sz="1600" dirty="0" smtClean="0">
                <a:latin typeface="+mj-lt"/>
              </a:rPr>
              <a:t>el 1799 Napoleone nomina </a:t>
            </a:r>
            <a:r>
              <a:rPr lang="it-IT" sz="1600" dirty="0">
                <a:latin typeface="+mj-lt"/>
              </a:rPr>
              <a:t>direttore degli Archivi l’ex prete costituzionale </a:t>
            </a:r>
            <a:r>
              <a:rPr lang="it-IT" sz="1600" b="1" dirty="0">
                <a:latin typeface="+mj-lt"/>
              </a:rPr>
              <a:t>Pierre </a:t>
            </a:r>
            <a:r>
              <a:rPr lang="it-IT" sz="1600" b="1" dirty="0" err="1">
                <a:latin typeface="+mj-lt"/>
              </a:rPr>
              <a:t>Daunou</a:t>
            </a:r>
            <a:r>
              <a:rPr lang="it-IT" sz="1600" dirty="0">
                <a:latin typeface="+mj-lt"/>
              </a:rPr>
              <a:t> (1761-1840) al quale si deve l’attuale assetto dell’istituto, destinato a diventare, già con la </a:t>
            </a:r>
            <a:r>
              <a:rPr lang="it-IT" sz="1600" dirty="0" smtClean="0">
                <a:latin typeface="+mj-lt"/>
              </a:rPr>
              <a:t>Restaurazione, </a:t>
            </a:r>
            <a:r>
              <a:rPr lang="it-IT" sz="1600" dirty="0">
                <a:latin typeface="+mj-lt"/>
              </a:rPr>
              <a:t>uno dei principali centri di ricerca storica di Francia. </a:t>
            </a:r>
            <a:endParaRPr lang="it-IT" sz="1600" dirty="0" smtClean="0">
              <a:latin typeface="+mj-lt"/>
            </a:endParaRPr>
          </a:p>
          <a:p>
            <a:pPr marL="0" indent="0">
              <a:buNone/>
            </a:pPr>
            <a:r>
              <a:rPr lang="it-IT" sz="1600" dirty="0" smtClean="0">
                <a:latin typeface="+mj-lt"/>
              </a:rPr>
              <a:t>Con </a:t>
            </a:r>
            <a:r>
              <a:rPr lang="it-IT" sz="1600" dirty="0">
                <a:latin typeface="+mj-lt"/>
              </a:rPr>
              <a:t>la soppressione degli enti ecclesiastici e con la concentrazione dei loro archivi nei depositi degli Archivi Nazionali, dove erano confluiti anche alcuni fondi nobiliari salvatisi dalla distruzione, per la prima volta la rivoluzione </a:t>
            </a:r>
            <a:r>
              <a:rPr lang="it-IT" sz="1600" dirty="0" smtClean="0">
                <a:latin typeface="+mj-lt"/>
              </a:rPr>
              <a:t>apre </a:t>
            </a:r>
            <a:r>
              <a:rPr lang="it-IT" sz="1600" dirty="0">
                <a:latin typeface="+mj-lt"/>
              </a:rPr>
              <a:t>al pubblico degli studiosi gli archivi dello Stato. </a:t>
            </a:r>
          </a:p>
          <a:p>
            <a:pPr marL="0" indent="0">
              <a:buNone/>
            </a:pPr>
            <a:r>
              <a:rPr lang="it-IT" sz="1600" dirty="0" smtClean="0">
                <a:latin typeface="+mj-lt"/>
              </a:rPr>
              <a:t>L’accesso </a:t>
            </a:r>
            <a:r>
              <a:rPr lang="it-IT" sz="1600" dirty="0">
                <a:latin typeface="+mj-lt"/>
              </a:rPr>
              <a:t>alle antiche carte, prima riservato solo agli ecclesiastici, ai magistrati e ai funzionari di </a:t>
            </a:r>
            <a:r>
              <a:rPr lang="it-IT" sz="1600" dirty="0" smtClean="0">
                <a:latin typeface="+mj-lt"/>
              </a:rPr>
              <a:t>corte, </a:t>
            </a:r>
            <a:r>
              <a:rPr lang="it-IT" sz="1600" dirty="0">
                <a:latin typeface="+mj-lt"/>
              </a:rPr>
              <a:t>o tutt’al più ad un ristretto gruppo di eruditi, </a:t>
            </a:r>
            <a:r>
              <a:rPr lang="it-IT" sz="1600" dirty="0" smtClean="0">
                <a:latin typeface="+mj-lt"/>
              </a:rPr>
              <a:t>viene </a:t>
            </a:r>
            <a:r>
              <a:rPr lang="it-IT" sz="1600" dirty="0">
                <a:latin typeface="+mj-lt"/>
              </a:rPr>
              <a:t>ora reso possibile a tutti. </a:t>
            </a:r>
            <a:r>
              <a:rPr lang="it-IT" sz="1600" dirty="0" smtClean="0">
                <a:latin typeface="+mj-lt"/>
              </a:rPr>
              <a:t>Con </a:t>
            </a:r>
            <a:r>
              <a:rPr lang="it-IT" sz="1600" dirty="0">
                <a:latin typeface="+mj-lt"/>
              </a:rPr>
              <a:t>la trasformazione degli archivi da tesoro del principe, gelosamente custodito, in deposito di informazioni, tendenzialmente aperto a tutti, le fonti medievali e della prima età moderna che vi erano conservate </a:t>
            </a:r>
            <a:r>
              <a:rPr lang="it-IT" sz="1600" dirty="0" smtClean="0">
                <a:latin typeface="+mj-lt"/>
              </a:rPr>
              <a:t> possono finalmente </a:t>
            </a:r>
            <a:r>
              <a:rPr lang="it-IT" sz="1600" dirty="0">
                <a:latin typeface="+mj-lt"/>
              </a:rPr>
              <a:t>diventare patrimonio comune della nazione e fondamento di una nuova storiografia</a:t>
            </a:r>
            <a:r>
              <a:rPr lang="it-IT" sz="1600" dirty="0" smtClean="0">
                <a:latin typeface="+mj-lt"/>
              </a:rPr>
              <a:t>.</a:t>
            </a:r>
          </a:p>
          <a:p>
            <a:pPr marL="0" indent="0">
              <a:buNone/>
            </a:pPr>
            <a:r>
              <a:rPr lang="it-IT" sz="1600" dirty="0">
                <a:latin typeface="+mj-lt"/>
              </a:rPr>
              <a:t>Saranno gli storici universitari della prima metà dell’Ottocento, sostenuti dallo Stato e favoriti in Francia da </a:t>
            </a:r>
            <a:r>
              <a:rPr lang="it-IT" sz="1600" dirty="0" err="1">
                <a:latin typeface="+mj-lt"/>
              </a:rPr>
              <a:t>Guizot</a:t>
            </a:r>
            <a:r>
              <a:rPr lang="it-IT" sz="1600" dirty="0">
                <a:latin typeface="+mj-lt"/>
              </a:rPr>
              <a:t> e in Germania da von Stein, ad entrare per primi negli archivi e a farvi entrare i propri allievi per esaminare i documenti su cui fondare le loro ricostruzioni.</a:t>
            </a:r>
          </a:p>
        </p:txBody>
      </p:sp>
    </p:spTree>
    <p:extLst>
      <p:ext uri="{BB962C8B-B14F-4D97-AF65-F5344CB8AC3E}">
        <p14:creationId xmlns:p14="http://schemas.microsoft.com/office/powerpoint/2010/main" val="309598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I. LA </a:t>
            </a:r>
            <a:r>
              <a:rPr lang="it-IT" b="1" dirty="0"/>
              <a:t>RIVOLUZIONE DEI CONTEMPORANEI</a:t>
            </a:r>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27747" y="1600200"/>
            <a:ext cx="628850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119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b="1" dirty="0"/>
              <a:t>Fare i conti con la rivoluzione</a:t>
            </a:r>
            <a:r>
              <a:rPr lang="it-IT" dirty="0"/>
              <a:t/>
            </a:r>
            <a:br>
              <a:rPr lang="it-IT" dirty="0"/>
            </a:b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La rivoluzione francese rappresenta una cesura non solamente sociale e politica, ma anche </a:t>
            </a:r>
            <a:r>
              <a:rPr lang="it-IT" b="1" dirty="0" smtClean="0"/>
              <a:t>storiografica</a:t>
            </a:r>
            <a:r>
              <a:rPr lang="it-IT" dirty="0" smtClean="0"/>
              <a:t>.</a:t>
            </a:r>
          </a:p>
          <a:p>
            <a:pPr marL="0" indent="0" algn="just">
              <a:buNone/>
            </a:pPr>
            <a:r>
              <a:rPr lang="it-IT" dirty="0" smtClean="0"/>
              <a:t>Negli </a:t>
            </a:r>
            <a:r>
              <a:rPr lang="it-IT" dirty="0"/>
              <a:t>anni della rivoluzione p</a:t>
            </a:r>
            <a:r>
              <a:rPr lang="it-IT" dirty="0" smtClean="0"/>
              <a:t>ochi </a:t>
            </a:r>
            <a:r>
              <a:rPr lang="it-IT" dirty="0"/>
              <a:t>scrivono di storia </a:t>
            </a:r>
            <a:r>
              <a:rPr lang="it-IT" dirty="0" smtClean="0"/>
              <a:t>e </a:t>
            </a:r>
            <a:r>
              <a:rPr lang="it-IT" dirty="0"/>
              <a:t>pochissimi la </a:t>
            </a:r>
            <a:r>
              <a:rPr lang="it-IT" dirty="0" smtClean="0"/>
              <a:t>insegnano</a:t>
            </a:r>
            <a:r>
              <a:rPr lang="it-IT" dirty="0"/>
              <a:t>;</a:t>
            </a:r>
            <a:r>
              <a:rPr lang="it-IT" dirty="0" smtClean="0"/>
              <a:t> solo la </a:t>
            </a:r>
            <a:r>
              <a:rPr lang="it-IT" dirty="0"/>
              <a:t>storia </a:t>
            </a:r>
            <a:r>
              <a:rPr lang="it-IT" dirty="0" smtClean="0"/>
              <a:t>antica viene </a:t>
            </a:r>
            <a:r>
              <a:rPr lang="it-IT" dirty="0"/>
              <a:t>utilizzata come deposito di modelli per il discorso </a:t>
            </a:r>
            <a:r>
              <a:rPr lang="it-IT" dirty="0" smtClean="0"/>
              <a:t>politico. </a:t>
            </a:r>
          </a:p>
          <a:p>
            <a:pPr marL="0" indent="0" algn="just">
              <a:buNone/>
            </a:pPr>
            <a:r>
              <a:rPr lang="it-IT" dirty="0" smtClean="0"/>
              <a:t>Tuttavia non </a:t>
            </a:r>
            <a:r>
              <a:rPr lang="it-IT" dirty="0"/>
              <a:t>vi è studioso di storia che non sia costretto, a </a:t>
            </a:r>
            <a:r>
              <a:rPr lang="it-IT" dirty="0" smtClean="0"/>
              <a:t>posteriori e per i due secoli a venire, </a:t>
            </a:r>
            <a:r>
              <a:rPr lang="it-IT" dirty="0"/>
              <a:t>a fare i </a:t>
            </a:r>
            <a:r>
              <a:rPr lang="it-IT" dirty="0" smtClean="0"/>
              <a:t>conti </a:t>
            </a:r>
            <a:r>
              <a:rPr lang="it-IT" dirty="0"/>
              <a:t>con quell’evento epocale. </a:t>
            </a:r>
            <a:endParaRPr lang="it-IT" dirty="0" smtClean="0"/>
          </a:p>
          <a:p>
            <a:pPr marL="0" indent="0" algn="just">
              <a:buNone/>
            </a:pPr>
            <a:r>
              <a:rPr lang="it-IT" dirty="0" smtClean="0"/>
              <a:t>Con </a:t>
            </a:r>
            <a:r>
              <a:rPr lang="it-IT" dirty="0"/>
              <a:t>la rivoluzione </a:t>
            </a:r>
            <a:r>
              <a:rPr lang="it-IT" dirty="0" smtClean="0"/>
              <a:t>nascono infatti le due categorie politico-storiografiche di </a:t>
            </a:r>
            <a:r>
              <a:rPr lang="it-IT" b="1" i="1" dirty="0" smtClean="0">
                <a:solidFill>
                  <a:srgbClr val="FF0000"/>
                </a:solidFill>
              </a:rPr>
              <a:t>rivoluzione</a:t>
            </a:r>
            <a:r>
              <a:rPr lang="it-IT" dirty="0" smtClean="0"/>
              <a:t>, intesa come rottura politica e trasformazione sociale, e di </a:t>
            </a:r>
            <a:r>
              <a:rPr lang="it-IT" b="1" i="1" dirty="0">
                <a:solidFill>
                  <a:srgbClr val="FF0000"/>
                </a:solidFill>
              </a:rPr>
              <a:t>ancien </a:t>
            </a:r>
            <a:r>
              <a:rPr lang="it-IT" b="1" i="1" dirty="0" err="1">
                <a:solidFill>
                  <a:srgbClr val="FF0000"/>
                </a:solidFill>
              </a:rPr>
              <a:t>régime</a:t>
            </a:r>
            <a:r>
              <a:rPr lang="it-IT" b="1" dirty="0">
                <a:solidFill>
                  <a:srgbClr val="FF0000"/>
                </a:solidFill>
              </a:rPr>
              <a:t> </a:t>
            </a:r>
            <a:r>
              <a:rPr lang="it-IT" dirty="0"/>
              <a:t>ad indicare il modello sociale preesistente cui la rivoluzione si era contrapposta. Una categoria politica che </a:t>
            </a:r>
            <a:r>
              <a:rPr lang="it-IT" dirty="0" smtClean="0"/>
              <a:t>diviene </a:t>
            </a:r>
            <a:r>
              <a:rPr lang="it-IT" dirty="0"/>
              <a:t>immediatamente una categoria storiografica,</a:t>
            </a:r>
          </a:p>
        </p:txBody>
      </p:sp>
    </p:spTree>
    <p:extLst>
      <p:ext uri="{BB962C8B-B14F-4D97-AF65-F5344CB8AC3E}">
        <p14:creationId xmlns:p14="http://schemas.microsoft.com/office/powerpoint/2010/main" val="58114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Crisi dell’ idea di progresso</a:t>
            </a:r>
            <a:endParaRPr lang="it-IT" b="1" dirty="0"/>
          </a:p>
        </p:txBody>
      </p:sp>
      <p:sp>
        <p:nvSpPr>
          <p:cNvPr id="3" name="Segnaposto contenuto 2"/>
          <p:cNvSpPr>
            <a:spLocks noGrp="1"/>
          </p:cNvSpPr>
          <p:nvPr>
            <p:ph idx="1"/>
          </p:nvPr>
        </p:nvSpPr>
        <p:spPr/>
        <p:txBody>
          <a:bodyPr>
            <a:normAutofit fontScale="85000" lnSpcReduction="20000"/>
          </a:bodyPr>
          <a:lstStyle/>
          <a:p>
            <a:pPr marL="0" indent="0">
              <a:buNone/>
            </a:pPr>
            <a:r>
              <a:rPr lang="it-IT" b="1" dirty="0" smtClean="0"/>
              <a:t>Con la Rivoluzione la </a:t>
            </a:r>
            <a:r>
              <a:rPr lang="it-IT" b="1" dirty="0"/>
              <a:t>concezione </a:t>
            </a:r>
            <a:r>
              <a:rPr lang="it-IT" b="1" i="1" dirty="0"/>
              <a:t>progressista</a:t>
            </a:r>
            <a:r>
              <a:rPr lang="it-IT" b="1" dirty="0"/>
              <a:t> della </a:t>
            </a:r>
            <a:r>
              <a:rPr lang="it-IT" b="1" dirty="0" smtClean="0"/>
              <a:t>storia </a:t>
            </a:r>
            <a:r>
              <a:rPr lang="it-IT" b="1" dirty="0"/>
              <a:t>affermatasi nel </a:t>
            </a:r>
            <a:r>
              <a:rPr lang="it-IT" b="1" dirty="0" smtClean="0"/>
              <a:t>Settecento </a:t>
            </a:r>
            <a:r>
              <a:rPr lang="it-IT" b="1" dirty="0"/>
              <a:t>viene </a:t>
            </a:r>
            <a:r>
              <a:rPr lang="it-IT" b="1" dirty="0" smtClean="0"/>
              <a:t>per la prima volta messa </a:t>
            </a:r>
            <a:r>
              <a:rPr lang="it-IT" b="1" dirty="0"/>
              <a:t>in crisi </a:t>
            </a:r>
            <a:endParaRPr lang="it-IT" b="1" dirty="0" smtClean="0"/>
          </a:p>
          <a:p>
            <a:pPr>
              <a:buFontTx/>
              <a:buChar char="-"/>
            </a:pPr>
            <a:r>
              <a:rPr lang="it-IT" dirty="0" smtClean="0"/>
              <a:t>da </a:t>
            </a:r>
            <a:r>
              <a:rPr lang="it-IT" dirty="0"/>
              <a:t>chi è costretto a constatare che la storia non procede per graduale e lineare progresso, ma per successive e </a:t>
            </a:r>
            <a:r>
              <a:rPr lang="it-IT" dirty="0">
                <a:solidFill>
                  <a:srgbClr val="FF0000"/>
                </a:solidFill>
              </a:rPr>
              <a:t>brusche rotture</a:t>
            </a:r>
            <a:r>
              <a:rPr lang="it-IT" dirty="0"/>
              <a:t>; </a:t>
            </a:r>
            <a:r>
              <a:rPr lang="it-IT" dirty="0" smtClean="0"/>
              <a:t>o</a:t>
            </a:r>
          </a:p>
          <a:p>
            <a:pPr>
              <a:buFontTx/>
              <a:buChar char="-"/>
            </a:pPr>
            <a:r>
              <a:rPr lang="it-IT" dirty="0" smtClean="0"/>
              <a:t>da </a:t>
            </a:r>
            <a:r>
              <a:rPr lang="it-IT" dirty="0"/>
              <a:t>chi ritiene che l’assetto sociale nato dalla rivoluzione rappresenti un deciso </a:t>
            </a:r>
            <a:r>
              <a:rPr lang="it-IT" dirty="0">
                <a:solidFill>
                  <a:srgbClr val="FF0000"/>
                </a:solidFill>
              </a:rPr>
              <a:t>passo indietro </a:t>
            </a:r>
            <a:r>
              <a:rPr lang="it-IT" dirty="0"/>
              <a:t>per la civiltà </a:t>
            </a:r>
            <a:r>
              <a:rPr lang="it-IT" dirty="0" smtClean="0"/>
              <a:t>europea; </a:t>
            </a:r>
          </a:p>
          <a:p>
            <a:pPr>
              <a:buFontTx/>
              <a:buChar char="-"/>
            </a:pPr>
            <a:r>
              <a:rPr lang="it-IT" dirty="0" smtClean="0"/>
              <a:t>da </a:t>
            </a:r>
            <a:r>
              <a:rPr lang="it-IT" dirty="0"/>
              <a:t>chi constata il risorgere, in tutt’Europa, delle istituzioni di antico regime dopo la </a:t>
            </a:r>
            <a:r>
              <a:rPr lang="it-IT" dirty="0">
                <a:solidFill>
                  <a:srgbClr val="FF0000"/>
                </a:solidFill>
              </a:rPr>
              <a:t>parentesi rivoluzionaria</a:t>
            </a:r>
            <a:r>
              <a:rPr lang="it-IT" dirty="0"/>
              <a:t>. </a:t>
            </a:r>
            <a:endParaRPr lang="it-IT" dirty="0" smtClean="0"/>
          </a:p>
          <a:p>
            <a:pPr>
              <a:buFontTx/>
              <a:buChar char="-"/>
            </a:pPr>
            <a:endParaRPr lang="it-IT" dirty="0"/>
          </a:p>
          <a:p>
            <a:pPr marL="0" indent="0">
              <a:buNone/>
            </a:pPr>
            <a:r>
              <a:rPr lang="it-IT" i="1" dirty="0" smtClean="0"/>
              <a:t>«I </a:t>
            </a:r>
            <a:r>
              <a:rPr lang="it-IT" i="1" dirty="0"/>
              <a:t>temi della continuità storica e della trasformazione rivoluzionaria, del rapporto fra governante e governato, del ruolo dell’individuo nella storia e del concetto di nazione come principio politico supremo – tutte questioni centrali e di primaria importanza nello sviluppo della storiografia moderna – si spostarono al centro della riflessione storica sotto l’impatto degli avvenimenti dei venticinque anni che seguirono la presa della Bastiglia». </a:t>
            </a:r>
          </a:p>
          <a:p>
            <a:pPr marL="0" indent="0" algn="r">
              <a:buNone/>
            </a:pPr>
            <a:r>
              <a:rPr lang="it-IT" b="1" dirty="0" smtClean="0"/>
              <a:t>(Felix </a:t>
            </a:r>
            <a:r>
              <a:rPr lang="it-IT" b="1" dirty="0"/>
              <a:t>Gilbert</a:t>
            </a:r>
            <a:r>
              <a:rPr lang="it-IT" b="1" dirty="0" smtClean="0"/>
              <a:t>)</a:t>
            </a:r>
            <a:endParaRPr lang="it-IT" dirty="0"/>
          </a:p>
          <a:p>
            <a:pPr marL="0" indent="0">
              <a:buNone/>
            </a:pPr>
            <a:endParaRPr lang="it-IT" dirty="0"/>
          </a:p>
        </p:txBody>
      </p:sp>
    </p:spTree>
    <p:extLst>
      <p:ext uri="{BB962C8B-B14F-4D97-AF65-F5344CB8AC3E}">
        <p14:creationId xmlns:p14="http://schemas.microsoft.com/office/powerpoint/2010/main" val="1341244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Esorcizzare la rivoluzione?</a:t>
            </a:r>
            <a:endParaRPr lang="it-IT" b="1"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dirty="0" smtClean="0"/>
              <a:t>A partire dal XIX secolo nessuno storico può </a:t>
            </a:r>
            <a:r>
              <a:rPr lang="it-IT" dirty="0"/>
              <a:t>fare a meno di confrontarsi con la rivoluzione. </a:t>
            </a:r>
            <a:endParaRPr lang="it-IT" dirty="0" smtClean="0"/>
          </a:p>
          <a:p>
            <a:pPr marL="0" indent="0" algn="just">
              <a:buNone/>
            </a:pPr>
            <a:r>
              <a:rPr lang="it-IT" dirty="0" smtClean="0"/>
              <a:t>- Per </a:t>
            </a:r>
            <a:r>
              <a:rPr lang="it-IT" dirty="0"/>
              <a:t>alcuni essa è la conferma che un </a:t>
            </a:r>
            <a:r>
              <a:rPr lang="it-IT" b="1" dirty="0"/>
              <a:t>radicale cambiamento</a:t>
            </a:r>
            <a:r>
              <a:rPr lang="it-IT" dirty="0"/>
              <a:t> sociale e istituzionale è possibile, anche se soggetto a deviazioni e fallimenti. </a:t>
            </a:r>
            <a:endParaRPr lang="it-IT" dirty="0" smtClean="0"/>
          </a:p>
          <a:p>
            <a:pPr marL="0" indent="0" algn="just">
              <a:buNone/>
            </a:pPr>
            <a:r>
              <a:rPr lang="it-IT" dirty="0" smtClean="0"/>
              <a:t>- Per </a:t>
            </a:r>
            <a:r>
              <a:rPr lang="it-IT" dirty="0"/>
              <a:t>altri la parabola napoleonica e il fallimento della rivoluzione sono invece la conferma dell’</a:t>
            </a:r>
            <a:r>
              <a:rPr lang="it-IT" b="1" dirty="0"/>
              <a:t>immutabilità della storia </a:t>
            </a:r>
            <a:r>
              <a:rPr lang="it-IT" dirty="0"/>
              <a:t>e degli assetti di potere e dell’impossibilità di imporre artificialmente un modello sociale che non sia il frutto di un lento e graduale processo di stratificazione storica. </a:t>
            </a:r>
            <a:endParaRPr lang="it-IT" dirty="0" smtClean="0"/>
          </a:p>
          <a:p>
            <a:pPr marL="0" indent="0" algn="just">
              <a:buNone/>
            </a:pPr>
            <a:r>
              <a:rPr lang="it-IT" dirty="0" smtClean="0"/>
              <a:t>- Per </a:t>
            </a:r>
            <a:r>
              <a:rPr lang="it-IT" b="1" dirty="0" smtClean="0"/>
              <a:t>Leopold</a:t>
            </a:r>
            <a:r>
              <a:rPr lang="it-IT" dirty="0" smtClean="0"/>
              <a:t> </a:t>
            </a:r>
            <a:r>
              <a:rPr lang="it-IT" b="1" dirty="0" err="1" smtClean="0"/>
              <a:t>Ranke</a:t>
            </a:r>
            <a:r>
              <a:rPr lang="it-IT" dirty="0" smtClean="0"/>
              <a:t> è </a:t>
            </a:r>
            <a:r>
              <a:rPr lang="it-IT" dirty="0"/>
              <a:t>dal conflitto che nasce l’equilibrio e la rivoluzione non è che </a:t>
            </a:r>
            <a:r>
              <a:rPr lang="it-IT" b="1" dirty="0"/>
              <a:t>un episodio dei grandi conflitti europei </a:t>
            </a:r>
            <a:r>
              <a:rPr lang="it-IT" dirty="0"/>
              <a:t>dai quali si è sempre generato un nuovo equilibrio: </a:t>
            </a:r>
            <a:r>
              <a:rPr lang="it-IT" i="1" dirty="0"/>
              <a:t>«In una situazione di grave rischio si può comunque confidare nello spirito che sempre custodisce l’Europa dal dominio di una fazione unilaterale e violenta, che fa corrispondere alla pressione di una parte la resistenza dell’altra e attraverso l’unione dell’insieme, che si fa sempre più saldo di decennio in decennio, ha felicemente preservato la libertà e l’esistenza separata di ogni stato». </a:t>
            </a:r>
            <a:endParaRPr lang="it-IT" i="1" dirty="0" smtClean="0"/>
          </a:p>
          <a:p>
            <a:pPr marL="0" indent="0" algn="just">
              <a:buNone/>
            </a:pPr>
            <a:r>
              <a:rPr lang="it-IT" dirty="0" smtClean="0">
                <a:solidFill>
                  <a:srgbClr val="FF0000"/>
                </a:solidFill>
              </a:rPr>
              <a:t>La </a:t>
            </a:r>
            <a:r>
              <a:rPr lang="it-IT" dirty="0">
                <a:solidFill>
                  <a:srgbClr val="FF0000"/>
                </a:solidFill>
              </a:rPr>
              <a:t>rivoluzione viene così storicizzata ed esorcizzata al tempo stesso. </a:t>
            </a:r>
            <a:r>
              <a:rPr lang="it-IT" dirty="0"/>
              <a:t>In quanto oggetto di studio essa esce dall’arroventato campo della politica per entrare in quello, più pacato, della </a:t>
            </a:r>
            <a:r>
              <a:rPr lang="it-IT" dirty="0" smtClean="0"/>
              <a:t>storiografia</a:t>
            </a:r>
            <a:r>
              <a:rPr lang="en-US" dirty="0" smtClean="0"/>
              <a:t>.</a:t>
            </a:r>
            <a:endParaRPr lang="it-IT" dirty="0"/>
          </a:p>
          <a:p>
            <a:endParaRPr lang="it-IT" dirty="0"/>
          </a:p>
        </p:txBody>
      </p:sp>
    </p:spTree>
    <p:extLst>
      <p:ext uri="{BB962C8B-B14F-4D97-AF65-F5344CB8AC3E}">
        <p14:creationId xmlns:p14="http://schemas.microsoft.com/office/powerpoint/2010/main" val="2446135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980728"/>
            <a:ext cx="8805664" cy="1143000"/>
          </a:xfrm>
        </p:spPr>
        <p:txBody>
          <a:bodyPr>
            <a:normAutofit fontScale="90000"/>
          </a:bodyPr>
          <a:lstStyle/>
          <a:p>
            <a:pPr lvl="0"/>
            <a:r>
              <a:rPr lang="it-IT" sz="3100" dirty="0">
                <a:solidFill>
                  <a:srgbClr val="C00000"/>
                </a:solidFill>
              </a:rPr>
              <a:t>Le interpretazioni dei contemporanei. I controrivoluzionari e la teoria del complotto: </a:t>
            </a:r>
            <a:r>
              <a:rPr lang="it-IT" sz="3100" b="1" dirty="0" smtClean="0">
                <a:solidFill>
                  <a:srgbClr val="C00000"/>
                </a:solidFill>
              </a:rPr>
              <a:t>E</a:t>
            </a:r>
            <a:r>
              <a:rPr lang="it-IT" sz="3100" b="1" dirty="0">
                <a:solidFill>
                  <a:srgbClr val="C00000"/>
                </a:solidFill>
              </a:rPr>
              <a:t>. Burke </a:t>
            </a:r>
            <a:r>
              <a:rPr lang="it-IT" sz="3100" dirty="0">
                <a:solidFill>
                  <a:srgbClr val="C00000"/>
                </a:solidFill>
              </a:rPr>
              <a:t>(1729-1797) , </a:t>
            </a:r>
            <a:r>
              <a:rPr lang="it-IT" sz="3100" b="1" dirty="0">
                <a:solidFill>
                  <a:srgbClr val="C00000"/>
                </a:solidFill>
              </a:rPr>
              <a:t>J. de </a:t>
            </a:r>
            <a:r>
              <a:rPr lang="it-IT" sz="3100" b="1" dirty="0" err="1">
                <a:solidFill>
                  <a:srgbClr val="C00000"/>
                </a:solidFill>
              </a:rPr>
              <a:t>Maistre</a:t>
            </a:r>
            <a:r>
              <a:rPr lang="it-IT" sz="3100" b="1" dirty="0">
                <a:solidFill>
                  <a:srgbClr val="C00000"/>
                </a:solidFill>
              </a:rPr>
              <a:t> </a:t>
            </a:r>
            <a:r>
              <a:rPr lang="it-IT" sz="3100" dirty="0">
                <a:solidFill>
                  <a:srgbClr val="C00000"/>
                </a:solidFill>
              </a:rPr>
              <a:t>(1735-1821), </a:t>
            </a:r>
            <a:r>
              <a:rPr lang="it-IT" sz="3100" b="1" dirty="0" smtClean="0">
                <a:solidFill>
                  <a:srgbClr val="C00000"/>
                </a:solidFill>
              </a:rPr>
              <a:t>A. </a:t>
            </a:r>
            <a:r>
              <a:rPr lang="it-IT" sz="3100" b="1" dirty="0" err="1">
                <a:solidFill>
                  <a:srgbClr val="C00000"/>
                </a:solidFill>
              </a:rPr>
              <a:t>Barruel</a:t>
            </a:r>
            <a:r>
              <a:rPr lang="it-IT" sz="3100" b="1" dirty="0">
                <a:solidFill>
                  <a:srgbClr val="C00000"/>
                </a:solidFill>
              </a:rPr>
              <a:t> </a:t>
            </a:r>
            <a:r>
              <a:rPr lang="it-IT" sz="3100" dirty="0">
                <a:solidFill>
                  <a:srgbClr val="C00000"/>
                </a:solidFill>
              </a:rPr>
              <a:t>(1741-1820</a:t>
            </a:r>
            <a:r>
              <a:rPr lang="it-IT" dirty="0">
                <a:solidFill>
                  <a:srgbClr val="C00000"/>
                </a:solidFill>
              </a:rPr>
              <a:t>).</a:t>
            </a:r>
            <a:r>
              <a:rPr lang="it-IT" dirty="0"/>
              <a:t/>
            </a:r>
            <a:br>
              <a:rPr lang="it-IT" dirty="0"/>
            </a:br>
            <a:endParaRPr lang="it-IT"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36912"/>
            <a:ext cx="345638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204864"/>
            <a:ext cx="3024336" cy="411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778224"/>
            <a:ext cx="19907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107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30488"/>
            <a:ext cx="8229600" cy="990600"/>
          </a:xfrm>
        </p:spPr>
        <p:txBody>
          <a:bodyPr>
            <a:normAutofit fontScale="90000"/>
          </a:bodyPr>
          <a:lstStyle/>
          <a:p>
            <a:pPr lvl="0"/>
            <a:r>
              <a:rPr lang="en-US" dirty="0"/>
              <a:t>E. Burke, </a:t>
            </a:r>
            <a:r>
              <a:rPr lang="en-US" i="1" dirty="0"/>
              <a:t>Reflections on the revolution in France </a:t>
            </a:r>
            <a:r>
              <a:rPr lang="en-US" dirty="0"/>
              <a:t>(1790)</a:t>
            </a:r>
            <a:br>
              <a:rPr lang="en-US" dirty="0"/>
            </a:br>
            <a:r>
              <a:rPr lang="it-IT" dirty="0"/>
              <a:t/>
            </a:r>
            <a:br>
              <a:rPr lang="it-IT" dirty="0"/>
            </a:br>
            <a:r>
              <a:rPr lang="fr-FR" dirty="0"/>
              <a:t>J. de Maistre, </a:t>
            </a:r>
            <a:r>
              <a:rPr lang="fr-FR" i="1" dirty="0"/>
              <a:t>Considérations sur la France </a:t>
            </a:r>
            <a:r>
              <a:rPr lang="fr-FR" dirty="0"/>
              <a:t>(1797)</a:t>
            </a:r>
            <a:br>
              <a:rPr lang="fr-FR" dirty="0"/>
            </a:br>
            <a:r>
              <a:rPr lang="it-IT" dirty="0"/>
              <a:t/>
            </a:r>
            <a:br>
              <a:rPr lang="it-IT" dirty="0"/>
            </a:br>
            <a:r>
              <a:rPr lang="fr-FR" dirty="0"/>
              <a:t>A. </a:t>
            </a:r>
            <a:r>
              <a:rPr lang="fr-FR" dirty="0" err="1"/>
              <a:t>Barruel</a:t>
            </a:r>
            <a:r>
              <a:rPr lang="fr-FR" dirty="0"/>
              <a:t>, </a:t>
            </a:r>
            <a:r>
              <a:rPr lang="fr-FR" i="1" dirty="0"/>
              <a:t>Le Patriote véridique, ou discours sur les vraies causes de la révolution actuelle</a:t>
            </a:r>
            <a:r>
              <a:rPr lang="fr-FR" dirty="0"/>
              <a:t> (1789)</a:t>
            </a:r>
            <a:r>
              <a:rPr lang="it-IT" dirty="0"/>
              <a:t/>
            </a:r>
            <a:br>
              <a:rPr lang="it-IT" dirty="0"/>
            </a:br>
            <a:r>
              <a:rPr lang="fr-FR" dirty="0"/>
              <a:t>A. </a:t>
            </a:r>
            <a:r>
              <a:rPr lang="fr-FR" dirty="0" err="1"/>
              <a:t>Barruel</a:t>
            </a:r>
            <a:r>
              <a:rPr lang="fr-FR" dirty="0"/>
              <a:t>, </a:t>
            </a:r>
            <a:r>
              <a:rPr lang="fr-FR" i="1" dirty="0"/>
              <a:t>Mémoires pour servir à l’histoire du jacobinisme </a:t>
            </a:r>
            <a:r>
              <a:rPr lang="fr-FR" dirty="0"/>
              <a:t>(1798-99)</a:t>
            </a:r>
            <a:r>
              <a:rPr lang="it-IT" dirty="0"/>
              <a:t/>
            </a:r>
            <a:br>
              <a:rPr lang="it-IT" dirty="0"/>
            </a:br>
            <a:endParaRPr lang="it-IT" dirty="0"/>
          </a:p>
        </p:txBody>
      </p:sp>
      <p:sp>
        <p:nvSpPr>
          <p:cNvPr id="3" name="Segnaposto contenuto 2"/>
          <p:cNvSpPr>
            <a:spLocks noGrp="1"/>
          </p:cNvSpPr>
          <p:nvPr>
            <p:ph idx="1"/>
          </p:nvPr>
        </p:nvSpPr>
        <p:spPr/>
        <p:txBody>
          <a:bodyPr/>
          <a:lstStyle/>
          <a:p>
            <a:pPr lvl="0"/>
            <a:endParaRPr lang="it-IT" dirty="0"/>
          </a:p>
        </p:txBody>
      </p:sp>
    </p:spTree>
    <p:extLst>
      <p:ext uri="{BB962C8B-B14F-4D97-AF65-F5344CB8AC3E}">
        <p14:creationId xmlns:p14="http://schemas.microsoft.com/office/powerpoint/2010/main" val="2100911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990600"/>
          </a:xfrm>
        </p:spPr>
        <p:txBody>
          <a:bodyPr/>
          <a:lstStyle/>
          <a:p>
            <a:r>
              <a:rPr lang="it-IT" b="1" dirty="0" smtClean="0">
                <a:solidFill>
                  <a:srgbClr val="C00000"/>
                </a:solidFill>
              </a:rPr>
              <a:t>Edmund Burke </a:t>
            </a:r>
            <a:r>
              <a:rPr lang="it-IT" b="1" dirty="0">
                <a:solidFill>
                  <a:srgbClr val="C00000"/>
                </a:solidFill>
              </a:rPr>
              <a:t>(1729-1797) </a:t>
            </a:r>
          </a:p>
        </p:txBody>
      </p:sp>
      <p:sp>
        <p:nvSpPr>
          <p:cNvPr id="3" name="Segnaposto contenuto 2"/>
          <p:cNvSpPr>
            <a:spLocks noGrp="1"/>
          </p:cNvSpPr>
          <p:nvPr>
            <p:ph idx="1"/>
          </p:nvPr>
        </p:nvSpPr>
        <p:spPr>
          <a:xfrm>
            <a:off x="323528" y="1412776"/>
            <a:ext cx="8640960" cy="4876800"/>
          </a:xfrm>
        </p:spPr>
        <p:txBody>
          <a:bodyPr>
            <a:noAutofit/>
          </a:bodyPr>
          <a:lstStyle/>
          <a:p>
            <a:pPr marL="0" indent="0">
              <a:buNone/>
            </a:pPr>
            <a:r>
              <a:rPr lang="it-IT" sz="1400" b="1" dirty="0" smtClean="0"/>
              <a:t>Edmund </a:t>
            </a:r>
            <a:r>
              <a:rPr lang="it-IT" sz="1400" b="1" dirty="0"/>
              <a:t>Burke</a:t>
            </a:r>
            <a:r>
              <a:rPr lang="it-IT" sz="1400" dirty="0"/>
              <a:t> (1729-1797</a:t>
            </a:r>
            <a:r>
              <a:rPr lang="it-IT" sz="1400" dirty="0" smtClean="0"/>
              <a:t>) è un intellettuale irlandese </a:t>
            </a:r>
            <a:r>
              <a:rPr lang="it-IT" sz="1400" dirty="0"/>
              <a:t>e politico liberale, formatosi in ambienti </a:t>
            </a:r>
            <a:r>
              <a:rPr lang="it-IT" sz="1400" dirty="0" smtClean="0"/>
              <a:t>progressisti </a:t>
            </a:r>
            <a:r>
              <a:rPr lang="it-IT" sz="1400" dirty="0"/>
              <a:t>e per oltre vent’anni deputato </a:t>
            </a:r>
            <a:r>
              <a:rPr lang="it-IT" sz="1400" i="1" dirty="0"/>
              <a:t>whig </a:t>
            </a:r>
            <a:r>
              <a:rPr lang="it-IT" sz="1400" dirty="0" smtClean="0"/>
              <a:t>alla </a:t>
            </a:r>
            <a:r>
              <a:rPr lang="it-IT" sz="1400" dirty="0"/>
              <a:t>Camera dei </a:t>
            </a:r>
            <a:r>
              <a:rPr lang="it-IT" sz="1400" dirty="0" smtClean="0"/>
              <a:t>Comuni.</a:t>
            </a:r>
          </a:p>
          <a:p>
            <a:pPr marL="0" indent="0">
              <a:buNone/>
            </a:pPr>
            <a:r>
              <a:rPr lang="it-IT" sz="1400" dirty="0" smtClean="0"/>
              <a:t>Nel 1790 pubblica a Londra le  </a:t>
            </a:r>
            <a:r>
              <a:rPr lang="it-IT" sz="1400" b="1" i="1" dirty="0" err="1"/>
              <a:t>Reflections</a:t>
            </a:r>
            <a:r>
              <a:rPr lang="it-IT" sz="1400" b="1" i="1" dirty="0"/>
              <a:t> on the </a:t>
            </a:r>
            <a:r>
              <a:rPr lang="it-IT" sz="1400" b="1" i="1" dirty="0" err="1"/>
              <a:t>Revolution</a:t>
            </a:r>
            <a:r>
              <a:rPr lang="it-IT" sz="1400" b="1" i="1" dirty="0"/>
              <a:t> in </a:t>
            </a:r>
            <a:r>
              <a:rPr lang="it-IT" sz="1400" b="1" i="1" dirty="0" smtClean="0"/>
              <a:t>France </a:t>
            </a:r>
            <a:r>
              <a:rPr lang="it-IT" sz="1400" dirty="0" smtClean="0"/>
              <a:t>con le quali </a:t>
            </a:r>
            <a:r>
              <a:rPr lang="it-IT" sz="1400" dirty="0"/>
              <a:t>non difende astrattamente l’antico regime, ma la legittimità di un assetto politico e sociale prodotto di un dato sviluppo storico. </a:t>
            </a:r>
            <a:endParaRPr lang="it-IT" sz="1400" i="1" dirty="0" smtClean="0"/>
          </a:p>
          <a:p>
            <a:pPr marL="0" indent="0">
              <a:buNone/>
            </a:pPr>
            <a:r>
              <a:rPr lang="it-IT" sz="1400" dirty="0" smtClean="0"/>
              <a:t>Diversamente </a:t>
            </a:r>
            <a:r>
              <a:rPr lang="it-IT" sz="1400" dirty="0"/>
              <a:t>da altri critici della </a:t>
            </a:r>
            <a:r>
              <a:rPr lang="it-IT" sz="1400" dirty="0" smtClean="0"/>
              <a:t>rivoluzione </a:t>
            </a:r>
            <a:r>
              <a:rPr lang="it-IT" sz="1400" dirty="0"/>
              <a:t>Burke non </a:t>
            </a:r>
            <a:r>
              <a:rPr lang="it-IT" sz="1400" dirty="0" smtClean="0"/>
              <a:t>è </a:t>
            </a:r>
            <a:r>
              <a:rPr lang="it-IT" sz="1400" dirty="0"/>
              <a:t>un nostalgico della società feudale, ma un liberale coerente che da progressista si sposta su posizioni </a:t>
            </a:r>
            <a:r>
              <a:rPr lang="it-IT" sz="1400" dirty="0" smtClean="0"/>
              <a:t>sempre più </a:t>
            </a:r>
            <a:r>
              <a:rPr lang="it-IT" sz="1400" dirty="0"/>
              <a:t>conservatrici, osservando giorno per giorno lo svolgersi degli eventi rivoluzionari e </a:t>
            </a:r>
            <a:r>
              <a:rPr lang="it-IT" sz="1400" dirty="0" smtClean="0"/>
              <a:t>pensando </a:t>
            </a:r>
            <a:r>
              <a:rPr lang="it-IT" sz="1400" dirty="0"/>
              <a:t>a ciò che era avvenuto nell’Inghilterra del </a:t>
            </a:r>
            <a:r>
              <a:rPr lang="it-IT" sz="1400" dirty="0" smtClean="0"/>
              <a:t>Seicento.</a:t>
            </a:r>
          </a:p>
          <a:p>
            <a:pPr>
              <a:buFont typeface="Wingdings" panose="05000000000000000000" pitchFamily="2" charset="2"/>
              <a:buChar char="§"/>
            </a:pPr>
            <a:r>
              <a:rPr lang="it-IT" sz="1400" b="1" dirty="0" smtClean="0"/>
              <a:t>contesta</a:t>
            </a:r>
            <a:r>
              <a:rPr lang="it-IT" sz="1400" dirty="0" smtClean="0"/>
              <a:t> </a:t>
            </a:r>
            <a:r>
              <a:rPr lang="it-IT" sz="1400" dirty="0"/>
              <a:t>il principio universalista sotteso alla dichiarazione dei diritti dell’uomo, contrapponendovi </a:t>
            </a:r>
            <a:r>
              <a:rPr lang="it-IT" sz="1400" dirty="0" smtClean="0"/>
              <a:t> </a:t>
            </a:r>
            <a:r>
              <a:rPr lang="it-IT" sz="1400" dirty="0"/>
              <a:t>i concreti diritti nati dallo sviluppo storico dei diversi paesi e delle differenti società, con propri usi, costumi e tradizioni giuridiche, tutte da rispettare. </a:t>
            </a:r>
          </a:p>
          <a:p>
            <a:pPr>
              <a:buFont typeface="Wingdings" panose="05000000000000000000" pitchFamily="2" charset="2"/>
              <a:buChar char="§"/>
            </a:pPr>
            <a:r>
              <a:rPr lang="it-IT" sz="1400" b="1" dirty="0" smtClean="0"/>
              <a:t>contrappone</a:t>
            </a:r>
            <a:r>
              <a:rPr lang="it-IT" sz="1400" dirty="0" smtClean="0"/>
              <a:t> </a:t>
            </a:r>
            <a:r>
              <a:rPr lang="it-IT" sz="1400" dirty="0"/>
              <a:t>il peso della storia all’astrattezza della ragione </a:t>
            </a:r>
            <a:r>
              <a:rPr lang="it-IT" sz="1400" dirty="0" smtClean="0"/>
              <a:t>rivoluzionaria, contrapponendo alla rivoluzione francese la rivoluzione americana – della quale era stato sostenitore - </a:t>
            </a:r>
            <a:r>
              <a:rPr lang="it-IT" sz="1400" dirty="0"/>
              <a:t>che aveva tratto la sua forza dalla tradizione di autonomia che si erano saputi dare i coloni. </a:t>
            </a:r>
          </a:p>
          <a:p>
            <a:pPr>
              <a:buFont typeface="Wingdings" panose="05000000000000000000" pitchFamily="2" charset="2"/>
              <a:buChar char="§"/>
            </a:pPr>
            <a:r>
              <a:rPr lang="it-IT" sz="1400" b="1" dirty="0" smtClean="0"/>
              <a:t>nega</a:t>
            </a:r>
            <a:r>
              <a:rPr lang="it-IT" sz="1400" dirty="0" smtClean="0"/>
              <a:t> </a:t>
            </a:r>
            <a:r>
              <a:rPr lang="it-IT" sz="1400" dirty="0"/>
              <a:t>l’origine popolare della sovranità, sottolineandone la pericolosità politica: il potere del popolo, al pari del sovrano, non è affatto infallibile, ma necessita di contrappesi e limitazioni in nome della «legge immutabile della natura in cui volontà e ragione coincidono». </a:t>
            </a:r>
          </a:p>
          <a:p>
            <a:pPr>
              <a:buFont typeface="Wingdings" panose="05000000000000000000" pitchFamily="2" charset="2"/>
              <a:buChar char="§"/>
            </a:pPr>
            <a:r>
              <a:rPr lang="it-IT" sz="1400" b="1" dirty="0" smtClean="0"/>
              <a:t>spiega</a:t>
            </a:r>
            <a:r>
              <a:rPr lang="it-IT" sz="1400" dirty="0" smtClean="0"/>
              <a:t> la </a:t>
            </a:r>
            <a:r>
              <a:rPr lang="it-IT" sz="1400" dirty="0"/>
              <a:t>rivoluzione con la teoria del complotto, secondo cui la crisi finanziaria della Francia sarebbe stata sfruttata a livello internazionale dalla setta degli “illuminati di Baviera” e da altre forze cospirative, sostenute da alcuni speculatori, con l’intento di prendere il controllo dello Stato. </a:t>
            </a:r>
            <a:endParaRPr lang="it-IT" sz="1400" dirty="0" smtClean="0"/>
          </a:p>
          <a:p>
            <a:pPr marL="0" indent="0">
              <a:buNone/>
            </a:pPr>
            <a:r>
              <a:rPr lang="it-IT" sz="1400" dirty="0" smtClean="0"/>
              <a:t>La </a:t>
            </a:r>
            <a:r>
              <a:rPr lang="it-IT" sz="1400" dirty="0"/>
              <a:t>rivoluzione </a:t>
            </a:r>
            <a:r>
              <a:rPr lang="it-IT" sz="1400" dirty="0" smtClean="0"/>
              <a:t>viene </a:t>
            </a:r>
            <a:r>
              <a:rPr lang="it-IT" sz="1400" dirty="0"/>
              <a:t>definita come </a:t>
            </a:r>
            <a:r>
              <a:rPr lang="it-IT" sz="1400" b="1" dirty="0"/>
              <a:t>la «dittatura dell’opinione pubblica», </a:t>
            </a:r>
            <a:r>
              <a:rPr lang="it-IT" sz="1400" dirty="0"/>
              <a:t>individuando </a:t>
            </a:r>
            <a:r>
              <a:rPr lang="it-IT" sz="1400" dirty="0" smtClean="0"/>
              <a:t>nel fanatismo delle masse </a:t>
            </a:r>
            <a:r>
              <a:rPr lang="it-IT" sz="1400" dirty="0"/>
              <a:t>il nemico peggiore di una società ben ordinata e anticipando con lucido pessimismo quanto poi sarebbe realmente avvenuto negli anni del </a:t>
            </a:r>
            <a:r>
              <a:rPr lang="it-IT" sz="1400" dirty="0" smtClean="0"/>
              <a:t>Terrore.</a:t>
            </a:r>
            <a:endParaRPr lang="it-IT" sz="1400" dirty="0"/>
          </a:p>
        </p:txBody>
      </p:sp>
    </p:spTree>
    <p:extLst>
      <p:ext uri="{BB962C8B-B14F-4D97-AF65-F5344CB8AC3E}">
        <p14:creationId xmlns:p14="http://schemas.microsoft.com/office/powerpoint/2010/main" val="372267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3022</Words>
  <Application>Microsoft Office PowerPoint</Application>
  <PresentationFormat>Presentazione su schermo (4:3)</PresentationFormat>
  <Paragraphs>94</Paragraphs>
  <Slides>20</Slides>
  <Notes>1</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Chiaro</vt:lpstr>
      <vt:lpstr>LA STORIOGRAFIA SULLA RIVOLUZIONE FRANCESE</vt:lpstr>
      <vt:lpstr>La rivoluzione francese: una serie di interrogativi sempre aperti</vt:lpstr>
      <vt:lpstr>I. LA RIVOLUZIONE DEI CONTEMPORANEI</vt:lpstr>
      <vt:lpstr>Fare i conti con la rivoluzione </vt:lpstr>
      <vt:lpstr>Crisi dell’ idea di progresso</vt:lpstr>
      <vt:lpstr>Esorcizzare la rivoluzione?</vt:lpstr>
      <vt:lpstr>Le interpretazioni dei contemporanei. I controrivoluzionari e la teoria del complotto: E. Burke (1729-1797) , J. de Maistre (1735-1821), A. Barruel (1741-1820). </vt:lpstr>
      <vt:lpstr>E. Burke, Reflections on the revolution in France (1790)  J. de Maistre, Considérations sur la France (1797)  A. Barruel, Le Patriote véridique, ou discours sur les vraies causes de la révolution actuelle (1789) A. Barruel, Mémoires pour servir à l’histoire du jacobinisme (1798-99) </vt:lpstr>
      <vt:lpstr>Edmund Burke (1729-1797) </vt:lpstr>
      <vt:lpstr>Joseph de Maistre (1735-1821)</vt:lpstr>
      <vt:lpstr>Augustin Barruel (1741-1820).</vt:lpstr>
      <vt:lpstr>Le interpretazioni dei contemporanei. Salvare la rivoluzione rifiutando gli eccessi: G. de Stael (1766-1817), B. Constant (1767-1830) </vt:lpstr>
      <vt:lpstr>G. de Stael, Des circonstances actuelles pour terminer la Révolution (1798) G. de Stael, Considérations sur les principaux événements de la Révolution française (1818)  B. Constant, De la force du gouvernement actuel de la France et de la nécessité de s'y rallier (1796) - Des réactions politiques (1797), Des effets de la Terreur (1797) - De l'esprit de conquête et de l'usurpation dans leurs rapports avec la civilisation européenne (1814)     </vt:lpstr>
      <vt:lpstr>Germaine Necker de Staël (1766-1817) </vt:lpstr>
      <vt:lpstr>B. Constant (1767-1830)</vt:lpstr>
      <vt:lpstr>Le interpretazioni dei contemporanei. La nostalgia per la rivoluzione incompiuta: F. Buonarroti (1761-1837) </vt:lpstr>
      <vt:lpstr>F. Buonarroti, Conspiration pour l’égalité dite de Babeuf  (1828) </vt:lpstr>
      <vt:lpstr>Filippo Buonarroti (1761-1837)</vt:lpstr>
      <vt:lpstr>Dai roghi agli archivi </vt:lpstr>
      <vt:lpstr>Gli storici entrano negli archivi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STORIOGRAFIA SULLA RIVOLUZIONE FRANCESE</dc:title>
  <dc:creator>a</dc:creator>
  <cp:lastModifiedBy>a</cp:lastModifiedBy>
  <cp:revision>4</cp:revision>
  <dcterms:created xsi:type="dcterms:W3CDTF">2017-11-27T14:29:31Z</dcterms:created>
  <dcterms:modified xsi:type="dcterms:W3CDTF">2017-11-28T14:51:28Z</dcterms:modified>
</cp:coreProperties>
</file>