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5"/>
  </p:notesMasterIdLst>
  <p:sldIdLst>
    <p:sldId id="256" r:id="rId2"/>
    <p:sldId id="310" r:id="rId3"/>
    <p:sldId id="306" r:id="rId4"/>
    <p:sldId id="279" r:id="rId5"/>
    <p:sldId id="305" r:id="rId6"/>
    <p:sldId id="280" r:id="rId7"/>
    <p:sldId id="307" r:id="rId8"/>
    <p:sldId id="281" r:id="rId9"/>
    <p:sldId id="309" r:id="rId10"/>
    <p:sldId id="282" r:id="rId11"/>
    <p:sldId id="308" r:id="rId12"/>
    <p:sldId id="283" r:id="rId13"/>
    <p:sldId id="284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878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86B7-BE3B-4BE3-85A8-D938BB2BD5A6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C10C-6F50-4AB8-B2BA-015DC92204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262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16/01/2018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LA STORIOGRAFIA SULLA RIVOLUZIONE </a:t>
            </a:r>
            <a:r>
              <a:rPr lang="it-IT" b="1" dirty="0" smtClean="0">
                <a:solidFill>
                  <a:srgbClr val="FF0000"/>
                </a:solidFill>
              </a:rPr>
              <a:t>FRANCESE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>
                <a:solidFill>
                  <a:srgbClr val="FF0000"/>
                </a:solidFill>
              </a:rPr>
              <a:t>UNA “GUERRA CIVILE” FRA STORICI?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39552" y="55892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LM in Scienze Storiche </a:t>
            </a:r>
            <a:r>
              <a:rPr lang="it-IT" dirty="0" err="1" smtClean="0"/>
              <a:t>Interateneo</a:t>
            </a:r>
            <a:r>
              <a:rPr lang="it-IT" dirty="0" smtClean="0"/>
              <a:t> Verona –Trento: </a:t>
            </a:r>
          </a:p>
          <a:p>
            <a:r>
              <a:rPr lang="it-IT" dirty="0" smtClean="0"/>
              <a:t>Corso di </a:t>
            </a:r>
            <a:r>
              <a:rPr lang="it-IT" i="1" dirty="0" smtClean="0"/>
              <a:t>Storia della storiografia 2017-2018   </a:t>
            </a:r>
            <a:r>
              <a:rPr lang="it-IT" dirty="0" smtClean="0"/>
              <a:t>prof. Gian Paolo </a:t>
            </a:r>
            <a:r>
              <a:rPr lang="it-IT" dirty="0" err="1" smtClean="0"/>
              <a:t>Romagnani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236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836712"/>
            <a:ext cx="8928992" cy="1143000"/>
          </a:xfrm>
        </p:spPr>
        <p:txBody>
          <a:bodyPr>
            <a:noAutofit/>
          </a:bodyPr>
          <a:lstStyle/>
          <a:p>
            <a:pPr lvl="0"/>
            <a:r>
              <a:rPr lang="it-IT" sz="3200" dirty="0">
                <a:solidFill>
                  <a:srgbClr val="FF0000"/>
                </a:solidFill>
              </a:rPr>
              <a:t>La riscoperta della rivoluzione negli Stati Uniti: </a:t>
            </a:r>
            <a:r>
              <a:rPr lang="it-IT" sz="3200" dirty="0" smtClean="0">
                <a:solidFill>
                  <a:srgbClr val="FF0000"/>
                </a:solidFill>
              </a:rPr>
              <a:t/>
            </a:r>
            <a:br>
              <a:rPr lang="it-IT" sz="3200" dirty="0" smtClean="0">
                <a:solidFill>
                  <a:srgbClr val="FF0000"/>
                </a:solidFill>
              </a:rPr>
            </a:br>
            <a:r>
              <a:rPr lang="it-IT" sz="3200" b="1" dirty="0" smtClean="0">
                <a:solidFill>
                  <a:srgbClr val="FF0000"/>
                </a:solidFill>
              </a:rPr>
              <a:t>R</a:t>
            </a:r>
            <a:r>
              <a:rPr lang="it-IT" sz="3200" b="1" dirty="0">
                <a:solidFill>
                  <a:srgbClr val="FF0000"/>
                </a:solidFill>
              </a:rPr>
              <a:t>. </a:t>
            </a:r>
            <a:r>
              <a:rPr lang="it-IT" sz="3200" b="1" dirty="0" err="1">
                <a:solidFill>
                  <a:srgbClr val="FF0000"/>
                </a:solidFill>
              </a:rPr>
              <a:t>Darnton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dirty="0">
                <a:solidFill>
                  <a:srgbClr val="FF0000"/>
                </a:solidFill>
              </a:rPr>
              <a:t>(1939), </a:t>
            </a:r>
            <a:r>
              <a:rPr lang="it-IT" sz="3200" b="1" dirty="0">
                <a:solidFill>
                  <a:srgbClr val="FF0000"/>
                </a:solidFill>
              </a:rPr>
              <a:t>L. </a:t>
            </a:r>
            <a:r>
              <a:rPr lang="it-IT" sz="3200" b="1" dirty="0" err="1">
                <a:solidFill>
                  <a:srgbClr val="FF0000"/>
                </a:solidFill>
              </a:rPr>
              <a:t>Hunt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dirty="0">
                <a:solidFill>
                  <a:srgbClr val="FF0000"/>
                </a:solidFill>
              </a:rPr>
              <a:t>(1945),</a:t>
            </a:r>
            <a:r>
              <a:rPr lang="it-IT" sz="3200" b="1" dirty="0">
                <a:solidFill>
                  <a:srgbClr val="FF0000"/>
                </a:solidFill>
              </a:rPr>
              <a:t> T. </a:t>
            </a:r>
            <a:r>
              <a:rPr lang="it-IT" sz="3200" b="1" dirty="0" err="1">
                <a:solidFill>
                  <a:srgbClr val="FF0000"/>
                </a:solidFill>
              </a:rPr>
              <a:t>Tackett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dirty="0">
                <a:solidFill>
                  <a:srgbClr val="FF0000"/>
                </a:solidFill>
              </a:rPr>
              <a:t>(1945), </a:t>
            </a:r>
            <a:r>
              <a:rPr lang="it-IT" sz="3200" b="1" dirty="0">
                <a:solidFill>
                  <a:srgbClr val="FF0000"/>
                </a:solidFill>
              </a:rPr>
              <a:t>J. </a:t>
            </a:r>
            <a:r>
              <a:rPr lang="it-IT" sz="3200" b="1" dirty="0" err="1">
                <a:solidFill>
                  <a:srgbClr val="FF0000"/>
                </a:solidFill>
              </a:rPr>
              <a:t>Israel</a:t>
            </a:r>
            <a:r>
              <a:rPr lang="it-IT" sz="3200" b="1" dirty="0">
                <a:solidFill>
                  <a:srgbClr val="FF0000"/>
                </a:solidFill>
              </a:rPr>
              <a:t> </a:t>
            </a:r>
            <a:r>
              <a:rPr lang="it-IT" sz="3200" dirty="0">
                <a:solidFill>
                  <a:srgbClr val="FF0000"/>
                </a:solidFill>
              </a:rPr>
              <a:t>(1946)</a:t>
            </a:r>
            <a:r>
              <a:rPr lang="it-IT" sz="3200" dirty="0"/>
              <a:t/>
            </a:r>
            <a:br>
              <a:rPr lang="it-IT" sz="3200" dirty="0"/>
            </a:br>
            <a:endParaRPr lang="it-IT" sz="3200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2896"/>
            <a:ext cx="2592288" cy="316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46" y="1954317"/>
            <a:ext cx="3125501" cy="246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64" y="4581128"/>
            <a:ext cx="3070263" cy="2088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564904"/>
            <a:ext cx="2477273" cy="3260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23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R. </a:t>
            </a:r>
            <a:r>
              <a:rPr lang="en-US" dirty="0" err="1"/>
              <a:t>Darnton</a:t>
            </a:r>
            <a:r>
              <a:rPr lang="en-US" dirty="0"/>
              <a:t> (1939), </a:t>
            </a:r>
            <a:r>
              <a:rPr lang="en-US" i="1" dirty="0"/>
              <a:t>The Literary Underground on the Old Regime (1982) ; The Forbidden Best-Sellers of Prerevolutionary France (1995)</a:t>
            </a:r>
            <a:endParaRPr lang="it-IT" dirty="0"/>
          </a:p>
          <a:p>
            <a:pPr lvl="0"/>
            <a:r>
              <a:rPr lang="en-US" dirty="0"/>
              <a:t>L. Hunt (1945),  </a:t>
            </a:r>
            <a:r>
              <a:rPr lang="en-US" i="1" dirty="0"/>
              <a:t>Revolution and Urban Politics in Provincial France</a:t>
            </a:r>
            <a:r>
              <a:rPr lang="en-US" dirty="0"/>
              <a:t> (1978); </a:t>
            </a:r>
            <a:r>
              <a:rPr lang="en-US" i="1" dirty="0"/>
              <a:t>Politics, Culture, and Class in the French Revolution</a:t>
            </a:r>
            <a:r>
              <a:rPr lang="en-US" dirty="0"/>
              <a:t> (1984); </a:t>
            </a:r>
            <a:r>
              <a:rPr lang="en-US" i="1" dirty="0"/>
              <a:t>The Family Romance of the French Revolution</a:t>
            </a:r>
            <a:r>
              <a:rPr lang="en-US" dirty="0"/>
              <a:t> (1992)</a:t>
            </a:r>
            <a:endParaRPr lang="it-IT" dirty="0"/>
          </a:p>
          <a:p>
            <a:pPr lvl="0"/>
            <a:r>
              <a:rPr lang="fr-FR" dirty="0"/>
              <a:t>T. </a:t>
            </a:r>
            <a:r>
              <a:rPr lang="fr-FR" dirty="0" err="1"/>
              <a:t>Tackett</a:t>
            </a:r>
            <a:r>
              <a:rPr lang="fr-FR" dirty="0"/>
              <a:t> (1945), </a:t>
            </a:r>
            <a:r>
              <a:rPr lang="fr-FR" i="1" dirty="0"/>
              <a:t>La Révolution, l'Église, la France </a:t>
            </a:r>
            <a:r>
              <a:rPr lang="fr-FR" dirty="0"/>
              <a:t>(1986) ; </a:t>
            </a:r>
            <a:r>
              <a:rPr lang="fr-FR" i="1" dirty="0"/>
              <a:t>Par la volonté du peuple, comment les députés sont devenus révolutionnaires</a:t>
            </a:r>
            <a:r>
              <a:rPr lang="fr-FR" dirty="0"/>
              <a:t> (1997) ;</a:t>
            </a:r>
            <a:r>
              <a:rPr lang="fr-FR" i="1" dirty="0"/>
              <a:t> Le Roi s'enfuit. </a:t>
            </a:r>
            <a:r>
              <a:rPr lang="en-US" i="1" dirty="0"/>
              <a:t>Varennes et </a:t>
            </a:r>
            <a:r>
              <a:rPr lang="en-US" i="1" dirty="0" err="1"/>
              <a:t>l'origine</a:t>
            </a:r>
            <a:r>
              <a:rPr lang="en-US" i="1" dirty="0"/>
              <a:t> de la </a:t>
            </a:r>
            <a:r>
              <a:rPr lang="en-US" i="1" dirty="0" err="1"/>
              <a:t>Terreur</a:t>
            </a:r>
            <a:r>
              <a:rPr lang="en-US" dirty="0"/>
              <a:t> (2004) ;</a:t>
            </a:r>
            <a:r>
              <a:rPr lang="en-US" i="1" dirty="0"/>
              <a:t> The Coming of the Terror in the French Revolution</a:t>
            </a:r>
            <a:r>
              <a:rPr lang="en-US" dirty="0"/>
              <a:t> (2015)</a:t>
            </a:r>
            <a:endParaRPr lang="it-IT" dirty="0"/>
          </a:p>
          <a:p>
            <a:pPr lvl="0"/>
            <a:r>
              <a:rPr lang="en-US" dirty="0"/>
              <a:t>J. Israel (1946), </a:t>
            </a:r>
            <a:r>
              <a:rPr lang="en-US" i="1" dirty="0"/>
              <a:t> Revolutionary Ideas: An Intellectual History of the French Revolution from The Rights of Man to Robespierre (2014)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1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638200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it-IT" sz="3600" dirty="0">
                <a:solidFill>
                  <a:srgbClr val="FF0000"/>
                </a:solidFill>
              </a:rPr>
              <a:t>La storiografia francese </a:t>
            </a:r>
            <a:r>
              <a:rPr lang="it-IT" sz="3600" dirty="0" err="1">
                <a:solidFill>
                  <a:srgbClr val="FF0000"/>
                </a:solidFill>
              </a:rPr>
              <a:t>neogiacobina</a:t>
            </a:r>
            <a:r>
              <a:rPr lang="it-IT" sz="3600" dirty="0">
                <a:solidFill>
                  <a:srgbClr val="FF0000"/>
                </a:solidFill>
              </a:rPr>
              <a:t>: </a:t>
            </a:r>
            <a:r>
              <a:rPr lang="it-IT" sz="3600" dirty="0" smtClean="0">
                <a:solidFill>
                  <a:srgbClr val="FF0000"/>
                </a:solidFill>
              </a:rPr>
              <a:t/>
            </a:r>
            <a:br>
              <a:rPr lang="it-IT" sz="3600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solidFill>
                  <a:srgbClr val="FF0000"/>
                </a:solidFill>
              </a:rPr>
              <a:t>S</a:t>
            </a:r>
            <a:r>
              <a:rPr lang="it-IT" sz="3600" b="1" dirty="0">
                <a:solidFill>
                  <a:srgbClr val="FF0000"/>
                </a:solidFill>
              </a:rPr>
              <a:t>. </a:t>
            </a:r>
            <a:r>
              <a:rPr lang="it-IT" sz="3600" b="1" dirty="0" err="1">
                <a:solidFill>
                  <a:srgbClr val="FF0000"/>
                </a:solidFill>
              </a:rPr>
              <a:t>Wahnich</a:t>
            </a:r>
            <a:r>
              <a:rPr lang="it-IT" sz="3600" b="1" dirty="0">
                <a:solidFill>
                  <a:srgbClr val="FF0000"/>
                </a:solidFill>
              </a:rPr>
              <a:t> 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818" y="1700808"/>
            <a:ext cx="5214646" cy="416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2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S. </a:t>
            </a:r>
            <a:r>
              <a:rPr lang="fr-FR" dirty="0" err="1"/>
              <a:t>Wahnich</a:t>
            </a:r>
            <a:r>
              <a:rPr lang="fr-FR" dirty="0"/>
              <a:t>, </a:t>
            </a:r>
            <a:r>
              <a:rPr lang="fr-FR" i="1" dirty="0"/>
              <a:t>L’Impossible Citoyen, l'étranger dans le discours de la Révolution française</a:t>
            </a:r>
            <a:r>
              <a:rPr lang="fr-FR" dirty="0"/>
              <a:t> (1997 e 2010); </a:t>
            </a:r>
            <a:endParaRPr lang="fr-FR" dirty="0" smtClean="0"/>
          </a:p>
          <a:p>
            <a:pPr lvl="0"/>
            <a:r>
              <a:rPr lang="fr-FR" i="1" dirty="0" smtClean="0"/>
              <a:t>La </a:t>
            </a:r>
            <a:r>
              <a:rPr lang="fr-FR" i="1" dirty="0"/>
              <a:t>Liberté ou la mort. Essai sur la Terreur et le terrorisme</a:t>
            </a:r>
            <a:r>
              <a:rPr lang="fr-FR" dirty="0"/>
              <a:t> (2003) ; </a:t>
            </a:r>
            <a:endParaRPr lang="fr-FR" dirty="0" smtClean="0"/>
          </a:p>
          <a:p>
            <a:pPr lvl="0"/>
            <a:r>
              <a:rPr lang="fr-FR" i="1" dirty="0" smtClean="0"/>
              <a:t>Les </a:t>
            </a:r>
            <a:r>
              <a:rPr lang="fr-FR" i="1" dirty="0"/>
              <a:t>Émotions, la Révolution française et le présent. Exercices pratiques de conscience historique</a:t>
            </a:r>
            <a:r>
              <a:rPr lang="fr-FR" dirty="0"/>
              <a:t> (2009) ; </a:t>
            </a:r>
            <a:endParaRPr lang="fr-FR" dirty="0" smtClean="0"/>
          </a:p>
          <a:p>
            <a:pPr lvl="0"/>
            <a:r>
              <a:rPr lang="fr-FR" i="1" dirty="0" smtClean="0"/>
              <a:t>La </a:t>
            </a:r>
            <a:r>
              <a:rPr lang="fr-FR" i="1" dirty="0"/>
              <a:t>Révolution française n'est pas un mythe </a:t>
            </a:r>
            <a:r>
              <a:rPr lang="fr-FR" dirty="0"/>
              <a:t>(2017)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64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2623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III. </a:t>
            </a:r>
            <a:r>
              <a:rPr lang="it-IT" b="1" dirty="0" smtClean="0"/>
              <a:t>IL </a:t>
            </a:r>
            <a:r>
              <a:rPr lang="it-IT" b="1" dirty="0"/>
              <a:t>VENTUNESIMO SECOLO E LA RIVOLUZIONE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0" y="1988840"/>
            <a:ext cx="3999928" cy="31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12776"/>
            <a:ext cx="2847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25144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9" y="3020135"/>
            <a:ext cx="1448483" cy="222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2418" y="1412776"/>
            <a:ext cx="1584176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9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M. </a:t>
            </a:r>
            <a:r>
              <a:rPr lang="fr-FR" dirty="0" err="1"/>
              <a:t>Vovelle</a:t>
            </a:r>
            <a:r>
              <a:rPr lang="fr-FR" dirty="0"/>
              <a:t> (1933), </a:t>
            </a:r>
            <a:r>
              <a:rPr lang="fr-FR" i="1" dirty="0"/>
              <a:t>Religion et Révolution: la déchristianisation de l'an II</a:t>
            </a:r>
            <a:r>
              <a:rPr lang="fr-FR" dirty="0"/>
              <a:t> (1976) ;  </a:t>
            </a:r>
            <a:endParaRPr lang="fr-FR" dirty="0" smtClean="0"/>
          </a:p>
          <a:p>
            <a:pPr lvl="0"/>
            <a:r>
              <a:rPr lang="fr-FR" i="1" dirty="0" smtClean="0"/>
              <a:t>La </a:t>
            </a:r>
            <a:r>
              <a:rPr lang="fr-FR" i="1" dirty="0"/>
              <a:t>Mentalité révolutionnaire: société et mentalités sous la Révolution française</a:t>
            </a:r>
            <a:r>
              <a:rPr lang="fr-FR" dirty="0"/>
              <a:t> (1986) ; </a:t>
            </a:r>
            <a:endParaRPr lang="fr-FR" dirty="0" smtClean="0"/>
          </a:p>
          <a:p>
            <a:pPr lvl="0"/>
            <a:r>
              <a:rPr lang="fr-FR" i="1" dirty="0" smtClean="0"/>
              <a:t>1793</a:t>
            </a:r>
            <a:r>
              <a:rPr lang="fr-FR" i="1" dirty="0"/>
              <a:t>, la Révolution contre l'Église : de la raison à l'être suprême </a:t>
            </a:r>
            <a:r>
              <a:rPr lang="fr-FR" dirty="0"/>
              <a:t>(1988); </a:t>
            </a:r>
            <a:endParaRPr lang="fr-FR" dirty="0" smtClean="0"/>
          </a:p>
          <a:p>
            <a:pPr lvl="0"/>
            <a:r>
              <a:rPr lang="fr-FR" i="1" dirty="0" smtClean="0"/>
              <a:t>1789 </a:t>
            </a:r>
            <a:r>
              <a:rPr lang="fr-FR" i="1" dirty="0"/>
              <a:t>l'héritage et la mémoire</a:t>
            </a:r>
            <a:r>
              <a:rPr lang="fr-FR" dirty="0"/>
              <a:t> (1989) ; </a:t>
            </a:r>
            <a:endParaRPr lang="fr-FR" dirty="0" smtClean="0"/>
          </a:p>
          <a:p>
            <a:pPr lvl="0"/>
            <a:r>
              <a:rPr lang="fr-FR" i="1" dirty="0" smtClean="0"/>
              <a:t>La </a:t>
            </a:r>
            <a:r>
              <a:rPr lang="fr-FR" i="1" dirty="0"/>
              <a:t>Révolution française</a:t>
            </a:r>
            <a:r>
              <a:rPr lang="fr-FR" dirty="0"/>
              <a:t> (1992-2002)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842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it-IT" dirty="0"/>
              <a:t>“Finire la rivoluzione”: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b="1" dirty="0" smtClean="0"/>
              <a:t>B</a:t>
            </a:r>
            <a:r>
              <a:rPr lang="it-IT" b="1" dirty="0"/>
              <a:t>. </a:t>
            </a:r>
            <a:r>
              <a:rPr lang="it-IT" b="1" dirty="0" err="1"/>
              <a:t>Baczko</a:t>
            </a:r>
            <a:r>
              <a:rPr lang="it-IT" b="1" dirty="0"/>
              <a:t> </a:t>
            </a:r>
            <a:r>
              <a:rPr lang="it-IT" dirty="0"/>
              <a:t>(1924-2016)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48880"/>
            <a:ext cx="6112436" cy="333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237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B. </a:t>
            </a:r>
            <a:r>
              <a:rPr lang="fr-FR" dirty="0" err="1"/>
              <a:t>Baczko</a:t>
            </a:r>
            <a:r>
              <a:rPr lang="fr-FR" dirty="0"/>
              <a:t> (1924-2016), </a:t>
            </a:r>
            <a:r>
              <a:rPr lang="fr-FR" i="1" dirty="0"/>
              <a:t>Comment sortir de la Terreur: Thermidor et la Révolution</a:t>
            </a:r>
            <a:r>
              <a:rPr lang="fr-FR" dirty="0"/>
              <a:t> (1989); </a:t>
            </a:r>
            <a:endParaRPr lang="fr-FR" dirty="0" smtClean="0"/>
          </a:p>
          <a:p>
            <a:pPr lvl="0"/>
            <a:r>
              <a:rPr lang="fr-FR" i="1" dirty="0" smtClean="0"/>
              <a:t>Politiques </a:t>
            </a:r>
            <a:r>
              <a:rPr lang="fr-FR" i="1" dirty="0"/>
              <a:t>de la Révolution française</a:t>
            </a:r>
            <a:r>
              <a:rPr lang="fr-FR" dirty="0"/>
              <a:t> (2008)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64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854224"/>
            <a:ext cx="8229600" cy="990600"/>
          </a:xfrm>
        </p:spPr>
        <p:txBody>
          <a:bodyPr>
            <a:noAutofit/>
          </a:bodyPr>
          <a:lstStyle/>
          <a:p>
            <a:pPr lvl="0"/>
            <a:r>
              <a:rPr lang="it-IT" sz="3200" dirty="0"/>
              <a:t>Storici italiani recenti: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b="1" dirty="0" smtClean="0"/>
              <a:t>P</a:t>
            </a:r>
            <a:r>
              <a:rPr lang="it-IT" sz="3200" b="1" dirty="0"/>
              <a:t>. Viola </a:t>
            </a:r>
            <a:r>
              <a:rPr lang="it-IT" sz="3200" dirty="0"/>
              <a:t>(1948-2005), </a:t>
            </a:r>
            <a:r>
              <a:rPr lang="it-IT" sz="3200" b="1" dirty="0"/>
              <a:t>H. </a:t>
            </a:r>
            <a:r>
              <a:rPr lang="it-IT" sz="3200" b="1" dirty="0" err="1"/>
              <a:t>Burstin</a:t>
            </a:r>
            <a:r>
              <a:rPr lang="it-IT" sz="3200" b="1" dirty="0"/>
              <a:t> </a:t>
            </a:r>
            <a:r>
              <a:rPr lang="it-IT" sz="3200" dirty="0"/>
              <a:t>(1951), </a:t>
            </a:r>
            <a:r>
              <a:rPr lang="it-IT" sz="3200" dirty="0" smtClean="0"/>
              <a:t/>
            </a:r>
            <a:br>
              <a:rPr lang="it-IT" sz="3200" dirty="0" smtClean="0"/>
            </a:br>
            <a:r>
              <a:rPr lang="it-IT" sz="3200" b="1" dirty="0" smtClean="0"/>
              <a:t>S</a:t>
            </a:r>
            <a:r>
              <a:rPr lang="it-IT" sz="3200" b="1" dirty="0"/>
              <a:t>. Luzzatto </a:t>
            </a:r>
            <a:r>
              <a:rPr lang="it-IT" sz="3200" dirty="0"/>
              <a:t>(1963)</a:t>
            </a:r>
            <a:r>
              <a:rPr lang="it-IT" sz="3200" dirty="0">
                <a:solidFill>
                  <a:srgbClr val="FF0000"/>
                </a:solidFill>
              </a:rPr>
              <a:t/>
            </a:r>
            <a:br>
              <a:rPr lang="it-IT" sz="3200" dirty="0">
                <a:solidFill>
                  <a:srgbClr val="FF0000"/>
                </a:solidFill>
              </a:rPr>
            </a:b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64297"/>
            <a:ext cx="5328592" cy="3379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006302"/>
            <a:ext cx="30765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15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it-IT" dirty="0"/>
              <a:t>P. Viola, </a:t>
            </a:r>
            <a:r>
              <a:rPr lang="it-IT" i="1" dirty="0"/>
              <a:t>Il trono vuoto. La transizione della sovranità nella rivoluzione francese</a:t>
            </a:r>
            <a:r>
              <a:rPr lang="it-IT" dirty="0"/>
              <a:t> (1989)</a:t>
            </a:r>
          </a:p>
          <a:p>
            <a:pPr lvl="0"/>
            <a:r>
              <a:rPr lang="fr-FR" dirty="0"/>
              <a:t>H. </a:t>
            </a:r>
            <a:r>
              <a:rPr lang="fr-FR" dirty="0" err="1"/>
              <a:t>Burstin</a:t>
            </a:r>
            <a:r>
              <a:rPr lang="fr-FR" dirty="0"/>
              <a:t>,  </a:t>
            </a:r>
            <a:r>
              <a:rPr lang="fr-FR" i="1" dirty="0"/>
              <a:t>Le faubourg Saint-Marcel à l'époque révolutionnaire: structure économique et composition sociale</a:t>
            </a:r>
            <a:r>
              <a:rPr lang="fr-FR" dirty="0"/>
              <a:t> (1983) ; </a:t>
            </a:r>
            <a:r>
              <a:rPr lang="fr-FR" i="1" dirty="0" err="1"/>
              <a:t>Rivoluzione</a:t>
            </a:r>
            <a:r>
              <a:rPr lang="fr-FR" i="1" dirty="0"/>
              <a:t> </a:t>
            </a:r>
            <a:r>
              <a:rPr lang="fr-FR" i="1" dirty="0" err="1"/>
              <a:t>Francese</a:t>
            </a:r>
            <a:r>
              <a:rPr lang="fr-FR" i="1" dirty="0"/>
              <a:t>. </a:t>
            </a:r>
            <a:r>
              <a:rPr lang="it-IT" i="1" dirty="0"/>
              <a:t>La forza delle idee e la forza delle cose</a:t>
            </a:r>
            <a:r>
              <a:rPr lang="it-IT" dirty="0"/>
              <a:t> (1990); </a:t>
            </a:r>
            <a:r>
              <a:rPr lang="it-IT" i="1" dirty="0"/>
              <a:t>Francia 1789: la politica e il quotidiano</a:t>
            </a:r>
            <a:r>
              <a:rPr lang="it-IT" dirty="0"/>
              <a:t> (1994) ; </a:t>
            </a:r>
            <a:r>
              <a:rPr lang="it-IT" i="1" dirty="0"/>
              <a:t>Une </a:t>
            </a:r>
            <a:r>
              <a:rPr lang="it-IT" i="1" dirty="0" err="1"/>
              <a:t>révolution</a:t>
            </a:r>
            <a:r>
              <a:rPr lang="it-IT" i="1" dirty="0"/>
              <a:t> à l'oeuvre: le </a:t>
            </a:r>
            <a:r>
              <a:rPr lang="it-IT" i="1" dirty="0" err="1"/>
              <a:t>faubourg</a:t>
            </a:r>
            <a:r>
              <a:rPr lang="it-IT" i="1" dirty="0"/>
              <a:t> Saint-Marcel (1789-1794)</a:t>
            </a:r>
            <a:r>
              <a:rPr lang="it-IT" dirty="0"/>
              <a:t> (2005); </a:t>
            </a:r>
            <a:r>
              <a:rPr lang="it-IT" i="1" dirty="0"/>
              <a:t>Rivoluzionari. Antropologia politica della Rivoluzione francese</a:t>
            </a:r>
            <a:r>
              <a:rPr lang="it-IT" dirty="0"/>
              <a:t> (2016)</a:t>
            </a:r>
          </a:p>
          <a:p>
            <a:pPr lvl="0"/>
            <a:r>
              <a:rPr lang="it-IT" dirty="0"/>
              <a:t>S. Luzzatto,  </a:t>
            </a:r>
            <a:r>
              <a:rPr lang="it-IT" i="1" dirty="0"/>
              <a:t>Il Terrore ricordato. Memoria e tradizione dell'esperienza rivoluzionaria</a:t>
            </a:r>
            <a:r>
              <a:rPr lang="it-IT" dirty="0"/>
              <a:t> (1988); </a:t>
            </a:r>
            <a:r>
              <a:rPr lang="it-IT" i="1" dirty="0"/>
              <a:t>L'autunno della Rivoluzione. Lotta e cultura politica nella Francia del Termidoro</a:t>
            </a:r>
            <a:r>
              <a:rPr lang="it-IT" dirty="0"/>
              <a:t> (1994); </a:t>
            </a:r>
            <a:r>
              <a:rPr lang="it-IT" i="1" dirty="0"/>
              <a:t>Il mondo capovolto. Scene della Rivoluzione francese</a:t>
            </a:r>
            <a:r>
              <a:rPr lang="it-IT" dirty="0"/>
              <a:t> (1994); </a:t>
            </a:r>
            <a:r>
              <a:rPr lang="it-IT" i="1" dirty="0"/>
              <a:t>Ombre rosse. Il romanzo della Rivoluzione francese nell'Ottocento</a:t>
            </a:r>
            <a:r>
              <a:rPr lang="it-IT" dirty="0"/>
              <a:t> (2004)</a:t>
            </a:r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439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782216"/>
            <a:ext cx="8229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it-IT" dirty="0">
                <a:solidFill>
                  <a:srgbClr val="FF0000"/>
                </a:solidFill>
              </a:rPr>
              <a:t>Questioni teoriche: 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b="1" dirty="0" smtClean="0">
                <a:solidFill>
                  <a:srgbClr val="FF0000"/>
                </a:solidFill>
              </a:rPr>
              <a:t>L</a:t>
            </a:r>
            <a:r>
              <a:rPr lang="it-IT" b="1" dirty="0">
                <a:solidFill>
                  <a:srgbClr val="FF0000"/>
                </a:solidFill>
              </a:rPr>
              <a:t>. Canfora </a:t>
            </a:r>
            <a:r>
              <a:rPr lang="it-IT" dirty="0">
                <a:solidFill>
                  <a:srgbClr val="FF0000"/>
                </a:solidFill>
              </a:rPr>
              <a:t>(1942), </a:t>
            </a:r>
            <a:r>
              <a:rPr lang="it-IT" b="1" dirty="0">
                <a:solidFill>
                  <a:srgbClr val="FF0000"/>
                </a:solidFill>
              </a:rPr>
              <a:t>F. Benigno </a:t>
            </a:r>
            <a:r>
              <a:rPr lang="it-IT" dirty="0">
                <a:solidFill>
                  <a:srgbClr val="FF0000"/>
                </a:solidFill>
              </a:rPr>
              <a:t>(1955)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60" y="2488847"/>
            <a:ext cx="3555484" cy="288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28" y="2348880"/>
            <a:ext cx="4344144" cy="32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323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i="1" dirty="0"/>
              <a:t>- L. Canfora, L'uso politico dei paradigmi storici (2010)</a:t>
            </a:r>
            <a:endParaRPr lang="it-IT" dirty="0"/>
          </a:p>
          <a:p>
            <a:r>
              <a:rPr lang="it-IT" dirty="0" smtClean="0"/>
              <a:t>- </a:t>
            </a:r>
            <a:r>
              <a:rPr lang="it-IT" dirty="0"/>
              <a:t>F. Benigno,  </a:t>
            </a:r>
            <a:r>
              <a:rPr lang="it-IT" i="1" dirty="0"/>
              <a:t>Specchi della rivoluzione. Conflitto e identità politica nell'Europa moderna </a:t>
            </a:r>
            <a:r>
              <a:rPr lang="it-IT" dirty="0"/>
              <a:t>(1999); </a:t>
            </a:r>
            <a:endParaRPr lang="it-IT" dirty="0" smtClean="0"/>
          </a:p>
          <a:p>
            <a:r>
              <a:rPr lang="it-IT" i="1" dirty="0" smtClean="0"/>
              <a:t>Parole </a:t>
            </a:r>
            <a:r>
              <a:rPr lang="it-IT" i="1" dirty="0"/>
              <a:t>nel tempo. Un lessico per pensare la storia</a:t>
            </a:r>
            <a:r>
              <a:rPr lang="it-IT" dirty="0"/>
              <a:t> (2013)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219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798</TotalTime>
  <Words>336</Words>
  <Application>Microsoft Office PowerPoint</Application>
  <PresentationFormat>Presentazione su schermo (4:3)</PresentationFormat>
  <Paragraphs>32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Chiaro</vt:lpstr>
      <vt:lpstr>LA STORIOGRAFIA SULLA RIVOLUZIONE FRANCESE</vt:lpstr>
      <vt:lpstr>III. IL VENTUNESIMO SECOLO E LA RIVOLUZIONE </vt:lpstr>
      <vt:lpstr>Presentazione standard di PowerPoint</vt:lpstr>
      <vt:lpstr>“Finire la rivoluzione”:  B. Baczko (1924-2016)</vt:lpstr>
      <vt:lpstr>Presentazione standard di PowerPoint</vt:lpstr>
      <vt:lpstr>Storici italiani recenti:  P. Viola (1948-2005), H. Burstin (1951),  S. Luzzatto (1963) </vt:lpstr>
      <vt:lpstr>Presentazione standard di PowerPoint</vt:lpstr>
      <vt:lpstr>Questioni teoriche:  L. Canfora (1942), F. Benigno (1955) </vt:lpstr>
      <vt:lpstr>Presentazione standard di PowerPoint</vt:lpstr>
      <vt:lpstr>La riscoperta della rivoluzione negli Stati Uniti:  R. Darnton (1939), L. Hunt (1945), T. Tackett (1945), J. Israel (1946) </vt:lpstr>
      <vt:lpstr>Presentazione standard di PowerPoint</vt:lpstr>
      <vt:lpstr>La storiografia francese neogiacobina:  S. Wahnich  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 Paolo Romagnani</dc:creator>
  <cp:lastModifiedBy>a</cp:lastModifiedBy>
  <cp:revision>51</cp:revision>
  <dcterms:created xsi:type="dcterms:W3CDTF">2017-10-13T13:32:15Z</dcterms:created>
  <dcterms:modified xsi:type="dcterms:W3CDTF">2018-01-16T12:47:48Z</dcterms:modified>
</cp:coreProperties>
</file>