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1" r:id="rId16"/>
    <p:sldId id="270" r:id="rId17"/>
    <p:sldId id="272"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29" autoAdjust="0"/>
    <p:restoredTop sz="94660"/>
  </p:normalViewPr>
  <p:slideViewPr>
    <p:cSldViewPr snapToGrid="0">
      <p:cViewPr varScale="1">
        <p:scale>
          <a:sx n="50" d="100"/>
          <a:sy n="50" d="100"/>
        </p:scale>
        <p:origin x="624"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it-IT"/>
              <a:t>Fare clic per modificare lo stile del titolo</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a:t>Fare clic per modificare lo stile del sottotitolo dello schema</a:t>
            </a:r>
            <a:endParaRPr lang="en-US" dirty="0"/>
          </a:p>
        </p:txBody>
      </p:sp>
      <p:sp>
        <p:nvSpPr>
          <p:cNvPr id="4" name="Date Placeholder 3"/>
          <p:cNvSpPr>
            <a:spLocks noGrp="1"/>
          </p:cNvSpPr>
          <p:nvPr>
            <p:ph type="dt" sz="half" idx="10"/>
          </p:nvPr>
        </p:nvSpPr>
        <p:spPr/>
        <p:txBody>
          <a:bodyPr/>
          <a:lstStyle/>
          <a:p>
            <a:fld id="{DAE6CAFE-ABFB-45A8-9D4E-E168B8D874CC}" type="datetimeFigureOut">
              <a:rPr lang="it-IT" smtClean="0"/>
              <a:t>21/12/2017</a:t>
            </a:fld>
            <a:endParaRPr lang="it-IT"/>
          </a:p>
        </p:txBody>
      </p:sp>
      <p:sp>
        <p:nvSpPr>
          <p:cNvPr id="5" name="Footer Placeholder 4"/>
          <p:cNvSpPr>
            <a:spLocks noGrp="1"/>
          </p:cNvSpPr>
          <p:nvPr>
            <p:ph type="ftr" sz="quarter" idx="11"/>
          </p:nvPr>
        </p:nvSpPr>
        <p:spPr/>
        <p:txBody>
          <a:bodyPr/>
          <a:lstStyle/>
          <a:p>
            <a:endParaRPr lang="it-IT"/>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2438214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olo e sottotitolo">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AE6CAFE-ABFB-45A8-9D4E-E168B8D874CC}" type="datetimeFigureOut">
              <a:rPr lang="it-IT" smtClean="0"/>
              <a:t>21/12/2017</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10021866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zio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AE6CAFE-ABFB-45A8-9D4E-E168B8D874CC}" type="datetimeFigureOut">
              <a:rPr lang="it-IT" smtClean="0"/>
              <a:t>21/12/2017</a:t>
            </a:fld>
            <a:endParaRPr lang="it-IT"/>
          </a:p>
        </p:txBody>
      </p:sp>
      <p:sp>
        <p:nvSpPr>
          <p:cNvPr id="5" name="Footer Placeholder 4"/>
          <p:cNvSpPr>
            <a:spLocks noGrp="1"/>
          </p:cNvSpPr>
          <p:nvPr>
            <p:ph type="ftr" sz="quarter" idx="11"/>
          </p:nvPr>
        </p:nvSpPr>
        <p:spPr/>
        <p:txBody>
          <a:bodyPr/>
          <a:lstStyle/>
          <a:p>
            <a:endParaRPr lang="it-IT"/>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07CF72-9FF6-43C6-B8E4-371443150B64}" type="slidenum">
              <a:rPr lang="it-IT" smtClean="0"/>
              <a:t>‹N›</a:t>
            </a:fld>
            <a:endParaRPr lang="it-IT"/>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40694670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Scheda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it-IT"/>
              <a:t>Fare clic per modificare lo stile del titolo</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DAE6CAFE-ABFB-45A8-9D4E-E168B8D874CC}" type="datetimeFigureOut">
              <a:rPr lang="it-IT" smtClean="0"/>
              <a:t>21/12/2017</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93255132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Scheda nome citazion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DAE6CAFE-ABFB-45A8-9D4E-E168B8D874CC}" type="datetimeFigureOut">
              <a:rPr lang="it-IT" smtClean="0"/>
              <a:t>21/12/2017</a:t>
            </a:fld>
            <a:endParaRPr lang="it-IT"/>
          </a:p>
        </p:txBody>
      </p:sp>
      <p:sp>
        <p:nvSpPr>
          <p:cNvPr id="6" name="Footer Placeholder 5"/>
          <p:cNvSpPr>
            <a:spLocks noGrp="1"/>
          </p:cNvSpPr>
          <p:nvPr>
            <p:ph type="ftr" sz="quarter" idx="11"/>
          </p:nvPr>
        </p:nvSpPr>
        <p:spPr/>
        <p:txBody>
          <a:bodyPr/>
          <a:lstStyle/>
          <a:p>
            <a:endParaRPr lang="it-IT"/>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07CF72-9FF6-43C6-B8E4-371443150B64}" type="slidenum">
              <a:rPr lang="it-IT" smtClean="0"/>
              <a:t>‹N›</a:t>
            </a:fld>
            <a:endParaRPr lang="it-IT"/>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23053515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o o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it-IT"/>
              <a:t>Fare clic per modificare lo stile del titolo</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it-IT"/>
              <a:t>Modifica gli stili del testo dello schema</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it-IT"/>
              <a:t>Modifica gli stili del testo dello schema</a:t>
            </a:r>
          </a:p>
        </p:txBody>
      </p:sp>
      <p:sp>
        <p:nvSpPr>
          <p:cNvPr id="5" name="Date Placeholder 4"/>
          <p:cNvSpPr>
            <a:spLocks noGrp="1"/>
          </p:cNvSpPr>
          <p:nvPr>
            <p:ph type="dt" sz="half" idx="10"/>
          </p:nvPr>
        </p:nvSpPr>
        <p:spPr/>
        <p:txBody>
          <a:bodyPr/>
          <a:lstStyle/>
          <a:p>
            <a:fld id="{DAE6CAFE-ABFB-45A8-9D4E-E168B8D874CC}" type="datetimeFigureOut">
              <a:rPr lang="it-IT" smtClean="0"/>
              <a:t>21/12/2017</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326344529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Vertical Text Placeholder 2"/>
          <p:cNvSpPr>
            <a:spLocks noGrp="1"/>
          </p:cNvSpPr>
          <p:nvPr>
            <p:ph type="body" orient="vert" idx="1"/>
          </p:nvPr>
        </p:nvSpPr>
        <p:spPr/>
        <p:txBody>
          <a:bodyPr vert="eaVert" ancho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AE6CAFE-ABFB-45A8-9D4E-E168B8D874CC}" type="datetimeFigureOut">
              <a:rPr lang="it-IT" smtClean="0"/>
              <a:t>21/12/2017</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28480836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it-IT"/>
              <a:t>Fare clic per modificare lo stile del titolo</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AE6CAFE-ABFB-45A8-9D4E-E168B8D874CC}" type="datetimeFigureOut">
              <a:rPr lang="it-IT" smtClean="0"/>
              <a:t>21/12/2017</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3236495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it-IT"/>
              <a:t>Fare clic per modificare lo stile del titolo</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10"/>
          </p:nvPr>
        </p:nvSpPr>
        <p:spPr/>
        <p:txBody>
          <a:bodyPr/>
          <a:lstStyle/>
          <a:p>
            <a:fld id="{DAE6CAFE-ABFB-45A8-9D4E-E168B8D874CC}" type="datetimeFigureOut">
              <a:rPr lang="it-IT" smtClean="0"/>
              <a:t>21/12/2017</a:t>
            </a:fld>
            <a:endParaRPr lang="it-IT"/>
          </a:p>
        </p:txBody>
      </p:sp>
      <p:sp>
        <p:nvSpPr>
          <p:cNvPr id="5" name="Footer Placeholder 4"/>
          <p:cNvSpPr>
            <a:spLocks noGrp="1"/>
          </p:cNvSpPr>
          <p:nvPr>
            <p:ph type="ftr" sz="quarter" idx="11"/>
          </p:nvPr>
        </p:nvSpPr>
        <p:spPr/>
        <p:txBody>
          <a:bodyPr/>
          <a:lstStyle/>
          <a:p>
            <a:endParaRPr lang="it-IT"/>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39684108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it-IT"/>
              <a:t>Fare clic per modificare lo stile del titolo</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a:t>Modifica gli stili del testo dello schema</a:t>
            </a:r>
          </a:p>
        </p:txBody>
      </p:sp>
      <p:sp>
        <p:nvSpPr>
          <p:cNvPr id="4" name="Date Placeholder 3"/>
          <p:cNvSpPr>
            <a:spLocks noGrp="1"/>
          </p:cNvSpPr>
          <p:nvPr>
            <p:ph type="dt" sz="half" idx="10"/>
          </p:nvPr>
        </p:nvSpPr>
        <p:spPr/>
        <p:txBody>
          <a:bodyPr/>
          <a:lstStyle/>
          <a:p>
            <a:fld id="{DAE6CAFE-ABFB-45A8-9D4E-E168B8D874CC}" type="datetimeFigureOut">
              <a:rPr lang="it-IT" smtClean="0"/>
              <a:t>21/12/2017</a:t>
            </a:fld>
            <a:endParaRPr lang="it-IT"/>
          </a:p>
        </p:txBody>
      </p:sp>
      <p:sp>
        <p:nvSpPr>
          <p:cNvPr id="5" name="Footer Placeholder 4"/>
          <p:cNvSpPr>
            <a:spLocks noGrp="1"/>
          </p:cNvSpPr>
          <p:nvPr>
            <p:ph type="ftr" sz="quarter" idx="11"/>
          </p:nvPr>
        </p:nvSpPr>
        <p:spPr/>
        <p:txBody>
          <a:bodyPr/>
          <a:lstStyle/>
          <a:p>
            <a:endParaRPr lang="it-IT"/>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30991610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it-IT"/>
              <a:t>Fare clic per modificare lo stile del titolo</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Date Placeholder 4"/>
          <p:cNvSpPr>
            <a:spLocks noGrp="1"/>
          </p:cNvSpPr>
          <p:nvPr>
            <p:ph type="dt" sz="half" idx="10"/>
          </p:nvPr>
        </p:nvSpPr>
        <p:spPr/>
        <p:txBody>
          <a:bodyPr/>
          <a:lstStyle/>
          <a:p>
            <a:fld id="{DAE6CAFE-ABFB-45A8-9D4E-E168B8D874CC}" type="datetimeFigureOut">
              <a:rPr lang="it-IT" smtClean="0"/>
              <a:t>21/12/2017</a:t>
            </a:fld>
            <a:endParaRPr lang="it-IT"/>
          </a:p>
        </p:txBody>
      </p:sp>
      <p:sp>
        <p:nvSpPr>
          <p:cNvPr id="6" name="Footer Placeholder 5"/>
          <p:cNvSpPr>
            <a:spLocks noGrp="1"/>
          </p:cNvSpPr>
          <p:nvPr>
            <p:ph type="ftr" sz="quarter" idx="11"/>
          </p:nvPr>
        </p:nvSpPr>
        <p:spPr/>
        <p:txBody>
          <a:bodyPr/>
          <a:lstStyle/>
          <a:p>
            <a:endParaRPr lang="it-IT"/>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42222255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it-IT"/>
              <a:t>Fare clic per modificare lo stile del titolo</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Modifica gli stili del testo dello schema</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7" name="Date Placeholder 6"/>
          <p:cNvSpPr>
            <a:spLocks noGrp="1"/>
          </p:cNvSpPr>
          <p:nvPr>
            <p:ph type="dt" sz="half" idx="10"/>
          </p:nvPr>
        </p:nvSpPr>
        <p:spPr/>
        <p:txBody>
          <a:bodyPr/>
          <a:lstStyle/>
          <a:p>
            <a:fld id="{DAE6CAFE-ABFB-45A8-9D4E-E168B8D874CC}" type="datetimeFigureOut">
              <a:rPr lang="it-IT" smtClean="0"/>
              <a:t>21/12/2017</a:t>
            </a:fld>
            <a:endParaRPr lang="it-IT"/>
          </a:p>
        </p:txBody>
      </p:sp>
      <p:sp>
        <p:nvSpPr>
          <p:cNvPr id="8" name="Footer Placeholder 7"/>
          <p:cNvSpPr>
            <a:spLocks noGrp="1"/>
          </p:cNvSpPr>
          <p:nvPr>
            <p:ph type="ftr" sz="quarter" idx="11"/>
          </p:nvPr>
        </p:nvSpPr>
        <p:spPr/>
        <p:txBody>
          <a:bodyPr/>
          <a:lstStyle/>
          <a:p>
            <a:endParaRPr lang="it-IT"/>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124376636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it-IT"/>
              <a:t>Fare clic per modificare lo stile del titolo</a:t>
            </a:r>
            <a:endParaRPr lang="en-US" dirty="0"/>
          </a:p>
        </p:txBody>
      </p:sp>
      <p:sp>
        <p:nvSpPr>
          <p:cNvPr id="3" name="Date Placeholder 2"/>
          <p:cNvSpPr>
            <a:spLocks noGrp="1"/>
          </p:cNvSpPr>
          <p:nvPr>
            <p:ph type="dt" sz="half" idx="10"/>
          </p:nvPr>
        </p:nvSpPr>
        <p:spPr/>
        <p:txBody>
          <a:bodyPr/>
          <a:lstStyle/>
          <a:p>
            <a:fld id="{DAE6CAFE-ABFB-45A8-9D4E-E168B8D874CC}" type="datetimeFigureOut">
              <a:rPr lang="it-IT" smtClean="0"/>
              <a:t>21/12/2017</a:t>
            </a:fld>
            <a:endParaRPr lang="it-IT"/>
          </a:p>
        </p:txBody>
      </p:sp>
      <p:sp>
        <p:nvSpPr>
          <p:cNvPr id="4" name="Footer Placeholder 3"/>
          <p:cNvSpPr>
            <a:spLocks noGrp="1"/>
          </p:cNvSpPr>
          <p:nvPr>
            <p:ph type="ftr" sz="quarter" idx="11"/>
          </p:nvPr>
        </p:nvSpPr>
        <p:spPr/>
        <p:txBody>
          <a:bodyPr/>
          <a:lstStyle/>
          <a:p>
            <a:endParaRPr lang="it-IT"/>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5113539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AE6CAFE-ABFB-45A8-9D4E-E168B8D874CC}" type="datetimeFigureOut">
              <a:rPr lang="it-IT" smtClean="0"/>
              <a:t>21/12/2017</a:t>
            </a:fld>
            <a:endParaRPr lang="it-IT"/>
          </a:p>
        </p:txBody>
      </p:sp>
      <p:sp>
        <p:nvSpPr>
          <p:cNvPr id="3" name="Footer Placeholder 2"/>
          <p:cNvSpPr>
            <a:spLocks noGrp="1"/>
          </p:cNvSpPr>
          <p:nvPr>
            <p:ph type="ftr" sz="quarter" idx="11"/>
          </p:nvPr>
        </p:nvSpPr>
        <p:spPr/>
        <p:txBody>
          <a:bodyPr/>
          <a:lstStyle/>
          <a:p>
            <a:endParaRPr lang="it-IT"/>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3591392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it-IT"/>
              <a:t>Fare clic per modificare lo stile del titolo</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AE6CAFE-ABFB-45A8-9D4E-E168B8D874CC}" type="datetimeFigureOut">
              <a:rPr lang="it-IT" smtClean="0"/>
              <a:t>21/12/2017</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26153234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it-IT"/>
              <a:t>Fare clic per modificare lo stile del titolo</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it-IT"/>
              <a:t>Fare clic sull'icona per inserire un'immagine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a:t>Modifica gli stili del testo dello schema</a:t>
            </a:r>
          </a:p>
        </p:txBody>
      </p:sp>
      <p:sp>
        <p:nvSpPr>
          <p:cNvPr id="5" name="Date Placeholder 4"/>
          <p:cNvSpPr>
            <a:spLocks noGrp="1"/>
          </p:cNvSpPr>
          <p:nvPr>
            <p:ph type="dt" sz="half" idx="10"/>
          </p:nvPr>
        </p:nvSpPr>
        <p:spPr/>
        <p:txBody>
          <a:bodyPr/>
          <a:lstStyle/>
          <a:p>
            <a:fld id="{DAE6CAFE-ABFB-45A8-9D4E-E168B8D874CC}" type="datetimeFigureOut">
              <a:rPr lang="it-IT" smtClean="0"/>
              <a:t>21/12/2017</a:t>
            </a:fld>
            <a:endParaRPr lang="it-IT"/>
          </a:p>
        </p:txBody>
      </p:sp>
      <p:sp>
        <p:nvSpPr>
          <p:cNvPr id="6" name="Footer Placeholder 5"/>
          <p:cNvSpPr>
            <a:spLocks noGrp="1"/>
          </p:cNvSpPr>
          <p:nvPr>
            <p:ph type="ftr" sz="quarter" idx="11"/>
          </p:nvPr>
        </p:nvSpPr>
        <p:spPr/>
        <p:txBody>
          <a:bodyPr/>
          <a:lstStyle/>
          <a:p>
            <a:endParaRPr lang="it-IT"/>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8007CF72-9FF6-43C6-B8E4-371443150B64}" type="slidenum">
              <a:rPr lang="it-IT" smtClean="0"/>
              <a:t>‹N›</a:t>
            </a:fld>
            <a:endParaRPr lang="it-IT"/>
          </a:p>
        </p:txBody>
      </p:sp>
    </p:spTree>
    <p:extLst>
      <p:ext uri="{BB962C8B-B14F-4D97-AF65-F5344CB8AC3E}">
        <p14:creationId xmlns:p14="http://schemas.microsoft.com/office/powerpoint/2010/main" val="30442113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it-IT"/>
              <a:t>Fare clic per modificare lo stile del titolo</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it-IT"/>
              <a:t>Modifica gli stili del testo dello schema</a:t>
            </a:r>
          </a:p>
          <a:p>
            <a:pPr lvl="1"/>
            <a:r>
              <a:rPr lang="it-IT"/>
              <a:t>Secondo livello</a:t>
            </a:r>
          </a:p>
          <a:p>
            <a:pPr lvl="2"/>
            <a:r>
              <a:rPr lang="it-IT"/>
              <a:t>Terzo livello</a:t>
            </a:r>
          </a:p>
          <a:p>
            <a:pPr lvl="3"/>
            <a:r>
              <a:rPr lang="it-IT"/>
              <a:t>Quarto livello</a:t>
            </a:r>
          </a:p>
          <a:p>
            <a:pPr lvl="4"/>
            <a:r>
              <a:rPr lang="it-IT"/>
              <a:t>Quinto livello</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DAE6CAFE-ABFB-45A8-9D4E-E168B8D874CC}" type="datetimeFigureOut">
              <a:rPr lang="it-IT" smtClean="0"/>
              <a:t>21/12/2017</a:t>
            </a:fld>
            <a:endParaRPr lang="it-IT"/>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it-IT"/>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8007CF72-9FF6-43C6-B8E4-371443150B64}" type="slidenum">
              <a:rPr lang="it-IT" smtClean="0"/>
              <a:t>‹N›</a:t>
            </a:fld>
            <a:endParaRPr lang="it-IT"/>
          </a:p>
        </p:txBody>
      </p:sp>
    </p:spTree>
    <p:extLst>
      <p:ext uri="{BB962C8B-B14F-4D97-AF65-F5344CB8AC3E}">
        <p14:creationId xmlns:p14="http://schemas.microsoft.com/office/powerpoint/2010/main" val="38946988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0380B96-EEEE-4B54-B764-0F7240488F4F}"/>
              </a:ext>
            </a:extLst>
          </p:cNvPr>
          <p:cNvSpPr>
            <a:spLocks noGrp="1"/>
          </p:cNvSpPr>
          <p:nvPr>
            <p:ph type="ctrTitle"/>
          </p:nvPr>
        </p:nvSpPr>
        <p:spPr>
          <a:xfrm>
            <a:off x="2589213" y="2533650"/>
            <a:ext cx="8915399" cy="891181"/>
          </a:xfrm>
        </p:spPr>
        <p:txBody>
          <a:bodyPr>
            <a:normAutofit fontScale="90000"/>
          </a:bodyPr>
          <a:lstStyle/>
          <a:p>
            <a:pPr algn="just"/>
            <a:r>
              <a:rPr lang="it-IT" sz="4800" cap="small" dirty="0">
                <a:latin typeface="Times New Roman" panose="02020603050405020304" pitchFamily="18" charset="0"/>
                <a:cs typeface="Times New Roman" panose="02020603050405020304" pitchFamily="18" charset="0"/>
              </a:rPr>
              <a:t>Alexis de Tocqueville (1805-1859)</a:t>
            </a:r>
          </a:p>
        </p:txBody>
      </p:sp>
      <p:sp>
        <p:nvSpPr>
          <p:cNvPr id="3" name="Sottotitolo 2">
            <a:extLst>
              <a:ext uri="{FF2B5EF4-FFF2-40B4-BE49-F238E27FC236}">
                <a16:creationId xmlns:a16="http://schemas.microsoft.com/office/drawing/2014/main" id="{B6DDADE1-4B06-42A0-8BC9-5921DA9C16DA}"/>
              </a:ext>
            </a:extLst>
          </p:cNvPr>
          <p:cNvSpPr>
            <a:spLocks noGrp="1"/>
          </p:cNvSpPr>
          <p:nvPr>
            <p:ph type="subTitle" idx="1"/>
          </p:nvPr>
        </p:nvSpPr>
        <p:spPr>
          <a:xfrm>
            <a:off x="2589213" y="4167779"/>
            <a:ext cx="8915399" cy="1126283"/>
          </a:xfrm>
        </p:spPr>
        <p:txBody>
          <a:bodyPr>
            <a:normAutofit lnSpcReduction="10000"/>
          </a:bodyPr>
          <a:lstStyle/>
          <a:p>
            <a:pPr algn="just"/>
            <a:r>
              <a:rPr lang="it-IT" sz="2400" cap="small" dirty="0">
                <a:latin typeface="Times New Roman" panose="02020603050405020304" pitchFamily="18" charset="0"/>
                <a:cs typeface="Times New Roman" panose="02020603050405020304" pitchFamily="18" charset="0"/>
              </a:rPr>
              <a:t>Storia – sociologia – politica – economia – filosofia </a:t>
            </a:r>
          </a:p>
          <a:p>
            <a:pPr algn="just"/>
            <a:r>
              <a:rPr lang="it-IT" sz="2400" cap="small" dirty="0">
                <a:latin typeface="Times New Roman" panose="02020603050405020304" pitchFamily="18" charset="0"/>
                <a:cs typeface="Times New Roman" panose="02020603050405020304" pitchFamily="18" charset="0"/>
              </a:rPr>
              <a:t>L’opera storica come insieme di discipline e considerazioni</a:t>
            </a:r>
          </a:p>
        </p:txBody>
      </p:sp>
    </p:spTree>
    <p:extLst>
      <p:ext uri="{BB962C8B-B14F-4D97-AF65-F5344CB8AC3E}">
        <p14:creationId xmlns:p14="http://schemas.microsoft.com/office/powerpoint/2010/main" val="50892138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9C961073-E426-4209-A810-D8AF73B78B4B}"/>
              </a:ext>
            </a:extLst>
          </p:cNvPr>
          <p:cNvSpPr>
            <a:spLocks noGrp="1"/>
          </p:cNvSpPr>
          <p:nvPr>
            <p:ph sz="half" idx="1"/>
          </p:nvPr>
        </p:nvSpPr>
        <p:spPr>
          <a:xfrm>
            <a:off x="2819733" y="819150"/>
            <a:ext cx="7943517" cy="4876800"/>
          </a:xfrm>
        </p:spPr>
        <p:txBody>
          <a:bodyPr>
            <a:noAutofit/>
          </a:bodyPr>
          <a:lstStyle/>
          <a:p>
            <a:pPr marL="0" indent="0" algn="just">
              <a:buNone/>
            </a:pPr>
            <a:r>
              <a:rPr lang="it-IT" sz="2000" dirty="0">
                <a:latin typeface="Times New Roman" panose="02020603050405020304" pitchFamily="18" charset="0"/>
                <a:cs typeface="Times New Roman" panose="02020603050405020304" pitchFamily="18" charset="0"/>
              </a:rPr>
              <a:t>Il passo dai </a:t>
            </a:r>
            <a:r>
              <a:rPr lang="it-IT" sz="2000" i="1" dirty="0" err="1">
                <a:latin typeface="Times New Roman" panose="02020603050405020304" pitchFamily="18" charset="0"/>
                <a:cs typeface="Times New Roman" panose="02020603050405020304" pitchFamily="18" charset="0"/>
              </a:rPr>
              <a:t>Souvenirs</a:t>
            </a:r>
            <a:r>
              <a:rPr lang="it-IT" sz="2000" dirty="0">
                <a:latin typeface="Times New Roman" panose="02020603050405020304" pitchFamily="18" charset="0"/>
                <a:cs typeface="Times New Roman" panose="02020603050405020304" pitchFamily="18" charset="0"/>
              </a:rPr>
              <a:t> a </a:t>
            </a:r>
            <a:r>
              <a:rPr lang="it-IT" sz="2000" i="1" dirty="0">
                <a:latin typeface="Times New Roman" panose="02020603050405020304" pitchFamily="18" charset="0"/>
                <a:cs typeface="Times New Roman" panose="02020603050405020304" pitchFamily="18" charset="0"/>
              </a:rPr>
              <a:t>L’</a:t>
            </a:r>
            <a:r>
              <a:rPr lang="it-IT" sz="2000" i="1" dirty="0" err="1">
                <a:latin typeface="Times New Roman" panose="02020603050405020304" pitchFamily="18" charset="0"/>
                <a:cs typeface="Times New Roman" panose="02020603050405020304" pitchFamily="18" charset="0"/>
              </a:rPr>
              <a:t>Antcién</a:t>
            </a:r>
            <a:r>
              <a:rPr lang="it-IT" sz="2000" i="1" dirty="0">
                <a:latin typeface="Times New Roman" panose="02020603050405020304" pitchFamily="18" charset="0"/>
                <a:cs typeface="Times New Roman" panose="02020603050405020304" pitchFamily="18" charset="0"/>
              </a:rPr>
              <a:t> </a:t>
            </a:r>
            <a:r>
              <a:rPr lang="it-IT" sz="2000" i="1" dirty="0" err="1">
                <a:latin typeface="Times New Roman" panose="02020603050405020304" pitchFamily="18" charset="0"/>
                <a:cs typeface="Times New Roman" panose="02020603050405020304" pitchFamily="18" charset="0"/>
              </a:rPr>
              <a:t>Régime</a:t>
            </a:r>
            <a:r>
              <a:rPr lang="it-IT" sz="2000" i="1" dirty="0">
                <a:latin typeface="Times New Roman" panose="02020603050405020304" pitchFamily="18" charset="0"/>
                <a:cs typeface="Times New Roman" panose="02020603050405020304" pitchFamily="18" charset="0"/>
              </a:rPr>
              <a:t> et la </a:t>
            </a:r>
            <a:r>
              <a:rPr lang="it-IT" sz="2000" i="1" dirty="0" err="1">
                <a:latin typeface="Times New Roman" panose="02020603050405020304" pitchFamily="18" charset="0"/>
                <a:cs typeface="Times New Roman" panose="02020603050405020304" pitchFamily="18" charset="0"/>
              </a:rPr>
              <a:t>Revolution</a:t>
            </a:r>
            <a:r>
              <a:rPr lang="it-IT" sz="2000" dirty="0">
                <a:latin typeface="Times New Roman" panose="02020603050405020304" pitchFamily="18" charset="0"/>
                <a:cs typeface="Times New Roman" panose="02020603050405020304" pitchFamily="18" charset="0"/>
              </a:rPr>
              <a:t> fu breve, ed ebbe inizio il lavoro su </a:t>
            </a:r>
            <a:r>
              <a:rPr lang="it-IT" sz="2000" dirty="0">
                <a:latin typeface="Times New Roman" panose="02020603050405020304" pitchFamily="18" charset="0"/>
                <a:ea typeface="Calibri" panose="020F0502020204030204" pitchFamily="34" charset="0"/>
              </a:rPr>
              <a:t>quella che sarebbe divenuta la sua opera più famosa e significativa, culmine delle esperienze vissute e sunto del pensiero politico-sociologico sviluppato nel corso degli anni, accompagnato dalla malattia polmonare che spesso gli impedì di approcciarsi alla ricerca storica d’archivio che avrebbe voluto compiere. </a:t>
            </a:r>
            <a:r>
              <a:rPr lang="it-IT" sz="2000" dirty="0">
                <a:latin typeface="Times New Roman" panose="02020603050405020304" pitchFamily="18" charset="0"/>
                <a:cs typeface="Times New Roman" panose="02020603050405020304" pitchFamily="18" charset="0"/>
              </a:rPr>
              <a:t>Fondamentale per portare avanti la sua ricerca furono i </a:t>
            </a:r>
            <a:r>
              <a:rPr lang="it-IT" sz="2000" i="1" dirty="0">
                <a:latin typeface="Times New Roman" panose="02020603050405020304" pitchFamily="18" charset="0"/>
                <a:cs typeface="Times New Roman" panose="02020603050405020304" pitchFamily="18" charset="0"/>
              </a:rPr>
              <a:t>cahiers</a:t>
            </a:r>
            <a:r>
              <a:rPr lang="it-IT" sz="2000" dirty="0">
                <a:latin typeface="Times New Roman" panose="02020603050405020304" pitchFamily="18" charset="0"/>
                <a:cs typeface="Times New Roman" panose="02020603050405020304" pitchFamily="18" charset="0"/>
              </a:rPr>
              <a:t> del 1789, creati per la convocazione degli Stati Generali.</a:t>
            </a:r>
          </a:p>
          <a:p>
            <a:pPr marL="0" indent="0" algn="just">
              <a:buNone/>
            </a:pPr>
            <a:r>
              <a:rPr lang="it-IT" sz="2000" dirty="0">
                <a:latin typeface="Times New Roman" panose="02020603050405020304" pitchFamily="18" charset="0"/>
                <a:cs typeface="Times New Roman" panose="02020603050405020304" pitchFamily="18" charset="0"/>
              </a:rPr>
              <a:t>Originariamente pensato come parte di un’opera più ampia, che avrebbe voluto abbracciare gli anni stessi della Rivoluzione ed il periodo napoleonico, </a:t>
            </a:r>
            <a:r>
              <a:rPr lang="it-IT" sz="2000" i="1" dirty="0">
                <a:latin typeface="Times New Roman" panose="02020603050405020304" pitchFamily="18" charset="0"/>
                <a:cs typeface="Times New Roman" panose="02020603050405020304" pitchFamily="18" charset="0"/>
              </a:rPr>
              <a:t>L’</a:t>
            </a:r>
            <a:r>
              <a:rPr lang="it-IT" sz="2000" i="1" dirty="0" err="1">
                <a:latin typeface="Times New Roman" panose="02020603050405020304" pitchFamily="18" charset="0"/>
                <a:cs typeface="Times New Roman" panose="02020603050405020304" pitchFamily="18" charset="0"/>
              </a:rPr>
              <a:t>Ancién</a:t>
            </a:r>
            <a:r>
              <a:rPr lang="it-IT" sz="2000" i="1" dirty="0">
                <a:latin typeface="Times New Roman" panose="02020603050405020304" pitchFamily="18" charset="0"/>
                <a:cs typeface="Times New Roman" panose="02020603050405020304" pitchFamily="18" charset="0"/>
              </a:rPr>
              <a:t> </a:t>
            </a:r>
            <a:r>
              <a:rPr lang="it-IT" sz="2000" i="1" dirty="0" err="1">
                <a:latin typeface="Times New Roman" panose="02020603050405020304" pitchFamily="18" charset="0"/>
                <a:cs typeface="Times New Roman" panose="02020603050405020304" pitchFamily="18" charset="0"/>
              </a:rPr>
              <a:t>Régime</a:t>
            </a:r>
            <a:r>
              <a:rPr lang="it-IT" sz="2000" dirty="0">
                <a:latin typeface="Times New Roman" panose="02020603050405020304" pitchFamily="18" charset="0"/>
                <a:cs typeface="Times New Roman" panose="02020603050405020304" pitchFamily="18" charset="0"/>
              </a:rPr>
              <a:t> si presenta come uno studio della società francese precedente all’89, con la volontà di </a:t>
            </a:r>
            <a:r>
              <a:rPr lang="it-IT" sz="2000" dirty="0">
                <a:solidFill>
                  <a:srgbClr val="C00000"/>
                </a:solidFill>
                <a:latin typeface="Times New Roman" panose="02020603050405020304" pitchFamily="18" charset="0"/>
                <a:cs typeface="Times New Roman" panose="02020603050405020304" pitchFamily="18" charset="0"/>
              </a:rPr>
              <a:t>dimostrare</a:t>
            </a:r>
            <a:r>
              <a:rPr lang="it-IT" sz="2000" dirty="0">
                <a:latin typeface="Times New Roman" panose="02020603050405020304" pitchFamily="18" charset="0"/>
                <a:cs typeface="Times New Roman" panose="02020603050405020304" pitchFamily="18" charset="0"/>
              </a:rPr>
              <a:t> come il «prima» ed il «dopo» non fossero poi così diversi e </a:t>
            </a:r>
            <a:r>
              <a:rPr lang="it-IT" sz="2000" dirty="0">
                <a:solidFill>
                  <a:srgbClr val="C00000"/>
                </a:solidFill>
                <a:latin typeface="Times New Roman" panose="02020603050405020304" pitchFamily="18" charset="0"/>
                <a:cs typeface="Times New Roman" panose="02020603050405020304" pitchFamily="18" charset="0"/>
              </a:rPr>
              <a:t>come l’Antico Regime fosse sopravvissuto</a:t>
            </a:r>
            <a:r>
              <a:rPr lang="it-IT" sz="2000" dirty="0">
                <a:latin typeface="Times New Roman" panose="02020603050405020304" pitchFamily="18" charset="0"/>
                <a:cs typeface="Times New Roman" panose="02020603050405020304" pitchFamily="18" charset="0"/>
              </a:rPr>
              <a:t> in molte delle sfaccettature caratterizzanti la nuova società francese.</a:t>
            </a:r>
          </a:p>
        </p:txBody>
      </p:sp>
    </p:spTree>
    <p:extLst>
      <p:ext uri="{BB962C8B-B14F-4D97-AF65-F5344CB8AC3E}">
        <p14:creationId xmlns:p14="http://schemas.microsoft.com/office/powerpoint/2010/main" val="414102277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AA00900-E469-4450-8B2C-6F0FAFB8779D}"/>
              </a:ext>
            </a:extLst>
          </p:cNvPr>
          <p:cNvSpPr>
            <a:spLocks noGrp="1"/>
          </p:cNvSpPr>
          <p:nvPr>
            <p:ph sz="half" idx="1"/>
          </p:nvPr>
        </p:nvSpPr>
        <p:spPr>
          <a:xfrm>
            <a:off x="2589212" y="514350"/>
            <a:ext cx="5964238" cy="6000750"/>
          </a:xfrm>
        </p:spPr>
        <p:txBody>
          <a:bodyPr>
            <a:normAutofit lnSpcReduction="10000"/>
          </a:bodyPr>
          <a:lstStyle/>
          <a:p>
            <a:pPr marL="0" indent="0" algn="just">
              <a:buNone/>
            </a:pPr>
            <a:r>
              <a:rPr lang="it-IT" dirty="0">
                <a:latin typeface="Times New Roman" panose="02020603050405020304" pitchFamily="18" charset="0"/>
                <a:cs typeface="Times New Roman" panose="02020603050405020304" pitchFamily="18" charset="0"/>
              </a:rPr>
              <a:t>Trovando le stampe nel 1856, il libro di Tocqueville ebbe forte impatto sul pubblico, anche per via dell’intenzione dell’autore che spesso, nella trattazione, si rivolge alla società contemporanea.</a:t>
            </a:r>
          </a:p>
          <a:p>
            <a:pPr marL="0" indent="0" algn="just">
              <a:buNone/>
            </a:pPr>
            <a:r>
              <a:rPr lang="it-IT" dirty="0">
                <a:latin typeface="Times New Roman" panose="02020603050405020304" pitchFamily="18" charset="0"/>
                <a:cs typeface="Times New Roman" panose="02020603050405020304" pitchFamily="18" charset="0"/>
              </a:rPr>
              <a:t>Diviso in tre parti dalla seconda edizione (la prima era divisa in due), l’opera tratta essenzialmente di:</a:t>
            </a:r>
          </a:p>
          <a:p>
            <a:pPr algn="just">
              <a:buAutoNum type="arabicPeriod"/>
            </a:pPr>
            <a:r>
              <a:rPr lang="it-IT" dirty="0">
                <a:latin typeface="Times New Roman" panose="02020603050405020304" pitchFamily="18" charset="0"/>
                <a:cs typeface="Times New Roman" panose="02020603050405020304" pitchFamily="18" charset="0"/>
              </a:rPr>
              <a:t>Il </a:t>
            </a:r>
            <a:r>
              <a:rPr lang="it-IT" dirty="0">
                <a:solidFill>
                  <a:srgbClr val="C00000"/>
                </a:solidFill>
                <a:latin typeface="Times New Roman" panose="02020603050405020304" pitchFamily="18" charset="0"/>
                <a:cs typeface="Times New Roman" panose="02020603050405020304" pitchFamily="18" charset="0"/>
              </a:rPr>
              <a:t>«carattere»</a:t>
            </a:r>
            <a:r>
              <a:rPr lang="it-IT" dirty="0">
                <a:latin typeface="Times New Roman" panose="02020603050405020304" pitchFamily="18" charset="0"/>
                <a:cs typeface="Times New Roman" panose="02020603050405020304" pitchFamily="18" charset="0"/>
              </a:rPr>
              <a:t> della Rivoluzione; di stampo </a:t>
            </a:r>
            <a:r>
              <a:rPr lang="it-IT" dirty="0">
                <a:solidFill>
                  <a:srgbClr val="C00000"/>
                </a:solidFill>
                <a:latin typeface="Times New Roman" panose="02020603050405020304" pitchFamily="18" charset="0"/>
                <a:cs typeface="Times New Roman" panose="02020603050405020304" pitchFamily="18" charset="0"/>
              </a:rPr>
              <a:t>politico e sociale</a:t>
            </a:r>
            <a:r>
              <a:rPr lang="it-IT" dirty="0">
                <a:latin typeface="Times New Roman" panose="02020603050405020304" pitchFamily="18" charset="0"/>
                <a:cs typeface="Times New Roman" panose="02020603050405020304" pitchFamily="18" charset="0"/>
              </a:rPr>
              <a:t>, ha il suo fulcro nella </a:t>
            </a:r>
            <a:r>
              <a:rPr lang="it-IT" u="sng" dirty="0">
                <a:latin typeface="Times New Roman" panose="02020603050405020304" pitchFamily="18" charset="0"/>
                <a:cs typeface="Times New Roman" panose="02020603050405020304" pitchFamily="18" charset="0"/>
              </a:rPr>
              <a:t>ricerca dell’uguaglianza e nella fine del sistema feudale</a:t>
            </a:r>
            <a:r>
              <a:rPr lang="it-IT" dirty="0">
                <a:latin typeface="Times New Roman" panose="02020603050405020304" pitchFamily="18" charset="0"/>
                <a:cs typeface="Times New Roman" panose="02020603050405020304" pitchFamily="18" charset="0"/>
              </a:rPr>
              <a:t>.</a:t>
            </a:r>
          </a:p>
          <a:p>
            <a:pPr algn="just">
              <a:buAutoNum type="arabicPeriod"/>
            </a:pPr>
            <a:r>
              <a:rPr lang="it-IT" dirty="0">
                <a:latin typeface="Times New Roman" panose="02020603050405020304" pitchFamily="18" charset="0"/>
                <a:cs typeface="Times New Roman" panose="02020603050405020304" pitchFamily="18" charset="0"/>
              </a:rPr>
              <a:t>Perché sia scoppiata in Francia; ne trova la ragione nel fatto che, tra i Paesi d’Europa, fosse il più «illuminato», e questo comportò una maggiore </a:t>
            </a:r>
            <a:r>
              <a:rPr lang="it-IT" dirty="0">
                <a:solidFill>
                  <a:srgbClr val="C00000"/>
                </a:solidFill>
                <a:latin typeface="Times New Roman" panose="02020603050405020304" pitchFamily="18" charset="0"/>
                <a:cs typeface="Times New Roman" panose="02020603050405020304" pitchFamily="18" charset="0"/>
              </a:rPr>
              <a:t>consapevolezza dei propri diritti</a:t>
            </a:r>
            <a:r>
              <a:rPr lang="it-IT" dirty="0">
                <a:latin typeface="Times New Roman" panose="02020603050405020304" pitchFamily="18" charset="0"/>
                <a:cs typeface="Times New Roman" panose="02020603050405020304" pitchFamily="18" charset="0"/>
              </a:rPr>
              <a:t> alle «classi inferiori».</a:t>
            </a:r>
          </a:p>
          <a:p>
            <a:pPr algn="just">
              <a:buAutoNum type="arabicPeriod"/>
            </a:pPr>
            <a:r>
              <a:rPr lang="it-IT" dirty="0">
                <a:latin typeface="Times New Roman" panose="02020603050405020304" pitchFamily="18" charset="0"/>
                <a:cs typeface="Times New Roman" panose="02020603050405020304" pitchFamily="18" charset="0"/>
              </a:rPr>
              <a:t>Come fosse prevedibile per diversi fattori; concentrandosi sull’ultimo periodo di Antico Regime, vengono identificati soprattutto le </a:t>
            </a:r>
            <a:r>
              <a:rPr lang="it-IT" dirty="0">
                <a:solidFill>
                  <a:srgbClr val="C00000"/>
                </a:solidFill>
                <a:latin typeface="Times New Roman" panose="02020603050405020304" pitchFamily="18" charset="0"/>
                <a:cs typeface="Times New Roman" panose="02020603050405020304" pitchFamily="18" charset="0"/>
              </a:rPr>
              <a:t>influenze dei filosofi</a:t>
            </a:r>
            <a:r>
              <a:rPr lang="it-IT" dirty="0">
                <a:latin typeface="Times New Roman" panose="02020603050405020304" pitchFamily="18" charset="0"/>
                <a:cs typeface="Times New Roman" panose="02020603050405020304" pitchFamily="18" charset="0"/>
              </a:rPr>
              <a:t> e letterati, il </a:t>
            </a:r>
            <a:r>
              <a:rPr lang="it-IT" dirty="0">
                <a:solidFill>
                  <a:srgbClr val="C00000"/>
                </a:solidFill>
                <a:latin typeface="Times New Roman" panose="02020603050405020304" pitchFamily="18" charset="0"/>
                <a:cs typeface="Times New Roman" panose="02020603050405020304" pitchFamily="18" charset="0"/>
              </a:rPr>
              <a:t>potere degli </a:t>
            </a:r>
            <a:r>
              <a:rPr lang="it-IT" i="1" dirty="0" err="1">
                <a:solidFill>
                  <a:srgbClr val="C00000"/>
                </a:solidFill>
                <a:latin typeface="Times New Roman" panose="02020603050405020304" pitchFamily="18" charset="0"/>
                <a:cs typeface="Times New Roman" panose="02020603050405020304" pitchFamily="18" charset="0"/>
              </a:rPr>
              <a:t>Economistes</a:t>
            </a:r>
            <a:r>
              <a:rPr lang="it-IT" dirty="0">
                <a:latin typeface="Times New Roman" panose="02020603050405020304" pitchFamily="18" charset="0"/>
                <a:cs typeface="Times New Roman" panose="02020603050405020304" pitchFamily="18" charset="0"/>
              </a:rPr>
              <a:t> dediti ad accrescere la forza dello Stato e l’intervento della monarchia nel voler concedere </a:t>
            </a:r>
            <a:r>
              <a:rPr lang="it-IT" dirty="0">
                <a:solidFill>
                  <a:srgbClr val="C00000"/>
                </a:solidFill>
                <a:latin typeface="Times New Roman" panose="02020603050405020304" pitchFamily="18" charset="0"/>
                <a:cs typeface="Times New Roman" panose="02020603050405020304" pitchFamily="18" charset="0"/>
              </a:rPr>
              <a:t>equilibrio tra le classi</a:t>
            </a:r>
            <a:r>
              <a:rPr lang="it-IT" dirty="0">
                <a:latin typeface="Times New Roman" panose="02020603050405020304" pitchFamily="18" charset="0"/>
                <a:cs typeface="Times New Roman" panose="02020603050405020304" pitchFamily="18" charset="0"/>
              </a:rPr>
              <a:t> riavvicinandole, che inevitabilmente hanno finito per scontrarsi.</a:t>
            </a:r>
          </a:p>
        </p:txBody>
      </p:sp>
      <p:pic>
        <p:nvPicPr>
          <p:cNvPr id="6" name="Segnaposto contenuto 5">
            <a:extLst>
              <a:ext uri="{FF2B5EF4-FFF2-40B4-BE49-F238E27FC236}">
                <a16:creationId xmlns:a16="http://schemas.microsoft.com/office/drawing/2014/main" id="{E61E5E51-191B-4FE1-9BA4-B58A030F8D0F}"/>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782050" y="1352550"/>
            <a:ext cx="2971799" cy="4324350"/>
          </a:xfrm>
        </p:spPr>
      </p:pic>
    </p:spTree>
    <p:extLst>
      <p:ext uri="{BB962C8B-B14F-4D97-AF65-F5344CB8AC3E}">
        <p14:creationId xmlns:p14="http://schemas.microsoft.com/office/powerpoint/2010/main" val="8478747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6A2892-CE09-41A8-A63C-CACD6BEB6195}"/>
              </a:ext>
            </a:extLst>
          </p:cNvPr>
          <p:cNvSpPr>
            <a:spLocks noGrp="1"/>
          </p:cNvSpPr>
          <p:nvPr>
            <p:ph type="title"/>
          </p:nvPr>
        </p:nvSpPr>
        <p:spPr>
          <a:xfrm>
            <a:off x="2592923" y="490760"/>
            <a:ext cx="8911687" cy="442690"/>
          </a:xfrm>
        </p:spPr>
        <p:txBody>
          <a:bodyPr>
            <a:normAutofit fontScale="90000"/>
          </a:bodyPr>
          <a:lstStyle/>
          <a:p>
            <a:r>
              <a:rPr lang="it-IT" sz="2400" cap="small" dirty="0">
                <a:latin typeface="Times New Roman" panose="02020603050405020304" pitchFamily="18" charset="0"/>
                <a:cs typeface="Times New Roman" panose="02020603050405020304" pitchFamily="18" charset="0"/>
              </a:rPr>
              <a:t>I. Il «carattere» della Rivoluzione</a:t>
            </a:r>
          </a:p>
        </p:txBody>
      </p:sp>
      <p:sp>
        <p:nvSpPr>
          <p:cNvPr id="3" name="Segnaposto contenuto 2">
            <a:extLst>
              <a:ext uri="{FF2B5EF4-FFF2-40B4-BE49-F238E27FC236}">
                <a16:creationId xmlns:a16="http://schemas.microsoft.com/office/drawing/2014/main" id="{D6B72C2A-4CD2-49C9-9521-D5061FD29CEE}"/>
              </a:ext>
            </a:extLst>
          </p:cNvPr>
          <p:cNvSpPr>
            <a:spLocks noGrp="1"/>
          </p:cNvSpPr>
          <p:nvPr>
            <p:ph sz="half" idx="1"/>
          </p:nvPr>
        </p:nvSpPr>
        <p:spPr>
          <a:xfrm>
            <a:off x="2589211" y="1066800"/>
            <a:ext cx="8915399" cy="3333750"/>
          </a:xfrm>
        </p:spPr>
        <p:txBody>
          <a:bodyPr/>
          <a:lstStyle/>
          <a:p>
            <a:pPr marL="0" indent="0" algn="just">
              <a:buNone/>
            </a:pPr>
            <a:r>
              <a:rPr lang="it-IT" dirty="0">
                <a:latin typeface="Times New Roman" panose="02020603050405020304" pitchFamily="18" charset="0"/>
                <a:cs typeface="Times New Roman" panose="02020603050405020304" pitchFamily="18" charset="0"/>
              </a:rPr>
              <a:t>Iniziando a ragionare su come l’inizio della Rivoluzione fosse in concomitanza con un’ampia serie di cause di tipo politico, sociale, economico e naturale (gli anni precedenti l’89 furono densi di carestie e cattivi raccolti), Tocqueville volle raggiungere in profondità le origini di queste cause.</a:t>
            </a:r>
          </a:p>
          <a:p>
            <a:pPr marL="0" indent="0" algn="just">
              <a:buNone/>
            </a:pPr>
            <a:r>
              <a:rPr lang="it-IT" dirty="0">
                <a:latin typeface="Times New Roman" panose="02020603050405020304" pitchFamily="18" charset="0"/>
                <a:cs typeface="Times New Roman" panose="02020603050405020304" pitchFamily="18" charset="0"/>
              </a:rPr>
              <a:t>Fermamente convinto che la </a:t>
            </a:r>
            <a:r>
              <a:rPr lang="it-IT" dirty="0">
                <a:solidFill>
                  <a:srgbClr val="C00000"/>
                </a:solidFill>
                <a:latin typeface="Times New Roman" panose="02020603050405020304" pitchFamily="18" charset="0"/>
                <a:cs typeface="Times New Roman" panose="02020603050405020304" pitchFamily="18" charset="0"/>
              </a:rPr>
              <a:t>fine dell’Antico Regime</a:t>
            </a:r>
            <a:r>
              <a:rPr lang="it-IT" dirty="0">
                <a:latin typeface="Times New Roman" panose="02020603050405020304" pitchFamily="18" charset="0"/>
                <a:cs typeface="Times New Roman" panose="02020603050405020304" pitchFamily="18" charset="0"/>
              </a:rPr>
              <a:t> fosse un </a:t>
            </a:r>
            <a:r>
              <a:rPr lang="it-IT" dirty="0">
                <a:solidFill>
                  <a:srgbClr val="C00000"/>
                </a:solidFill>
                <a:latin typeface="Times New Roman" panose="02020603050405020304" pitchFamily="18" charset="0"/>
                <a:cs typeface="Times New Roman" panose="02020603050405020304" pitchFamily="18" charset="0"/>
              </a:rPr>
              <a:t>fenomeno in corso da lungo tempo</a:t>
            </a:r>
            <a:r>
              <a:rPr lang="it-IT" dirty="0">
                <a:latin typeface="Times New Roman" panose="02020603050405020304" pitchFamily="18" charset="0"/>
                <a:cs typeface="Times New Roman" panose="02020603050405020304" pitchFamily="18" charset="0"/>
              </a:rPr>
              <a:t>, identificò il venir meno del </a:t>
            </a:r>
            <a:r>
              <a:rPr lang="it-IT" i="1" dirty="0">
                <a:latin typeface="Times New Roman" panose="02020603050405020304" pitchFamily="18" charset="0"/>
                <a:cs typeface="Times New Roman" panose="02020603050405020304" pitchFamily="18" charset="0"/>
              </a:rPr>
              <a:t>sistema feudale</a:t>
            </a:r>
            <a:r>
              <a:rPr lang="it-IT" dirty="0">
                <a:latin typeface="Times New Roman" panose="02020603050405020304" pitchFamily="18" charset="0"/>
                <a:cs typeface="Times New Roman" panose="02020603050405020304" pitchFamily="18" charset="0"/>
              </a:rPr>
              <a:t> come fondamentale per questo processo, poiché i nobili non ebbero più i mezzi o la volontà di proteggere gli abitanti del loro territorio, mantenendo tuttavia i privilegi (soprattutto fiscali) che nel medioevo giustificarono la loro posizione di superiorità. In contemporanea </a:t>
            </a:r>
            <a:r>
              <a:rPr lang="it-IT" dirty="0">
                <a:solidFill>
                  <a:schemeClr val="tx1"/>
                </a:solidFill>
                <a:latin typeface="Times New Roman" panose="02020603050405020304" pitchFamily="18" charset="0"/>
                <a:cs typeface="Times New Roman" panose="02020603050405020304" pitchFamily="18" charset="0"/>
              </a:rPr>
              <a:t>il </a:t>
            </a:r>
            <a:r>
              <a:rPr lang="it-IT" dirty="0">
                <a:solidFill>
                  <a:srgbClr val="C00000"/>
                </a:solidFill>
                <a:latin typeface="Times New Roman" panose="02020603050405020304" pitchFamily="18" charset="0"/>
                <a:cs typeface="Times New Roman" panose="02020603050405020304" pitchFamily="18" charset="0"/>
              </a:rPr>
              <a:t>Terzo Stato</a:t>
            </a:r>
            <a:r>
              <a:rPr lang="it-IT" dirty="0">
                <a:latin typeface="Times New Roman" panose="02020603050405020304" pitchFamily="18" charset="0"/>
                <a:cs typeface="Times New Roman" panose="02020603050405020304" pitchFamily="18" charset="0"/>
              </a:rPr>
              <a:t> (con tutte le sfumature che questo termine comporta) prese lentamente coscienza di questo ̋̋abbandonő ed iniziò ad </a:t>
            </a:r>
            <a:r>
              <a:rPr lang="it-IT" dirty="0">
                <a:solidFill>
                  <a:srgbClr val="C00000"/>
                </a:solidFill>
                <a:latin typeface="Times New Roman" panose="02020603050405020304" pitchFamily="18" charset="0"/>
                <a:cs typeface="Times New Roman" panose="02020603050405020304" pitchFamily="18" charset="0"/>
              </a:rPr>
              <a:t>autogestirsi in varie forme</a:t>
            </a:r>
            <a:r>
              <a:rPr lang="it-IT" dirty="0">
                <a:latin typeface="Times New Roman" panose="02020603050405020304" pitchFamily="18" charset="0"/>
                <a:cs typeface="Times New Roman" panose="02020603050405020304" pitchFamily="18" charset="0"/>
              </a:rPr>
              <a:t>, con riferimento sempre di più al potere monarchico.</a:t>
            </a:r>
          </a:p>
        </p:txBody>
      </p:sp>
      <p:sp>
        <p:nvSpPr>
          <p:cNvPr id="4" name="Segnaposto contenuto 3">
            <a:extLst>
              <a:ext uri="{FF2B5EF4-FFF2-40B4-BE49-F238E27FC236}">
                <a16:creationId xmlns:a16="http://schemas.microsoft.com/office/drawing/2014/main" id="{9B30E749-4858-4AE3-AA06-2EB872686C5F}"/>
              </a:ext>
            </a:extLst>
          </p:cNvPr>
          <p:cNvSpPr>
            <a:spLocks noGrp="1"/>
          </p:cNvSpPr>
          <p:nvPr>
            <p:ph sz="half" idx="2"/>
          </p:nvPr>
        </p:nvSpPr>
        <p:spPr>
          <a:xfrm>
            <a:off x="2589211" y="4400550"/>
            <a:ext cx="8915399" cy="2152650"/>
          </a:xfrm>
        </p:spPr>
        <p:txBody>
          <a:bodyPr/>
          <a:lstStyle/>
          <a:p>
            <a:pPr algn="just"/>
            <a:r>
              <a:rPr lang="it-IT" dirty="0">
                <a:latin typeface="Times New Roman" panose="02020603050405020304" pitchFamily="18" charset="0"/>
                <a:ea typeface="Calibri" panose="020F0502020204030204" pitchFamily="34" charset="0"/>
              </a:rPr>
              <a:t>«</a:t>
            </a:r>
            <a:r>
              <a:rPr lang="it-IT" i="1" dirty="0">
                <a:latin typeface="Times New Roman" panose="02020603050405020304" pitchFamily="18" charset="0"/>
                <a:ea typeface="Calibri" panose="020F0502020204030204" pitchFamily="34" charset="0"/>
              </a:rPr>
              <a:t>Ma come hanno potuto, queste istituzioni di data recente, formarsi in Francia in mezzo ai resti della società feudale? Fu opera di pazienza, destrezza e tempo, più che frutto della forza e del pieno potere. Al momento in cui scoppiò la rivoluzione, quasi nulla dell’antico edificio amministrativo francese era stato abbattuto. Se ne era, per così dire, costruito un altro all’interno di quello</a:t>
            </a:r>
            <a:r>
              <a:rPr lang="it-IT" dirty="0">
                <a:latin typeface="Times New Roman" panose="02020603050405020304" pitchFamily="18" charset="0"/>
                <a:ea typeface="Calibri" panose="020F0502020204030204" pitchFamily="34" charset="0"/>
              </a:rPr>
              <a:t>». </a:t>
            </a:r>
          </a:p>
          <a:p>
            <a:pPr marL="0" indent="0">
              <a:buNone/>
            </a:pPr>
            <a:r>
              <a:rPr lang="it-IT" cap="small" dirty="0">
                <a:latin typeface="Times New Roman" panose="02020603050405020304" pitchFamily="18" charset="0"/>
              </a:rPr>
              <a:t>A. de Tocqueville</a:t>
            </a:r>
            <a:r>
              <a:rPr lang="it-IT" dirty="0">
                <a:latin typeface="Times New Roman" panose="02020603050405020304" pitchFamily="18" charset="0"/>
              </a:rPr>
              <a:t>, </a:t>
            </a:r>
            <a:r>
              <a:rPr lang="it-IT" i="1" dirty="0">
                <a:latin typeface="Times New Roman" panose="02020603050405020304" pitchFamily="18" charset="0"/>
              </a:rPr>
              <a:t>L’Antico regime e la Rivoluzione</a:t>
            </a:r>
            <a:r>
              <a:rPr lang="it-IT" dirty="0">
                <a:latin typeface="Times New Roman" panose="02020603050405020304" pitchFamily="18" charset="0"/>
              </a:rPr>
              <a:t>, p. 97.</a:t>
            </a:r>
            <a:endParaRPr lang="it-IT" dirty="0"/>
          </a:p>
        </p:txBody>
      </p:sp>
    </p:spTree>
    <p:extLst>
      <p:ext uri="{BB962C8B-B14F-4D97-AF65-F5344CB8AC3E}">
        <p14:creationId xmlns:p14="http://schemas.microsoft.com/office/powerpoint/2010/main" val="1356317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BD6B24-8CD0-4EAF-9AAD-A18CD6DC54B5}"/>
              </a:ext>
            </a:extLst>
          </p:cNvPr>
          <p:cNvSpPr>
            <a:spLocks noGrp="1"/>
          </p:cNvSpPr>
          <p:nvPr>
            <p:ph type="title"/>
          </p:nvPr>
        </p:nvSpPr>
        <p:spPr>
          <a:xfrm>
            <a:off x="2592923" y="490760"/>
            <a:ext cx="8911687" cy="652240"/>
          </a:xfrm>
        </p:spPr>
        <p:txBody>
          <a:bodyPr>
            <a:normAutofit/>
          </a:bodyPr>
          <a:lstStyle/>
          <a:p>
            <a:r>
              <a:rPr lang="it-IT" sz="2200" cap="small" dirty="0">
                <a:latin typeface="Times New Roman" panose="02020603050405020304" pitchFamily="18" charset="0"/>
                <a:cs typeface="Times New Roman" panose="02020603050405020304" pitchFamily="18" charset="0"/>
              </a:rPr>
              <a:t>II. Per quale motivo la Rivoluzione sia scoppiata in Francia</a:t>
            </a:r>
          </a:p>
        </p:txBody>
      </p:sp>
      <p:sp>
        <p:nvSpPr>
          <p:cNvPr id="3" name="Segnaposto contenuto 2">
            <a:extLst>
              <a:ext uri="{FF2B5EF4-FFF2-40B4-BE49-F238E27FC236}">
                <a16:creationId xmlns:a16="http://schemas.microsoft.com/office/drawing/2014/main" id="{AEC457B4-1AAA-46DB-8F32-7113469C91A2}"/>
              </a:ext>
            </a:extLst>
          </p:cNvPr>
          <p:cNvSpPr>
            <a:spLocks noGrp="1"/>
          </p:cNvSpPr>
          <p:nvPr>
            <p:ph sz="half" idx="1"/>
          </p:nvPr>
        </p:nvSpPr>
        <p:spPr>
          <a:xfrm>
            <a:off x="2592923" y="1143000"/>
            <a:ext cx="8911687" cy="3238500"/>
          </a:xfrm>
        </p:spPr>
        <p:txBody>
          <a:bodyPr/>
          <a:lstStyle/>
          <a:p>
            <a:pPr marL="0" indent="0" algn="just">
              <a:buNone/>
            </a:pPr>
            <a:r>
              <a:rPr lang="it-IT" dirty="0">
                <a:latin typeface="Times New Roman" panose="02020603050405020304" pitchFamily="18" charset="0"/>
                <a:cs typeface="Times New Roman" panose="02020603050405020304" pitchFamily="18" charset="0"/>
              </a:rPr>
              <a:t>Nella seconda parte, ricorrono echi dalla prima, e soprattutto l’attenzione di Tocqueville si sposta sui </a:t>
            </a:r>
            <a:r>
              <a:rPr lang="it-IT" dirty="0">
                <a:solidFill>
                  <a:srgbClr val="C00000"/>
                </a:solidFill>
                <a:latin typeface="Times New Roman" panose="02020603050405020304" pitchFamily="18" charset="0"/>
                <a:cs typeface="Times New Roman" panose="02020603050405020304" pitchFamily="18" charset="0"/>
              </a:rPr>
              <a:t>contadini</a:t>
            </a:r>
            <a:r>
              <a:rPr lang="it-IT" dirty="0">
                <a:latin typeface="Times New Roman" panose="02020603050405020304" pitchFamily="18" charset="0"/>
                <a:cs typeface="Times New Roman" panose="02020603050405020304" pitchFamily="18" charset="0"/>
              </a:rPr>
              <a:t>, che alla fine del XVIII secolo vivono una </a:t>
            </a:r>
            <a:r>
              <a:rPr lang="it-IT" dirty="0">
                <a:solidFill>
                  <a:srgbClr val="C00000"/>
                </a:solidFill>
                <a:latin typeface="Times New Roman" panose="02020603050405020304" pitchFamily="18" charset="0"/>
                <a:cs typeface="Times New Roman" panose="02020603050405020304" pitchFamily="18" charset="0"/>
              </a:rPr>
              <a:t>condizione migliore che in altri Paesi</a:t>
            </a:r>
            <a:r>
              <a:rPr lang="it-IT" dirty="0">
                <a:latin typeface="Times New Roman" panose="02020603050405020304" pitchFamily="18" charset="0"/>
                <a:cs typeface="Times New Roman" panose="02020603050405020304" pitchFamily="18" charset="0"/>
              </a:rPr>
              <a:t>. Tuttavia </a:t>
            </a:r>
            <a:r>
              <a:rPr lang="it-IT" u="sng" dirty="0">
                <a:latin typeface="Times New Roman" panose="02020603050405020304" pitchFamily="18" charset="0"/>
                <a:cs typeface="Times New Roman" panose="02020603050405020304" pitchFamily="18" charset="0"/>
              </a:rPr>
              <a:t>sono gravati da un numero considerevole di tasse</a:t>
            </a:r>
            <a:r>
              <a:rPr lang="it-IT" dirty="0">
                <a:latin typeface="Times New Roman" panose="02020603050405020304" pitchFamily="18" charset="0"/>
                <a:cs typeface="Times New Roman" panose="02020603050405020304" pitchFamily="18" charset="0"/>
              </a:rPr>
              <a:t>, molte delle quali non sanno spiegarsi.</a:t>
            </a:r>
          </a:p>
          <a:p>
            <a:pPr marL="0" indent="0" algn="just">
              <a:buNone/>
            </a:pPr>
            <a:r>
              <a:rPr lang="it-IT" dirty="0">
                <a:latin typeface="Times New Roman" panose="02020603050405020304" pitchFamily="18" charset="0"/>
                <a:cs typeface="Times New Roman" panose="02020603050405020304" pitchFamily="18" charset="0"/>
              </a:rPr>
              <a:t>Per consentire un controllo continuo su di loro, la monarchia ha attuato nel tempo una </a:t>
            </a:r>
            <a:r>
              <a:rPr lang="it-IT" dirty="0">
                <a:solidFill>
                  <a:srgbClr val="C00000"/>
                </a:solidFill>
                <a:latin typeface="Times New Roman" panose="02020603050405020304" pitchFamily="18" charset="0"/>
                <a:cs typeface="Times New Roman" panose="02020603050405020304" pitchFamily="18" charset="0"/>
              </a:rPr>
              <a:t>centralizzazione amministrativa</a:t>
            </a:r>
            <a:r>
              <a:rPr lang="it-IT" dirty="0">
                <a:latin typeface="Times New Roman" panose="02020603050405020304" pitchFamily="18" charset="0"/>
                <a:cs typeface="Times New Roman" panose="02020603050405020304" pitchFamily="18" charset="0"/>
              </a:rPr>
              <a:t> che «</a:t>
            </a:r>
            <a:r>
              <a:rPr lang="it-IT" i="1" dirty="0">
                <a:latin typeface="Times New Roman" panose="02020603050405020304" pitchFamily="18" charset="0"/>
                <a:cs typeface="Times New Roman" panose="02020603050405020304" pitchFamily="18" charset="0"/>
              </a:rPr>
              <a:t>non si è realizzata distruggendo le vecchie autorità locali o provinciali, ma costruendo dalla base un’amministrazione centralizzata che, con pretesti diversi, ha avvocato a sé la gestione degli affari, sottraendola alle competenze tradizionali […] Parallelamente alla </a:t>
            </a:r>
            <a:r>
              <a:rPr lang="it-IT" i="1" u="sng" dirty="0">
                <a:latin typeface="Times New Roman" panose="02020603050405020304" pitchFamily="18" charset="0"/>
                <a:cs typeface="Times New Roman" panose="02020603050405020304" pitchFamily="18" charset="0"/>
              </a:rPr>
              <a:t>centralizzazione monarchica</a:t>
            </a:r>
            <a:r>
              <a:rPr lang="it-IT" i="1" dirty="0">
                <a:latin typeface="Times New Roman" panose="02020603050405020304" pitchFamily="18" charset="0"/>
                <a:cs typeface="Times New Roman" panose="02020603050405020304" pitchFamily="18" charset="0"/>
              </a:rPr>
              <a:t>, si crea una </a:t>
            </a:r>
            <a:r>
              <a:rPr lang="it-IT" i="1" u="sng" dirty="0">
                <a:latin typeface="Times New Roman" panose="02020603050405020304" pitchFamily="18" charset="0"/>
                <a:cs typeface="Times New Roman" panose="02020603050405020304" pitchFamily="18" charset="0"/>
              </a:rPr>
              <a:t>centralizzazione geografica</a:t>
            </a:r>
            <a:r>
              <a:rPr lang="it-IT" i="1" dirty="0">
                <a:latin typeface="Times New Roman" panose="02020603050405020304" pitchFamily="18" charset="0"/>
                <a:cs typeface="Times New Roman" panose="02020603050405020304" pitchFamily="18" charset="0"/>
              </a:rPr>
              <a:t>: Parigi diventa una capitale che assorbe parte della vita provinciale di un tempo</a:t>
            </a:r>
            <a:r>
              <a:rPr lang="it-IT" dirty="0">
                <a:latin typeface="Times New Roman" panose="02020603050405020304" pitchFamily="18" charset="0"/>
                <a:cs typeface="Times New Roman" panose="02020603050405020304" pitchFamily="18" charset="0"/>
              </a:rPr>
              <a:t>».</a:t>
            </a:r>
          </a:p>
        </p:txBody>
      </p:sp>
      <p:sp>
        <p:nvSpPr>
          <p:cNvPr id="4" name="Segnaposto contenuto 3">
            <a:extLst>
              <a:ext uri="{FF2B5EF4-FFF2-40B4-BE49-F238E27FC236}">
                <a16:creationId xmlns:a16="http://schemas.microsoft.com/office/drawing/2014/main" id="{20C81ED5-FA9F-4BA4-814D-6E8183E2463F}"/>
              </a:ext>
            </a:extLst>
          </p:cNvPr>
          <p:cNvSpPr>
            <a:spLocks noGrp="1"/>
          </p:cNvSpPr>
          <p:nvPr>
            <p:ph sz="half" idx="2"/>
          </p:nvPr>
        </p:nvSpPr>
        <p:spPr>
          <a:xfrm>
            <a:off x="2592922" y="4381500"/>
            <a:ext cx="8911688" cy="2265294"/>
          </a:xfrm>
        </p:spPr>
        <p:txBody>
          <a:bodyPr/>
          <a:lstStyle/>
          <a:p>
            <a:pPr algn="just"/>
            <a:r>
              <a:rPr lang="it-IT" dirty="0">
                <a:latin typeface="Times New Roman" panose="02020603050405020304" pitchFamily="18" charset="0"/>
                <a:cs typeface="Times New Roman" panose="02020603050405020304" pitchFamily="18" charset="0"/>
              </a:rPr>
              <a:t>«</a:t>
            </a:r>
            <a:r>
              <a:rPr lang="it-IT" i="1" dirty="0">
                <a:latin typeface="Times New Roman" panose="02020603050405020304" pitchFamily="18" charset="0"/>
                <a:cs typeface="Times New Roman" panose="02020603050405020304" pitchFamily="18" charset="0"/>
              </a:rPr>
              <a:t>Abbandonato dai nobili ed anche dai borghesi che fuggono in città</a:t>
            </a:r>
            <a:r>
              <a:rPr lang="it-IT" dirty="0">
                <a:latin typeface="Times New Roman" panose="02020603050405020304" pitchFamily="18" charset="0"/>
                <a:cs typeface="Times New Roman" panose="02020603050405020304" pitchFamily="18" charset="0"/>
              </a:rPr>
              <a:t>» per via delle maggiori attrattive e possibilità ivi offerte «</a:t>
            </a:r>
            <a:r>
              <a:rPr lang="it-IT" i="1" dirty="0">
                <a:latin typeface="Times New Roman" panose="02020603050405020304" pitchFamily="18" charset="0"/>
                <a:cs typeface="Times New Roman" panose="02020603050405020304" pitchFamily="18" charset="0"/>
              </a:rPr>
              <a:t>i</a:t>
            </a:r>
            <a:r>
              <a:rPr lang="it-IT" i="1" u="sng" dirty="0">
                <a:latin typeface="Times New Roman" panose="02020603050405020304" pitchFamily="18" charset="0"/>
                <a:cs typeface="Times New Roman" panose="02020603050405020304" pitchFamily="18" charset="0"/>
              </a:rPr>
              <a:t>l villaggio è un concentrato di uomini miserabili, rozzi e incolti, preda dell’arbitrio amministrativo</a:t>
            </a:r>
            <a:r>
              <a:rPr lang="it-IT" i="1" dirty="0">
                <a:latin typeface="Times New Roman" panose="02020603050405020304" pitchFamily="18" charset="0"/>
                <a:cs typeface="Times New Roman" panose="02020603050405020304" pitchFamily="18" charset="0"/>
              </a:rPr>
              <a:t>. Esso appare tranquillamente sottomesso, ma già, con lo </a:t>
            </a:r>
            <a:r>
              <a:rPr lang="it-IT" i="1" dirty="0">
                <a:solidFill>
                  <a:srgbClr val="C00000"/>
                </a:solidFill>
                <a:latin typeface="Times New Roman" panose="02020603050405020304" pitchFamily="18" charset="0"/>
                <a:cs typeface="Times New Roman" panose="02020603050405020304" pitchFamily="18" charset="0"/>
              </a:rPr>
              <a:t>spirito del secolo</a:t>
            </a:r>
            <a:r>
              <a:rPr lang="it-IT" i="1" dirty="0">
                <a:latin typeface="Times New Roman" panose="02020603050405020304" pitchFamily="18" charset="0"/>
                <a:cs typeface="Times New Roman" panose="02020603050405020304" pitchFamily="18" charset="0"/>
              </a:rPr>
              <a:t>, qualche </a:t>
            </a:r>
            <a:r>
              <a:rPr lang="it-IT" i="1" dirty="0">
                <a:solidFill>
                  <a:srgbClr val="C00000"/>
                </a:solidFill>
                <a:latin typeface="Times New Roman" panose="02020603050405020304" pitchFamily="18" charset="0"/>
                <a:cs typeface="Times New Roman" panose="02020603050405020304" pitchFamily="18" charset="0"/>
              </a:rPr>
              <a:t>barlume di rivolta</a:t>
            </a:r>
            <a:r>
              <a:rPr lang="it-IT" i="1" dirty="0">
                <a:latin typeface="Times New Roman" panose="02020603050405020304" pitchFamily="18" charset="0"/>
                <a:cs typeface="Times New Roman" panose="02020603050405020304" pitchFamily="18" charset="0"/>
              </a:rPr>
              <a:t> inizia ad illuminare questi spiriti ottenebrati</a:t>
            </a:r>
            <a:r>
              <a:rPr lang="it-IT" dirty="0">
                <a:latin typeface="Times New Roman" panose="02020603050405020304" pitchFamily="18" charset="0"/>
                <a:cs typeface="Times New Roman" panose="02020603050405020304" pitchFamily="18" charset="0"/>
              </a:rPr>
              <a:t>», che iniziano ad intravvedere la possibilità di togliersi dalle spalle un carico scomodo.</a:t>
            </a:r>
          </a:p>
          <a:p>
            <a:pPr marL="0" indent="0" algn="just">
              <a:buNone/>
            </a:pPr>
            <a:r>
              <a:rPr lang="it-IT" cap="small" dirty="0">
                <a:latin typeface="Times New Roman" panose="02020603050405020304" pitchFamily="18" charset="0"/>
                <a:cs typeface="Times New Roman" panose="02020603050405020304" pitchFamily="18" charset="0"/>
              </a:rPr>
              <a:t>A. Jardin</a:t>
            </a:r>
            <a:r>
              <a:rPr lang="it-IT" dirty="0">
                <a:latin typeface="Times New Roman" panose="02020603050405020304" pitchFamily="18" charset="0"/>
                <a:cs typeface="Times New Roman" panose="02020603050405020304" pitchFamily="18" charset="0"/>
              </a:rPr>
              <a:t>, </a:t>
            </a:r>
            <a:r>
              <a:rPr lang="it-IT" i="1" dirty="0">
                <a:latin typeface="Times New Roman" panose="02020603050405020304" pitchFamily="18" charset="0"/>
                <a:cs typeface="Times New Roman" panose="02020603050405020304" pitchFamily="18" charset="0"/>
              </a:rPr>
              <a:t>Alexis de Tocqueville</a:t>
            </a:r>
            <a:r>
              <a:rPr lang="it-IT" dirty="0">
                <a:latin typeface="Times New Roman" panose="02020603050405020304" pitchFamily="18" charset="0"/>
                <a:cs typeface="Times New Roman" panose="02020603050405020304" pitchFamily="18" charset="0"/>
              </a:rPr>
              <a:t>, in </a:t>
            </a:r>
            <a:r>
              <a:rPr lang="it-IT" i="1" dirty="0">
                <a:latin typeface="Times New Roman" panose="02020603050405020304" pitchFamily="18" charset="0"/>
                <a:cs typeface="Times New Roman" panose="02020603050405020304" pitchFamily="18" charset="0"/>
              </a:rPr>
              <a:t>L’albero della Rivoluzione</a:t>
            </a:r>
            <a:r>
              <a:rPr lang="it-IT" dirty="0">
                <a:latin typeface="Times New Roman" panose="02020603050405020304" pitchFamily="18" charset="0"/>
                <a:cs typeface="Times New Roman" panose="02020603050405020304" pitchFamily="18" charset="0"/>
              </a:rPr>
              <a:t>, pp. 640-41.</a:t>
            </a:r>
          </a:p>
        </p:txBody>
      </p:sp>
    </p:spTree>
    <p:extLst>
      <p:ext uri="{BB962C8B-B14F-4D97-AF65-F5344CB8AC3E}">
        <p14:creationId xmlns:p14="http://schemas.microsoft.com/office/powerpoint/2010/main" val="26528322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8407891-E802-42A6-8147-3964E5E81DEE}"/>
              </a:ext>
            </a:extLst>
          </p:cNvPr>
          <p:cNvSpPr>
            <a:spLocks noGrp="1"/>
          </p:cNvSpPr>
          <p:nvPr>
            <p:ph type="title"/>
          </p:nvPr>
        </p:nvSpPr>
        <p:spPr/>
        <p:txBody>
          <a:bodyPr>
            <a:normAutofit/>
          </a:bodyPr>
          <a:lstStyle/>
          <a:p>
            <a:r>
              <a:rPr lang="it-IT" sz="2200" cap="small" dirty="0">
                <a:latin typeface="Times New Roman" panose="02020603050405020304" pitchFamily="18" charset="0"/>
                <a:cs typeface="Times New Roman" panose="02020603050405020304" pitchFamily="18" charset="0"/>
              </a:rPr>
              <a:t>III. Come fosse prevedibile per diversi fattori</a:t>
            </a:r>
          </a:p>
        </p:txBody>
      </p:sp>
      <p:sp>
        <p:nvSpPr>
          <p:cNvPr id="3" name="Segnaposto contenuto 2">
            <a:extLst>
              <a:ext uri="{FF2B5EF4-FFF2-40B4-BE49-F238E27FC236}">
                <a16:creationId xmlns:a16="http://schemas.microsoft.com/office/drawing/2014/main" id="{5232C663-5C1C-4279-9DE4-67EACF1B7B02}"/>
              </a:ext>
            </a:extLst>
          </p:cNvPr>
          <p:cNvSpPr>
            <a:spLocks noGrp="1"/>
          </p:cNvSpPr>
          <p:nvPr>
            <p:ph sz="half" idx="1"/>
          </p:nvPr>
        </p:nvSpPr>
        <p:spPr>
          <a:xfrm>
            <a:off x="2589211" y="1390650"/>
            <a:ext cx="8915399" cy="2933700"/>
          </a:xfrm>
        </p:spPr>
        <p:txBody>
          <a:bodyPr>
            <a:normAutofit lnSpcReduction="10000"/>
          </a:bodyPr>
          <a:lstStyle/>
          <a:p>
            <a:pPr marL="0" indent="0" algn="just">
              <a:buNone/>
            </a:pPr>
            <a:r>
              <a:rPr lang="it-IT" dirty="0">
                <a:latin typeface="Times New Roman" panose="02020603050405020304" pitchFamily="18" charset="0"/>
                <a:cs typeface="Times New Roman" panose="02020603050405020304" pitchFamily="18" charset="0"/>
              </a:rPr>
              <a:t>Nella terza parte dello studio, Tocqueville porta la sua trattazione ad occuparsi dell’ultimo periodo precedente la Rivoluzione e delle conseguenze della stessa, dando molto peso agli influssi dei </a:t>
            </a:r>
            <a:r>
              <a:rPr lang="it-IT" u="sng" dirty="0">
                <a:latin typeface="Times New Roman" panose="02020603050405020304" pitchFamily="18" charset="0"/>
                <a:cs typeface="Times New Roman" panose="02020603050405020304" pitchFamily="18" charset="0"/>
              </a:rPr>
              <a:t>pensatori illuministi</a:t>
            </a:r>
            <a:r>
              <a:rPr lang="it-IT" dirty="0">
                <a:latin typeface="Times New Roman" panose="02020603050405020304" pitchFamily="18" charset="0"/>
                <a:cs typeface="Times New Roman" panose="02020603050405020304" pitchFamily="18" charset="0"/>
              </a:rPr>
              <a:t>, che </a:t>
            </a:r>
            <a:r>
              <a:rPr lang="it-IT" u="sng" dirty="0">
                <a:latin typeface="Times New Roman" panose="02020603050405020304" pitchFamily="18" charset="0"/>
                <a:cs typeface="Times New Roman" panose="02020603050405020304" pitchFamily="18" charset="0"/>
              </a:rPr>
              <a:t>hanno minato con il pensiero alcune basi solide della società (come il Cristianesimo) per donare «libertà» all’uomo</a:t>
            </a:r>
            <a:r>
              <a:rPr lang="it-IT" dirty="0">
                <a:latin typeface="Times New Roman" panose="02020603050405020304" pitchFamily="18" charset="0"/>
                <a:cs typeface="Times New Roman" panose="02020603050405020304" pitchFamily="18" charset="0"/>
              </a:rPr>
              <a:t>, senza però rendersi conto della situazione che stava sfuggendo di mano. Nella loro opinione, Tocqueville non identifica la volontà di abbattere la monarchia, ma di </a:t>
            </a:r>
            <a:r>
              <a:rPr lang="it-IT" dirty="0">
                <a:solidFill>
                  <a:srgbClr val="C00000"/>
                </a:solidFill>
                <a:latin typeface="Times New Roman" panose="02020603050405020304" pitchFamily="18" charset="0"/>
                <a:cs typeface="Times New Roman" panose="02020603050405020304" pitchFamily="18" charset="0"/>
              </a:rPr>
              <a:t>creare un sistema di uguaglianza e libertà</a:t>
            </a:r>
            <a:r>
              <a:rPr lang="it-IT" dirty="0">
                <a:latin typeface="Times New Roman" panose="02020603050405020304" pitchFamily="18" charset="0"/>
                <a:cs typeface="Times New Roman" panose="02020603050405020304" pitchFamily="18" charset="0"/>
              </a:rPr>
              <a:t>. Un’utopia che a contatto con la rabbia e l’incomprensione di molti ha portato ad un inevitabile sfogo violento, incentivato dagli </a:t>
            </a:r>
            <a:r>
              <a:rPr lang="it-IT" i="1" dirty="0" err="1">
                <a:latin typeface="Times New Roman" panose="02020603050405020304" pitchFamily="18" charset="0"/>
                <a:cs typeface="Times New Roman" panose="02020603050405020304" pitchFamily="18" charset="0"/>
              </a:rPr>
              <a:t>Economistes</a:t>
            </a:r>
            <a:r>
              <a:rPr lang="it-IT" dirty="0">
                <a:latin typeface="Times New Roman" panose="02020603050405020304" pitchFamily="18" charset="0"/>
                <a:cs typeface="Times New Roman" panose="02020603050405020304" pitchFamily="18" charset="0"/>
              </a:rPr>
              <a:t> che tentarono di profittare dalla cosa.</a:t>
            </a:r>
          </a:p>
          <a:p>
            <a:pPr marL="0" indent="0" algn="just">
              <a:buNone/>
            </a:pPr>
            <a:r>
              <a:rPr lang="it-IT" dirty="0">
                <a:latin typeface="Times New Roman" panose="02020603050405020304" pitchFamily="18" charset="0"/>
                <a:cs typeface="Times New Roman" panose="02020603050405020304" pitchFamily="18" charset="0"/>
              </a:rPr>
              <a:t>Colpa, o merito, di Luigi XVI fu quello di permettere alle divise classi di incontrarsi per poter «decidere liberamente», </a:t>
            </a:r>
            <a:r>
              <a:rPr lang="it-IT" dirty="0">
                <a:solidFill>
                  <a:srgbClr val="C00000"/>
                </a:solidFill>
                <a:latin typeface="Times New Roman" panose="02020603050405020304" pitchFamily="18" charset="0"/>
                <a:cs typeface="Times New Roman" panose="02020603050405020304" pitchFamily="18" charset="0"/>
              </a:rPr>
              <a:t>senza che ci fosse la preparazione adeguata</a:t>
            </a:r>
            <a:r>
              <a:rPr lang="it-IT" dirty="0">
                <a:latin typeface="Times New Roman" panose="02020603050405020304" pitchFamily="18" charset="0"/>
                <a:cs typeface="Times New Roman" panose="02020603050405020304" pitchFamily="18" charset="0"/>
              </a:rPr>
              <a:t> a tale incontro.</a:t>
            </a:r>
          </a:p>
        </p:txBody>
      </p:sp>
      <p:sp>
        <p:nvSpPr>
          <p:cNvPr id="4" name="Segnaposto contenuto 3">
            <a:extLst>
              <a:ext uri="{FF2B5EF4-FFF2-40B4-BE49-F238E27FC236}">
                <a16:creationId xmlns:a16="http://schemas.microsoft.com/office/drawing/2014/main" id="{29DD8929-4355-4E03-8CD7-AEC2EEF96FC0}"/>
              </a:ext>
            </a:extLst>
          </p:cNvPr>
          <p:cNvSpPr>
            <a:spLocks noGrp="1"/>
          </p:cNvSpPr>
          <p:nvPr>
            <p:ph sz="half" idx="2"/>
          </p:nvPr>
        </p:nvSpPr>
        <p:spPr>
          <a:xfrm>
            <a:off x="2589210" y="4324350"/>
            <a:ext cx="8915401" cy="2190750"/>
          </a:xfrm>
        </p:spPr>
        <p:txBody>
          <a:bodyPr>
            <a:normAutofit/>
          </a:bodyPr>
          <a:lstStyle/>
          <a:p>
            <a:pPr algn="just"/>
            <a:r>
              <a:rPr lang="it-IT" dirty="0">
                <a:latin typeface="Times New Roman" panose="02020603050405020304" pitchFamily="18" charset="0"/>
                <a:ea typeface="Calibri" panose="020F0502020204030204" pitchFamily="34" charset="0"/>
              </a:rPr>
              <a:t>«</a:t>
            </a:r>
            <a:r>
              <a:rPr lang="it-IT" i="1" dirty="0">
                <a:latin typeface="Times New Roman" panose="02020603050405020304" pitchFamily="18" charset="0"/>
                <a:ea typeface="Calibri" panose="020F0502020204030204" pitchFamily="34" charset="0"/>
              </a:rPr>
              <a:t>Quando le diverse classi che dividevano l’antica Francia ripresero contatto fra loro, sessant’anni fa</a:t>
            </a:r>
            <a:r>
              <a:rPr lang="it-IT" dirty="0">
                <a:latin typeface="Times New Roman" panose="02020603050405020304" pitchFamily="18" charset="0"/>
                <a:ea typeface="Calibri" panose="020F0502020204030204" pitchFamily="34" charset="0"/>
              </a:rPr>
              <a:t>» afferma Tocqueville con una velata malinconia per l’operato di Luigi XVI, che considera l’unico dei re francesi che volle riunire le classi anziché separarle ulteriormente «</a:t>
            </a:r>
            <a:r>
              <a:rPr lang="it-IT" i="1" dirty="0">
                <a:latin typeface="Times New Roman" panose="02020603050405020304" pitchFamily="18" charset="0"/>
                <a:ea typeface="Calibri" panose="020F0502020204030204" pitchFamily="34" charset="0"/>
              </a:rPr>
              <a:t>dopo essere state isolate da tante barriere, non si incontrarono che nei punti dolenti e si ritrovarono solo per straziarsi scambievolmente. </a:t>
            </a:r>
            <a:r>
              <a:rPr lang="it-IT" i="1" u="sng" dirty="0">
                <a:latin typeface="Times New Roman" panose="02020603050405020304" pitchFamily="18" charset="0"/>
                <a:ea typeface="Calibri" panose="020F0502020204030204" pitchFamily="34" charset="0"/>
              </a:rPr>
              <a:t>Anche ai nostri giorni, gli odi e le gelosie sopravvivono ad esse</a:t>
            </a:r>
            <a:r>
              <a:rPr lang="it-IT" dirty="0">
                <a:latin typeface="Times New Roman" panose="02020603050405020304" pitchFamily="18" charset="0"/>
                <a:ea typeface="Calibri" panose="020F0502020204030204" pitchFamily="34" charset="0"/>
              </a:rPr>
              <a:t>». </a:t>
            </a:r>
          </a:p>
          <a:p>
            <a:pPr marL="0" indent="0">
              <a:buNone/>
            </a:pPr>
            <a:r>
              <a:rPr lang="it-IT" cap="small" dirty="0">
                <a:latin typeface="Times New Roman" panose="02020603050405020304" pitchFamily="18" charset="0"/>
              </a:rPr>
              <a:t>A. de Tocqueville</a:t>
            </a:r>
            <a:r>
              <a:rPr lang="it-IT" dirty="0">
                <a:latin typeface="Times New Roman" panose="02020603050405020304" pitchFamily="18" charset="0"/>
              </a:rPr>
              <a:t>, </a:t>
            </a:r>
            <a:r>
              <a:rPr lang="it-IT" i="1" dirty="0">
                <a:latin typeface="Times New Roman" panose="02020603050405020304" pitchFamily="18" charset="0"/>
              </a:rPr>
              <a:t>L’Antico regime e la Rivoluzione</a:t>
            </a:r>
            <a:r>
              <a:rPr lang="it-IT" dirty="0">
                <a:latin typeface="Times New Roman" panose="02020603050405020304" pitchFamily="18" charset="0"/>
              </a:rPr>
              <a:t>, p. 146.</a:t>
            </a:r>
            <a:endParaRPr lang="it-IT" dirty="0"/>
          </a:p>
          <a:p>
            <a:endParaRPr lang="it-IT" dirty="0"/>
          </a:p>
        </p:txBody>
      </p:sp>
    </p:spTree>
    <p:extLst>
      <p:ext uri="{BB962C8B-B14F-4D97-AF65-F5344CB8AC3E}">
        <p14:creationId xmlns:p14="http://schemas.microsoft.com/office/powerpoint/2010/main" val="392720977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C19A7B8-CFF7-45CC-91B7-1609C570B659}"/>
              </a:ext>
            </a:extLst>
          </p:cNvPr>
          <p:cNvSpPr>
            <a:spLocks noGrp="1"/>
          </p:cNvSpPr>
          <p:nvPr>
            <p:ph type="title"/>
          </p:nvPr>
        </p:nvSpPr>
        <p:spPr>
          <a:xfrm>
            <a:off x="2592924" y="624110"/>
            <a:ext cx="8911687" cy="480790"/>
          </a:xfrm>
        </p:spPr>
        <p:txBody>
          <a:bodyPr>
            <a:normAutofit/>
          </a:bodyPr>
          <a:lstStyle/>
          <a:p>
            <a:r>
              <a:rPr lang="it-IT" sz="2200" cap="small" dirty="0">
                <a:latin typeface="Times New Roman" panose="02020603050405020304" pitchFamily="18" charset="0"/>
                <a:cs typeface="Times New Roman" panose="02020603050405020304" pitchFamily="18" charset="0"/>
              </a:rPr>
              <a:t>Il cristianesimo, essenziale per la società</a:t>
            </a:r>
          </a:p>
        </p:txBody>
      </p:sp>
      <p:sp>
        <p:nvSpPr>
          <p:cNvPr id="3" name="Segnaposto contenuto 2">
            <a:extLst>
              <a:ext uri="{FF2B5EF4-FFF2-40B4-BE49-F238E27FC236}">
                <a16:creationId xmlns:a16="http://schemas.microsoft.com/office/drawing/2014/main" id="{B041965C-3DC7-4690-93F2-846E97BB8A23}"/>
              </a:ext>
            </a:extLst>
          </p:cNvPr>
          <p:cNvSpPr>
            <a:spLocks noGrp="1"/>
          </p:cNvSpPr>
          <p:nvPr>
            <p:ph sz="half" idx="1"/>
          </p:nvPr>
        </p:nvSpPr>
        <p:spPr>
          <a:xfrm>
            <a:off x="2589211" y="1104900"/>
            <a:ext cx="8915399" cy="3505200"/>
          </a:xfrm>
        </p:spPr>
        <p:txBody>
          <a:bodyPr/>
          <a:lstStyle/>
          <a:p>
            <a:pPr marL="0" indent="0" algn="just">
              <a:buNone/>
            </a:pPr>
            <a:r>
              <a:rPr lang="it-IT" dirty="0">
                <a:latin typeface="Times New Roman" panose="02020603050405020304" pitchFamily="18" charset="0"/>
                <a:cs typeface="Times New Roman" panose="02020603050405020304" pitchFamily="18" charset="0"/>
              </a:rPr>
              <a:t>Come cattolico cercò più volte di spiegarsi gli effetti che le idee del ‘700 e la Rivoluzione ebbero sulla religione, partendo dal presupposto che questa fosse alla base di un solido governo democratico.</a:t>
            </a:r>
          </a:p>
          <a:p>
            <a:pPr marL="0" indent="0" algn="just">
              <a:buNone/>
            </a:pPr>
            <a:r>
              <a:rPr lang="it-IT" dirty="0">
                <a:latin typeface="Times New Roman" panose="02020603050405020304" pitchFamily="18" charset="0"/>
                <a:cs typeface="Times New Roman" panose="02020603050405020304" pitchFamily="18" charset="0"/>
              </a:rPr>
              <a:t>Prendendo il via da alcune considerazioni sviluppate sull’America, Tocqueville giunge ad identificare il messaggio di uguaglianza del cristianesimo come compatibile ed utile per una buona democrazia, cessando di essere il base ideologica dell’assolutismo regio.</a:t>
            </a:r>
          </a:p>
          <a:p>
            <a:pPr marL="0" indent="0" algn="just">
              <a:buNone/>
            </a:pPr>
            <a:r>
              <a:rPr lang="it-IT" dirty="0">
                <a:latin typeface="Times New Roman" panose="02020603050405020304" pitchFamily="18" charset="0"/>
                <a:cs typeface="Times New Roman" panose="02020603050405020304" pitchFamily="18" charset="0"/>
              </a:rPr>
              <a:t>Le iniziative così cruente contro la Chiesa, spiega Tocqueville, si dovettero al fatto che le sue istituzioni somigliassero molto alla nobiltà, e si trovassero molto più  ̋̋̋vicinő al popolo, subendone dunque lo sfogo d’ira. Tuttavia il fatto che buona parte del clero fosse in accordo con i principi della Rivoluzione dimostra come, secondo l’autore, la religione non potesse mai separarsi dai movimenti sociali e politici, restandone da sempre e per sempre connessa.</a:t>
            </a:r>
          </a:p>
        </p:txBody>
      </p:sp>
      <p:sp>
        <p:nvSpPr>
          <p:cNvPr id="4" name="Segnaposto contenuto 3">
            <a:extLst>
              <a:ext uri="{FF2B5EF4-FFF2-40B4-BE49-F238E27FC236}">
                <a16:creationId xmlns:a16="http://schemas.microsoft.com/office/drawing/2014/main" id="{83877834-CC55-4F75-9C7E-B91FB62644AC}"/>
              </a:ext>
            </a:extLst>
          </p:cNvPr>
          <p:cNvSpPr>
            <a:spLocks noGrp="1"/>
          </p:cNvSpPr>
          <p:nvPr>
            <p:ph sz="half" idx="2"/>
          </p:nvPr>
        </p:nvSpPr>
        <p:spPr>
          <a:xfrm>
            <a:off x="2589211" y="4610100"/>
            <a:ext cx="8915400" cy="1871794"/>
          </a:xfrm>
        </p:spPr>
        <p:txBody>
          <a:bodyPr/>
          <a:lstStyle/>
          <a:p>
            <a:pPr algn="just"/>
            <a:r>
              <a:rPr lang="it-IT" dirty="0"/>
              <a:t>«</a:t>
            </a:r>
            <a:r>
              <a:rPr lang="it-IT" i="1" dirty="0">
                <a:latin typeface="Times New Roman" panose="02020603050405020304" pitchFamily="18" charset="0"/>
                <a:cs typeface="Times New Roman" panose="02020603050405020304" pitchFamily="18" charset="0"/>
              </a:rPr>
              <a:t>Nella Rivoluzione francese le leggi religiose erano state abolite allo stesso tempo che quelle civili capovolte […] e si videro apparire rivoluzionari di una specie prima ignota, che portarono l’audacia fino alla follia […] Riesce però facile convincersi che al guerra alle religioni non fu che un episodio della Rivoluzione; un tratto sia pure saliente e tuttavia fugace della sua fisionomia».</a:t>
            </a:r>
            <a:endParaRPr lang="it-IT" dirty="0">
              <a:latin typeface="Times New Roman" panose="02020603050405020304" pitchFamily="18" charset="0"/>
              <a:cs typeface="Times New Roman" panose="02020603050405020304" pitchFamily="18" charset="0"/>
            </a:endParaRPr>
          </a:p>
          <a:p>
            <a:pPr marL="0" indent="0" algn="just">
              <a:buNone/>
            </a:pPr>
            <a:r>
              <a:rPr lang="it-IT" cap="small" dirty="0">
                <a:latin typeface="Times New Roman" panose="02020603050405020304" pitchFamily="18" charset="0"/>
                <a:ea typeface="Calibri" panose="020F0502020204030204" pitchFamily="34" charset="0"/>
              </a:rPr>
              <a:t>M. G. </a:t>
            </a:r>
            <a:r>
              <a:rPr lang="it-IT" cap="small" dirty="0" err="1">
                <a:latin typeface="Times New Roman" panose="02020603050405020304" pitchFamily="18" charset="0"/>
                <a:ea typeface="Calibri" panose="020F0502020204030204" pitchFamily="34" charset="0"/>
              </a:rPr>
              <a:t>Melchionni</a:t>
            </a:r>
            <a:r>
              <a:rPr lang="it-IT" dirty="0">
                <a:latin typeface="Times New Roman" panose="02020603050405020304" pitchFamily="18" charset="0"/>
                <a:ea typeface="Calibri" panose="020F0502020204030204" pitchFamily="34" charset="0"/>
              </a:rPr>
              <a:t>, </a:t>
            </a:r>
            <a:r>
              <a:rPr lang="it-IT" i="1" dirty="0">
                <a:latin typeface="Times New Roman" panose="02020603050405020304" pitchFamily="18" charset="0"/>
                <a:ea typeface="Calibri" panose="020F0502020204030204" pitchFamily="34" charset="0"/>
              </a:rPr>
              <a:t>A. de Tocqueville e l’attualità della sua storiografia politica</a:t>
            </a:r>
            <a:r>
              <a:rPr lang="it-IT" dirty="0">
                <a:latin typeface="Times New Roman" panose="02020603050405020304" pitchFamily="18" charset="0"/>
                <a:ea typeface="Calibri" panose="020F0502020204030204" pitchFamily="34" charset="0"/>
              </a:rPr>
              <a:t>, p. 122.</a:t>
            </a:r>
            <a:endParaRPr lang="it-IT" dirty="0"/>
          </a:p>
        </p:txBody>
      </p:sp>
    </p:spTree>
    <p:extLst>
      <p:ext uri="{BB962C8B-B14F-4D97-AF65-F5344CB8AC3E}">
        <p14:creationId xmlns:p14="http://schemas.microsoft.com/office/powerpoint/2010/main" val="11791522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7569B5E-603E-4528-96E1-7CCAFEA6BCA1}"/>
              </a:ext>
            </a:extLst>
          </p:cNvPr>
          <p:cNvSpPr>
            <a:spLocks noGrp="1"/>
          </p:cNvSpPr>
          <p:nvPr>
            <p:ph type="title"/>
          </p:nvPr>
        </p:nvSpPr>
        <p:spPr>
          <a:xfrm>
            <a:off x="2592924" y="624110"/>
            <a:ext cx="8911687" cy="671290"/>
          </a:xfrm>
        </p:spPr>
        <p:txBody>
          <a:bodyPr>
            <a:noAutofit/>
          </a:bodyPr>
          <a:lstStyle/>
          <a:p>
            <a:r>
              <a:rPr lang="it-IT" sz="2200" cap="small" dirty="0">
                <a:latin typeface="Times New Roman" panose="02020603050405020304" pitchFamily="18" charset="0"/>
                <a:cs typeface="Times New Roman" panose="02020603050405020304" pitchFamily="18" charset="0"/>
              </a:rPr>
              <a:t>Conclusioni: un testo innovatore, pensato per i contemporanei</a:t>
            </a:r>
          </a:p>
        </p:txBody>
      </p:sp>
      <p:sp>
        <p:nvSpPr>
          <p:cNvPr id="3" name="Segnaposto contenuto 2">
            <a:extLst>
              <a:ext uri="{FF2B5EF4-FFF2-40B4-BE49-F238E27FC236}">
                <a16:creationId xmlns:a16="http://schemas.microsoft.com/office/drawing/2014/main" id="{26ED81F7-F795-4071-81AE-8CC34F9194C9}"/>
              </a:ext>
            </a:extLst>
          </p:cNvPr>
          <p:cNvSpPr>
            <a:spLocks noGrp="1"/>
          </p:cNvSpPr>
          <p:nvPr>
            <p:ph sz="half" idx="1"/>
          </p:nvPr>
        </p:nvSpPr>
        <p:spPr>
          <a:xfrm>
            <a:off x="2589212" y="1905000"/>
            <a:ext cx="8915399" cy="4425322"/>
          </a:xfrm>
        </p:spPr>
        <p:txBody>
          <a:bodyPr/>
          <a:lstStyle/>
          <a:p>
            <a:pPr marL="0" indent="0" algn="just">
              <a:buNone/>
            </a:pPr>
            <a:r>
              <a:rPr lang="it-IT" dirty="0">
                <a:latin typeface="Times New Roman" panose="02020603050405020304" pitchFamily="18" charset="0"/>
                <a:cs typeface="Times New Roman" panose="02020603050405020304" pitchFamily="18" charset="0"/>
              </a:rPr>
              <a:t>La suddivisione che abbiamo in sintesi riportato poco fa non va intesa come ferrea ed intoccabile: </a:t>
            </a:r>
            <a:r>
              <a:rPr lang="it-IT" dirty="0">
                <a:solidFill>
                  <a:srgbClr val="C00000"/>
                </a:solidFill>
                <a:latin typeface="Times New Roman" panose="02020603050405020304" pitchFamily="18" charset="0"/>
                <a:cs typeface="Times New Roman" panose="02020603050405020304" pitchFamily="18" charset="0"/>
              </a:rPr>
              <a:t>molte sezioni si intersecano tra loro</a:t>
            </a:r>
            <a:r>
              <a:rPr lang="it-IT" dirty="0">
                <a:latin typeface="Times New Roman" panose="02020603050405020304" pitchFamily="18" charset="0"/>
                <a:cs typeface="Times New Roman" panose="02020603050405020304" pitchFamily="18" charset="0"/>
              </a:rPr>
              <a:t> e, come riportato nel titolo della presentazione, l’opera consiste in un insieme ben pensato di competenze e materie di studio, con l’intento dell’autore di </a:t>
            </a:r>
            <a:r>
              <a:rPr lang="it-IT" u="sng" dirty="0">
                <a:latin typeface="Times New Roman" panose="02020603050405020304" pitchFamily="18" charset="0"/>
                <a:cs typeface="Times New Roman" panose="02020603050405020304" pitchFamily="18" charset="0"/>
              </a:rPr>
              <a:t>dimostrare come la società francese non fosse cambiata così drasticamente tra XVIII e XIX secolo</a:t>
            </a:r>
            <a:r>
              <a:rPr lang="it-IT" dirty="0">
                <a:latin typeface="Times New Roman" panose="02020603050405020304" pitchFamily="18" charset="0"/>
                <a:cs typeface="Times New Roman" panose="02020603050405020304" pitchFamily="18" charset="0"/>
              </a:rPr>
              <a:t>, mantenendo vive molte delle caratteristiche d’Antico Regime e modificandone, nello stesso tempo, tante altre.</a:t>
            </a:r>
          </a:p>
          <a:p>
            <a:pPr marL="0" indent="0" algn="just">
              <a:buNone/>
            </a:pPr>
            <a:r>
              <a:rPr lang="it-IT" dirty="0">
                <a:latin typeface="Times New Roman" panose="02020603050405020304" pitchFamily="18" charset="0"/>
                <a:cs typeface="Times New Roman" panose="02020603050405020304" pitchFamily="18" charset="0"/>
              </a:rPr>
              <a:t>Scritto per i contemporanei, non mancano infatti alcune critiche al governo imperiale di Napoleone III, il libro fu un successo, tale che alcuni parlarono di «risveglio dell’opposizione» e di «contributo innovativo» allo studio della storia di Francia.</a:t>
            </a:r>
          </a:p>
          <a:p>
            <a:pPr marL="0" indent="0" algn="just">
              <a:buNone/>
            </a:pPr>
            <a:r>
              <a:rPr lang="it-IT" dirty="0">
                <a:latin typeface="Times New Roman" panose="02020603050405020304" pitchFamily="18" charset="0"/>
                <a:cs typeface="Times New Roman" panose="02020603050405020304" pitchFamily="18" charset="0"/>
              </a:rPr>
              <a:t>Va tenuto ben presente che </a:t>
            </a:r>
            <a:r>
              <a:rPr lang="it-IT" i="1" dirty="0">
                <a:latin typeface="Times New Roman" panose="02020603050405020304" pitchFamily="18" charset="0"/>
                <a:cs typeface="Times New Roman" panose="02020603050405020304" pitchFamily="18" charset="0"/>
              </a:rPr>
              <a:t>L’</a:t>
            </a:r>
            <a:r>
              <a:rPr lang="it-IT" i="1" dirty="0" err="1">
                <a:latin typeface="Times New Roman" panose="02020603050405020304" pitchFamily="18" charset="0"/>
                <a:cs typeface="Times New Roman" panose="02020603050405020304" pitchFamily="18" charset="0"/>
              </a:rPr>
              <a:t>Ancién</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Régime</a:t>
            </a:r>
            <a:r>
              <a:rPr lang="it-IT" dirty="0">
                <a:latin typeface="Times New Roman" panose="02020603050405020304" pitchFamily="18" charset="0"/>
                <a:cs typeface="Times New Roman" panose="02020603050405020304" pitchFamily="18" charset="0"/>
              </a:rPr>
              <a:t> avrebbe dovuto essere una sorta di introduzione ad un lavoro molto più ampio, che avrebbe abbracciato il periodo dall’89 alla fine di Napoleone. Questo grande impegno ci è testimoniato da alcuni capitoli de </a:t>
            </a:r>
            <a:r>
              <a:rPr lang="it-IT" i="1" dirty="0">
                <a:latin typeface="Times New Roman" panose="02020603050405020304" pitchFamily="18" charset="0"/>
                <a:cs typeface="Times New Roman" panose="02020603050405020304" pitchFamily="18" charset="0"/>
              </a:rPr>
              <a:t>La </a:t>
            </a:r>
            <a:r>
              <a:rPr lang="it-IT" i="1" dirty="0" err="1">
                <a:latin typeface="Times New Roman" panose="02020603050405020304" pitchFamily="18" charset="0"/>
                <a:cs typeface="Times New Roman" panose="02020603050405020304" pitchFamily="18" charset="0"/>
              </a:rPr>
              <a:t>Révolution</a:t>
            </a:r>
            <a:r>
              <a:rPr lang="it-IT" dirty="0">
                <a:latin typeface="Times New Roman" panose="02020603050405020304" pitchFamily="18" charset="0"/>
                <a:cs typeface="Times New Roman" panose="02020603050405020304" pitchFamily="18" charset="0"/>
              </a:rPr>
              <a:t>, scritti tra il ’57 ed il ‘58, che Tocqueville non poté portare a termine a causa della malattia che lo portò alla morte a Cannes il 17 luglio 1859.</a:t>
            </a:r>
          </a:p>
        </p:txBody>
      </p:sp>
    </p:spTree>
    <p:extLst>
      <p:ext uri="{BB962C8B-B14F-4D97-AF65-F5344CB8AC3E}">
        <p14:creationId xmlns:p14="http://schemas.microsoft.com/office/powerpoint/2010/main" val="26893972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404E81-B10F-4425-AE45-CD741CC2501B}"/>
              </a:ext>
            </a:extLst>
          </p:cNvPr>
          <p:cNvSpPr>
            <a:spLocks noGrp="1"/>
          </p:cNvSpPr>
          <p:nvPr>
            <p:ph type="title"/>
          </p:nvPr>
        </p:nvSpPr>
        <p:spPr>
          <a:xfrm>
            <a:off x="2592924" y="624110"/>
            <a:ext cx="8911687" cy="614140"/>
          </a:xfrm>
        </p:spPr>
        <p:txBody>
          <a:bodyPr>
            <a:normAutofit/>
          </a:bodyPr>
          <a:lstStyle/>
          <a:p>
            <a:r>
              <a:rPr lang="it-IT" sz="2200" cap="small" dirty="0">
                <a:latin typeface="Times New Roman" panose="02020603050405020304" pitchFamily="18" charset="0"/>
                <a:cs typeface="Times New Roman" panose="02020603050405020304" pitchFamily="18" charset="0"/>
              </a:rPr>
              <a:t>Bibliografia</a:t>
            </a:r>
          </a:p>
        </p:txBody>
      </p:sp>
      <p:sp>
        <p:nvSpPr>
          <p:cNvPr id="3" name="Segnaposto contenuto 2">
            <a:extLst>
              <a:ext uri="{FF2B5EF4-FFF2-40B4-BE49-F238E27FC236}">
                <a16:creationId xmlns:a16="http://schemas.microsoft.com/office/drawing/2014/main" id="{84AC6CC6-7A34-4F6C-BD9F-FCC5CBA06CFB}"/>
              </a:ext>
            </a:extLst>
          </p:cNvPr>
          <p:cNvSpPr>
            <a:spLocks noGrp="1"/>
          </p:cNvSpPr>
          <p:nvPr>
            <p:ph sz="half" idx="1"/>
          </p:nvPr>
        </p:nvSpPr>
        <p:spPr>
          <a:xfrm>
            <a:off x="2589212" y="2343150"/>
            <a:ext cx="8915399" cy="2838450"/>
          </a:xfrm>
        </p:spPr>
        <p:txBody>
          <a:bodyPr>
            <a:normAutofit lnSpcReduction="10000"/>
          </a:bodyPr>
          <a:lstStyle/>
          <a:p>
            <a:pPr algn="just"/>
            <a:r>
              <a:rPr lang="it-IT" cap="small" dirty="0">
                <a:latin typeface="Times New Roman" panose="02020603050405020304" pitchFamily="18" charset="0"/>
                <a:ea typeface="Calibri" panose="020F0502020204030204" pitchFamily="34" charset="0"/>
              </a:rPr>
              <a:t>A. de Tocqueville</a:t>
            </a:r>
            <a:r>
              <a:rPr lang="it-IT" dirty="0">
                <a:latin typeface="Times New Roman" panose="02020603050405020304" pitchFamily="18" charset="0"/>
                <a:ea typeface="Calibri" panose="020F0502020204030204" pitchFamily="34" charset="0"/>
              </a:rPr>
              <a:t>, </a:t>
            </a:r>
            <a:r>
              <a:rPr lang="it-IT" i="1" dirty="0">
                <a:latin typeface="Times New Roman" panose="02020603050405020304" pitchFamily="18" charset="0"/>
                <a:ea typeface="Calibri" panose="020F0502020204030204" pitchFamily="34" charset="0"/>
              </a:rPr>
              <a:t>L’antico regime e la rivoluzione</a:t>
            </a:r>
            <a:r>
              <a:rPr lang="it-IT" dirty="0">
                <a:latin typeface="Times New Roman" panose="02020603050405020304" pitchFamily="18" charset="0"/>
                <a:ea typeface="Calibri" panose="020F0502020204030204" pitchFamily="34" charset="0"/>
              </a:rPr>
              <a:t>, </a:t>
            </a:r>
            <a:r>
              <a:rPr lang="it-IT" cap="small" dirty="0">
                <a:latin typeface="Times New Roman" panose="02020603050405020304" pitchFamily="18" charset="0"/>
                <a:ea typeface="Calibri" panose="020F0502020204030204" pitchFamily="34" charset="0"/>
              </a:rPr>
              <a:t>G. Candeloro</a:t>
            </a:r>
            <a:r>
              <a:rPr lang="it-IT" dirty="0">
                <a:latin typeface="Times New Roman" panose="02020603050405020304" pitchFamily="18" charset="0"/>
                <a:ea typeface="Calibri" panose="020F0502020204030204" pitchFamily="34" charset="0"/>
              </a:rPr>
              <a:t> (a cura di), </a:t>
            </a:r>
            <a:r>
              <a:rPr lang="it-IT" dirty="0" err="1">
                <a:latin typeface="Times New Roman" panose="02020603050405020304" pitchFamily="18" charset="0"/>
                <a:ea typeface="Calibri" panose="020F0502020204030204" pitchFamily="34" charset="0"/>
              </a:rPr>
              <a:t>Bur</a:t>
            </a:r>
            <a:r>
              <a:rPr lang="it-IT" dirty="0">
                <a:latin typeface="Times New Roman" panose="02020603050405020304" pitchFamily="18" charset="0"/>
                <a:ea typeface="Calibri" panose="020F0502020204030204" pitchFamily="34" charset="0"/>
              </a:rPr>
              <a:t> Rizzoli, Milano 2015­­</a:t>
            </a:r>
            <a:r>
              <a:rPr lang="it-IT" baseline="30000" dirty="0">
                <a:latin typeface="Times New Roman" panose="02020603050405020304" pitchFamily="18" charset="0"/>
                <a:ea typeface="Calibri" panose="020F0502020204030204" pitchFamily="34" charset="0"/>
              </a:rPr>
              <a:t>7</a:t>
            </a:r>
            <a:r>
              <a:rPr lang="it-IT" dirty="0">
                <a:latin typeface="Times New Roman" panose="02020603050405020304" pitchFamily="18" charset="0"/>
                <a:ea typeface="Calibri" panose="020F0502020204030204" pitchFamily="34" charset="0"/>
              </a:rPr>
              <a:t>.</a:t>
            </a:r>
          </a:p>
          <a:p>
            <a:pPr algn="just"/>
            <a:r>
              <a:rPr lang="it-IT" cap="small" dirty="0">
                <a:latin typeface="Times New Roman" panose="02020603050405020304" pitchFamily="18" charset="0"/>
                <a:ea typeface="Calibri" panose="020F0502020204030204" pitchFamily="34" charset="0"/>
              </a:rPr>
              <a:t>A. </a:t>
            </a:r>
            <a:r>
              <a:rPr lang="it-IT" cap="small" dirty="0" err="1">
                <a:latin typeface="Times New Roman" panose="02020603050405020304" pitchFamily="18" charset="0"/>
                <a:ea typeface="Calibri" panose="020F0502020204030204" pitchFamily="34" charset="0"/>
              </a:rPr>
              <a:t>Jardìn</a:t>
            </a:r>
            <a:r>
              <a:rPr lang="it-IT" dirty="0">
                <a:latin typeface="Times New Roman" panose="02020603050405020304" pitchFamily="18" charset="0"/>
                <a:ea typeface="Calibri" panose="020F0502020204030204" pitchFamily="34" charset="0"/>
              </a:rPr>
              <a:t>, </a:t>
            </a:r>
            <a:r>
              <a:rPr lang="it-IT" i="1" dirty="0">
                <a:latin typeface="Times New Roman" panose="02020603050405020304" pitchFamily="18" charset="0"/>
                <a:ea typeface="Calibri" panose="020F0502020204030204" pitchFamily="34" charset="0"/>
              </a:rPr>
              <a:t>Alexis de Tocqueville</a:t>
            </a:r>
            <a:r>
              <a:rPr lang="it-IT" dirty="0">
                <a:latin typeface="Times New Roman" panose="02020603050405020304" pitchFamily="18" charset="0"/>
                <a:ea typeface="Calibri" panose="020F0502020204030204" pitchFamily="34" charset="0"/>
              </a:rPr>
              <a:t> in </a:t>
            </a:r>
            <a:r>
              <a:rPr lang="it-IT" cap="small" dirty="0">
                <a:latin typeface="Times New Roman" panose="02020603050405020304" pitchFamily="18" charset="0"/>
                <a:ea typeface="Calibri" panose="020F0502020204030204" pitchFamily="34" charset="0"/>
              </a:rPr>
              <a:t>B. Bongiovanni – L. Guerci</a:t>
            </a:r>
            <a:r>
              <a:rPr lang="it-IT" dirty="0">
                <a:latin typeface="Times New Roman" panose="02020603050405020304" pitchFamily="18" charset="0"/>
                <a:ea typeface="Calibri" panose="020F0502020204030204" pitchFamily="34" charset="0"/>
              </a:rPr>
              <a:t> (a cura di), </a:t>
            </a:r>
            <a:r>
              <a:rPr lang="it-IT" i="1" dirty="0">
                <a:latin typeface="Times New Roman" panose="02020603050405020304" pitchFamily="18" charset="0"/>
                <a:ea typeface="Calibri" panose="020F0502020204030204" pitchFamily="34" charset="0"/>
              </a:rPr>
              <a:t>L’albero della Rivoluzione. Le interpretazioni della Rivoluzione francese</a:t>
            </a:r>
            <a:r>
              <a:rPr lang="it-IT" dirty="0">
                <a:latin typeface="Times New Roman" panose="02020603050405020304" pitchFamily="18" charset="0"/>
                <a:ea typeface="Calibri" panose="020F0502020204030204" pitchFamily="34" charset="0"/>
              </a:rPr>
              <a:t>, Einaudi, Torino 1989, pp. 634-645.</a:t>
            </a:r>
          </a:p>
          <a:p>
            <a:pPr algn="just"/>
            <a:r>
              <a:rPr lang="it-IT" cap="small" dirty="0">
                <a:latin typeface="Times New Roman" panose="02020603050405020304" pitchFamily="18" charset="0"/>
                <a:ea typeface="Calibri" panose="020F0502020204030204" pitchFamily="34" charset="0"/>
              </a:rPr>
              <a:t>M. G. </a:t>
            </a:r>
            <a:r>
              <a:rPr lang="it-IT" cap="small" dirty="0" err="1">
                <a:latin typeface="Times New Roman" panose="02020603050405020304" pitchFamily="18" charset="0"/>
                <a:ea typeface="Calibri" panose="020F0502020204030204" pitchFamily="34" charset="0"/>
              </a:rPr>
              <a:t>Melchionni</a:t>
            </a:r>
            <a:r>
              <a:rPr lang="it-IT" dirty="0">
                <a:latin typeface="Times New Roman" panose="02020603050405020304" pitchFamily="18" charset="0"/>
                <a:ea typeface="Calibri" panose="020F0502020204030204" pitchFamily="34" charset="0"/>
              </a:rPr>
              <a:t>, </a:t>
            </a:r>
            <a:r>
              <a:rPr lang="it-IT" i="1" dirty="0">
                <a:latin typeface="Times New Roman" panose="02020603050405020304" pitchFamily="18" charset="0"/>
                <a:ea typeface="Calibri" panose="020F0502020204030204" pitchFamily="34" charset="0"/>
              </a:rPr>
              <a:t>A. de Tocqueville e l’attualità della sua storiografia politica</a:t>
            </a:r>
            <a:r>
              <a:rPr lang="it-IT" dirty="0">
                <a:latin typeface="Times New Roman" panose="02020603050405020304" pitchFamily="18" charset="0"/>
                <a:ea typeface="Calibri" panose="020F0502020204030204" pitchFamily="34" charset="0"/>
              </a:rPr>
              <a:t>, in </a:t>
            </a:r>
            <a:r>
              <a:rPr lang="it-IT" i="1" dirty="0">
                <a:latin typeface="Times New Roman" panose="02020603050405020304" pitchFamily="18" charset="0"/>
                <a:ea typeface="Calibri" panose="020F0502020204030204" pitchFamily="34" charset="0"/>
              </a:rPr>
              <a:t>Rivista di Studi Politici Internazionali</a:t>
            </a:r>
            <a:r>
              <a:rPr lang="it-IT" dirty="0">
                <a:latin typeface="Times New Roman" panose="02020603050405020304" pitchFamily="18" charset="0"/>
                <a:ea typeface="Calibri" panose="020F0502020204030204" pitchFamily="34" charset="0"/>
              </a:rPr>
              <a:t>, Vol. 19, No. ½ (gennaio-giugno 1952), pp. 107-148.</a:t>
            </a:r>
          </a:p>
          <a:p>
            <a:pPr algn="just"/>
            <a:r>
              <a:rPr lang="it-IT" cap="small" dirty="0">
                <a:latin typeface="Times New Roman" panose="02020603050405020304" pitchFamily="18" charset="0"/>
                <a:ea typeface="Calibri" panose="020F0502020204030204" pitchFamily="34" charset="0"/>
              </a:rPr>
              <a:t>R. Giannetti</a:t>
            </a:r>
            <a:r>
              <a:rPr lang="it-IT" dirty="0">
                <a:latin typeface="Times New Roman" panose="02020603050405020304" pitchFamily="18" charset="0"/>
                <a:ea typeface="Calibri" panose="020F0502020204030204" pitchFamily="34" charset="0"/>
              </a:rPr>
              <a:t>, </a:t>
            </a:r>
            <a:r>
              <a:rPr lang="it-IT" i="1" dirty="0">
                <a:latin typeface="Times New Roman" panose="02020603050405020304" pitchFamily="18" charset="0"/>
                <a:ea typeface="Calibri" panose="020F0502020204030204" pitchFamily="34" charset="0"/>
              </a:rPr>
              <a:t>Alexis de Tocqueville: nuove categorie di interpretazione</a:t>
            </a:r>
            <a:r>
              <a:rPr lang="it-IT" dirty="0">
                <a:latin typeface="Times New Roman" panose="02020603050405020304" pitchFamily="18" charset="0"/>
                <a:ea typeface="Calibri" panose="020F0502020204030204" pitchFamily="34" charset="0"/>
              </a:rPr>
              <a:t>, in</a:t>
            </a:r>
            <a:r>
              <a:rPr lang="it-IT" i="1" dirty="0">
                <a:latin typeface="Times New Roman" panose="02020603050405020304" pitchFamily="18" charset="0"/>
                <a:ea typeface="Calibri" panose="020F0502020204030204" pitchFamily="34" charset="0"/>
              </a:rPr>
              <a:t> Il Politico</a:t>
            </a:r>
            <a:r>
              <a:rPr lang="it-IT" dirty="0">
                <a:latin typeface="Times New Roman" panose="02020603050405020304" pitchFamily="18" charset="0"/>
                <a:ea typeface="Calibri" panose="020F0502020204030204" pitchFamily="34" charset="0"/>
              </a:rPr>
              <a:t>, Vol. 59, No. 2 (169) (aprile-giugno 1994), pp. 297-320.</a:t>
            </a:r>
            <a:endParaRPr lang="it-IT" dirty="0"/>
          </a:p>
        </p:txBody>
      </p:sp>
    </p:spTree>
    <p:extLst>
      <p:ext uri="{BB962C8B-B14F-4D97-AF65-F5344CB8AC3E}">
        <p14:creationId xmlns:p14="http://schemas.microsoft.com/office/powerpoint/2010/main" val="24489130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olo 3">
            <a:extLst>
              <a:ext uri="{FF2B5EF4-FFF2-40B4-BE49-F238E27FC236}">
                <a16:creationId xmlns:a16="http://schemas.microsoft.com/office/drawing/2014/main" id="{4984EC7E-3C38-4E25-87F4-1E99C97A065A}"/>
              </a:ext>
            </a:extLst>
          </p:cNvPr>
          <p:cNvSpPr>
            <a:spLocks noGrp="1"/>
          </p:cNvSpPr>
          <p:nvPr>
            <p:ph type="title"/>
          </p:nvPr>
        </p:nvSpPr>
        <p:spPr>
          <a:xfrm>
            <a:off x="1790700" y="446088"/>
            <a:ext cx="3505199" cy="925512"/>
          </a:xfrm>
        </p:spPr>
        <p:txBody>
          <a:bodyPr>
            <a:normAutofit/>
          </a:bodyPr>
          <a:lstStyle/>
          <a:p>
            <a:pPr algn="just"/>
            <a:r>
              <a:rPr lang="it-IT" sz="2400" cap="small" dirty="0">
                <a:latin typeface="Times New Roman" panose="02020603050405020304" pitchFamily="18" charset="0"/>
                <a:cs typeface="Times New Roman" panose="02020603050405020304" pitchFamily="18" charset="0"/>
              </a:rPr>
              <a:t>Una vita dedicata allo studio ed alla politica</a:t>
            </a:r>
          </a:p>
        </p:txBody>
      </p:sp>
      <p:pic>
        <p:nvPicPr>
          <p:cNvPr id="8" name="Segnaposto contenuto 7">
            <a:extLst>
              <a:ext uri="{FF2B5EF4-FFF2-40B4-BE49-F238E27FC236}">
                <a16:creationId xmlns:a16="http://schemas.microsoft.com/office/drawing/2014/main" id="{EAD4002F-E2B8-4399-9839-874818CC2DBF}"/>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6893977" y="446088"/>
            <a:ext cx="4039671" cy="5414962"/>
          </a:xfrm>
        </p:spPr>
      </p:pic>
      <p:sp>
        <p:nvSpPr>
          <p:cNvPr id="6" name="Segnaposto testo 5">
            <a:extLst>
              <a:ext uri="{FF2B5EF4-FFF2-40B4-BE49-F238E27FC236}">
                <a16:creationId xmlns:a16="http://schemas.microsoft.com/office/drawing/2014/main" id="{35E2B70D-D5B9-4816-9742-1E1EAA3AB690}"/>
              </a:ext>
            </a:extLst>
          </p:cNvPr>
          <p:cNvSpPr>
            <a:spLocks noGrp="1"/>
          </p:cNvSpPr>
          <p:nvPr>
            <p:ph type="body" sz="half" idx="2"/>
          </p:nvPr>
        </p:nvSpPr>
        <p:spPr>
          <a:xfrm>
            <a:off x="1790700" y="1973263"/>
            <a:ext cx="4610100" cy="3887787"/>
          </a:xfrm>
        </p:spPr>
        <p:txBody>
          <a:bodyPr>
            <a:noAutofit/>
          </a:bodyPr>
          <a:lstStyle/>
          <a:p>
            <a:pPr algn="just"/>
            <a:r>
              <a:rPr lang="it-IT" sz="2000" dirty="0">
                <a:latin typeface="Times New Roman" panose="02020603050405020304" pitchFamily="18" charset="0"/>
                <a:cs typeface="Times New Roman" panose="02020603050405020304" pitchFamily="18" charset="0"/>
              </a:rPr>
              <a:t>Alexis Charles Henri </a:t>
            </a:r>
            <a:r>
              <a:rPr lang="it-IT" sz="2000" dirty="0" err="1">
                <a:latin typeface="Times New Roman" panose="02020603050405020304" pitchFamily="18" charset="0"/>
                <a:cs typeface="Times New Roman" panose="02020603050405020304" pitchFamily="18" charset="0"/>
              </a:rPr>
              <a:t>Clérel</a:t>
            </a:r>
            <a:r>
              <a:rPr lang="it-IT" sz="2000" dirty="0">
                <a:latin typeface="Times New Roman" panose="02020603050405020304" pitchFamily="18" charset="0"/>
                <a:cs typeface="Times New Roman" panose="02020603050405020304" pitchFamily="18" charset="0"/>
              </a:rPr>
              <a:t> de Tocqueville nacque a Parigi il 29 luglio del 1805, da una famiglia aristocratica dell’antica nobiltà della Normandia, il ché influì naturalmente sulla sua cultura, sulla sua educazione, come anche sul suo modo di riflettere intorno agli avvenimenti storico-politici a lui contemporanei e del passato.</a:t>
            </a:r>
          </a:p>
          <a:p>
            <a:pPr algn="just"/>
            <a:r>
              <a:rPr lang="it-IT" sz="2000" dirty="0">
                <a:latin typeface="Times New Roman" panose="02020603050405020304" pitchFamily="18" charset="0"/>
                <a:cs typeface="Times New Roman" panose="02020603050405020304" pitchFamily="18" charset="0"/>
              </a:rPr>
              <a:t>Fu il terzo figlio del conte di </a:t>
            </a:r>
            <a:r>
              <a:rPr lang="it-IT" sz="2000" dirty="0" err="1">
                <a:latin typeface="Times New Roman" panose="02020603050405020304" pitchFamily="18" charset="0"/>
                <a:cs typeface="Times New Roman" panose="02020603050405020304" pitchFamily="18" charset="0"/>
              </a:rPr>
              <a:t>Hervé</a:t>
            </a:r>
            <a:r>
              <a:rPr lang="it-IT" sz="2000" dirty="0">
                <a:latin typeface="Times New Roman" panose="02020603050405020304" pitchFamily="18" charset="0"/>
                <a:cs typeface="Times New Roman" panose="02020603050405020304" pitchFamily="18" charset="0"/>
              </a:rPr>
              <a:t>, e dunque erede di una famiglia segnata in maniera tragica, come molte delle famiglie nobili del tempo, dagli eventi del Terrore.</a:t>
            </a:r>
          </a:p>
        </p:txBody>
      </p:sp>
    </p:spTree>
    <p:extLst>
      <p:ext uri="{BB962C8B-B14F-4D97-AF65-F5344CB8AC3E}">
        <p14:creationId xmlns:p14="http://schemas.microsoft.com/office/powerpoint/2010/main" val="38497091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Segnaposto contenuto 7">
            <a:extLst>
              <a:ext uri="{FF2B5EF4-FFF2-40B4-BE49-F238E27FC236}">
                <a16:creationId xmlns:a16="http://schemas.microsoft.com/office/drawing/2014/main" id="{E2765972-0B9E-47A9-868A-8AC239571BF3}"/>
              </a:ext>
            </a:extLst>
          </p:cNvPr>
          <p:cNvSpPr>
            <a:spLocks noGrp="1"/>
          </p:cNvSpPr>
          <p:nvPr>
            <p:ph idx="4294967295"/>
          </p:nvPr>
        </p:nvSpPr>
        <p:spPr>
          <a:xfrm>
            <a:off x="2647950" y="800100"/>
            <a:ext cx="8915400" cy="5562600"/>
          </a:xfrm>
        </p:spPr>
        <p:txBody>
          <a:bodyPr>
            <a:noAutofit/>
          </a:bodyPr>
          <a:lstStyle/>
          <a:p>
            <a:pPr marL="0" indent="0" algn="just">
              <a:buNone/>
            </a:pPr>
            <a:r>
              <a:rPr lang="it-IT" sz="2000" dirty="0">
                <a:latin typeface="Times New Roman" panose="02020603050405020304" pitchFamily="18" charset="0"/>
                <a:cs typeface="Times New Roman" panose="02020603050405020304" pitchFamily="18" charset="0"/>
              </a:rPr>
              <a:t>Identificato in Robespierre, portato avanti ed in atto in generale dai Giacobini, il Terrore iniziò a porre le mani sulla famiglia di Tocqueville a partire dal nonno materno </a:t>
            </a:r>
            <a:r>
              <a:rPr lang="it-IT" sz="2000" dirty="0">
                <a:latin typeface="Times New Roman" panose="02020603050405020304" pitchFamily="18" charset="0"/>
                <a:ea typeface="Calibri" panose="020F0502020204030204" pitchFamily="34" charset="0"/>
              </a:rPr>
              <a:t>Guillaume-</a:t>
            </a:r>
            <a:r>
              <a:rPr lang="it-IT" sz="2000" dirty="0" err="1">
                <a:latin typeface="Times New Roman" panose="02020603050405020304" pitchFamily="18" charset="0"/>
                <a:ea typeface="Calibri" panose="020F0502020204030204" pitchFamily="34" charset="0"/>
              </a:rPr>
              <a:t>Chrétien</a:t>
            </a:r>
            <a:r>
              <a:rPr lang="it-IT" sz="2000" dirty="0">
                <a:latin typeface="Times New Roman" panose="02020603050405020304" pitchFamily="18" charset="0"/>
                <a:ea typeface="Calibri" panose="020F0502020204030204" pitchFamily="34" charset="0"/>
              </a:rPr>
              <a:t> de </a:t>
            </a:r>
            <a:r>
              <a:rPr lang="it-IT" sz="2000" dirty="0" err="1">
                <a:latin typeface="Times New Roman" panose="02020603050405020304" pitchFamily="18" charset="0"/>
                <a:ea typeface="Calibri" panose="020F0502020204030204" pitchFamily="34" charset="0"/>
              </a:rPr>
              <a:t>Lamoignon</a:t>
            </a:r>
            <a:r>
              <a:rPr lang="it-IT" sz="2000" dirty="0">
                <a:latin typeface="Times New Roman" panose="02020603050405020304" pitchFamily="18" charset="0"/>
                <a:ea typeface="Calibri" panose="020F0502020204030204" pitchFamily="34" charset="0"/>
              </a:rPr>
              <a:t> de </a:t>
            </a:r>
            <a:r>
              <a:rPr lang="it-IT" sz="2000" dirty="0" err="1">
                <a:latin typeface="Times New Roman" panose="02020603050405020304" pitchFamily="18" charset="0"/>
                <a:ea typeface="Calibri" panose="020F0502020204030204" pitchFamily="34" charset="0"/>
              </a:rPr>
              <a:t>Malesherbes</a:t>
            </a:r>
            <a:r>
              <a:rPr lang="it-IT" sz="2000" dirty="0">
                <a:latin typeface="Times New Roman" panose="02020603050405020304" pitchFamily="18" charset="0"/>
                <a:ea typeface="Calibri" panose="020F0502020204030204" pitchFamily="34" charset="0"/>
              </a:rPr>
              <a:t>, che fu ghigliottinato nel 1794 per aver partecipato al processo contro Luigi XVI, difendendolo davanti alla Convenzione, mentre i suoi genitori vennero imprigionati per un periodo e sopravvissero alla condanna a morte per via della caduta di Robespierre.</a:t>
            </a:r>
            <a:br>
              <a:rPr lang="it-IT" sz="2000" dirty="0">
                <a:latin typeface="Times New Roman" panose="02020603050405020304" pitchFamily="18" charset="0"/>
                <a:ea typeface="Calibri" panose="020F0502020204030204" pitchFamily="34" charset="0"/>
              </a:rPr>
            </a:br>
            <a:r>
              <a:rPr lang="it-IT" sz="2000" dirty="0">
                <a:latin typeface="Times New Roman" panose="02020603050405020304" pitchFamily="18" charset="0"/>
                <a:ea typeface="Calibri" panose="020F0502020204030204" pitchFamily="34" charset="0"/>
              </a:rPr>
              <a:t>Sotto la direzione e l’insegnamento del suo tutore, l’abate </a:t>
            </a:r>
            <a:r>
              <a:rPr lang="it-IT" sz="2000" dirty="0" err="1">
                <a:latin typeface="Times New Roman" panose="02020603050405020304" pitchFamily="18" charset="0"/>
                <a:ea typeface="Calibri" panose="020F0502020204030204" pitchFamily="34" charset="0"/>
              </a:rPr>
              <a:t>Lesueur</a:t>
            </a:r>
            <a:r>
              <a:rPr lang="it-IT" sz="2000" dirty="0">
                <a:latin typeface="Times New Roman" panose="02020603050405020304" pitchFamily="18" charset="0"/>
                <a:ea typeface="Calibri" panose="020F0502020204030204" pitchFamily="34" charset="0"/>
              </a:rPr>
              <a:t>, il giovane Alexis </a:t>
            </a:r>
            <a:r>
              <a:rPr lang="it-IT" sz="2000" u="sng" dirty="0">
                <a:latin typeface="Times New Roman" panose="02020603050405020304" pitchFamily="18" charset="0"/>
                <a:ea typeface="Calibri" panose="020F0502020204030204" pitchFamily="34" charset="0"/>
              </a:rPr>
              <a:t>iniziò gli studi in un clima politico molto teso</a:t>
            </a:r>
            <a:r>
              <a:rPr lang="it-IT" sz="2000" dirty="0">
                <a:latin typeface="Times New Roman" panose="02020603050405020304" pitchFamily="18" charset="0"/>
                <a:ea typeface="Calibri" panose="020F0502020204030204" pitchFamily="34" charset="0"/>
              </a:rPr>
              <a:t>, abbracciato dalla </a:t>
            </a:r>
            <a:r>
              <a:rPr lang="it-IT" sz="2000" u="sng" dirty="0">
                <a:latin typeface="Times New Roman" panose="02020603050405020304" pitchFamily="18" charset="0"/>
                <a:ea typeface="Calibri" panose="020F0502020204030204" pitchFamily="34" charset="0"/>
              </a:rPr>
              <a:t>fine dell’Impero di Napoleone</a:t>
            </a:r>
            <a:r>
              <a:rPr lang="it-IT" sz="2000" dirty="0">
                <a:latin typeface="Times New Roman" panose="02020603050405020304" pitchFamily="18" charset="0"/>
                <a:ea typeface="Calibri" panose="020F0502020204030204" pitchFamily="34" charset="0"/>
              </a:rPr>
              <a:t> (1814-15) ed i primi anni della </a:t>
            </a:r>
            <a:r>
              <a:rPr lang="it-IT" sz="2000" u="sng" dirty="0">
                <a:latin typeface="Times New Roman" panose="02020603050405020304" pitchFamily="18" charset="0"/>
                <a:ea typeface="Calibri" panose="020F0502020204030204" pitchFamily="34" charset="0"/>
              </a:rPr>
              <a:t>Restaurazione dopo il Congresso di Vienna</a:t>
            </a:r>
            <a:r>
              <a:rPr lang="it-IT" sz="2000" dirty="0">
                <a:latin typeface="Times New Roman" panose="02020603050405020304" pitchFamily="18" charset="0"/>
                <a:ea typeface="Calibri" panose="020F0502020204030204" pitchFamily="34" charset="0"/>
              </a:rPr>
              <a:t>, dove in molti, tra cui i suoi familiari, dovettero abbracciare con gioia l’idea di un «ritorno» a quel periodo che fu l’Antico Regime, per il quale si provava una crescente nostalgia.</a:t>
            </a:r>
          </a:p>
          <a:p>
            <a:pPr marL="0" indent="0" algn="just">
              <a:buNone/>
            </a:pPr>
            <a:r>
              <a:rPr lang="it-IT" sz="2000" dirty="0">
                <a:latin typeface="Times New Roman" panose="02020603050405020304" pitchFamily="18" charset="0"/>
              </a:rPr>
              <a:t>Superata la fase di studio domestico, iniziò il periodo di approccio alle </a:t>
            </a:r>
            <a:r>
              <a:rPr lang="it-IT" sz="2000" dirty="0">
                <a:solidFill>
                  <a:schemeClr val="accent1"/>
                </a:solidFill>
                <a:latin typeface="Times New Roman" panose="02020603050405020304" pitchFamily="18" charset="0"/>
              </a:rPr>
              <a:t>materie giuridiche</a:t>
            </a:r>
            <a:r>
              <a:rPr lang="it-IT" sz="2000" dirty="0">
                <a:latin typeface="Times New Roman" panose="02020603050405020304" pitchFamily="18" charset="0"/>
              </a:rPr>
              <a:t> in università ed alla lettura dei </a:t>
            </a:r>
            <a:r>
              <a:rPr lang="it-IT" sz="2000" i="1" dirty="0" err="1">
                <a:solidFill>
                  <a:schemeClr val="accent1"/>
                </a:solidFill>
                <a:latin typeface="Times New Roman" panose="02020603050405020304" pitchFamily="18" charset="0"/>
              </a:rPr>
              <a:t>philopsophes</a:t>
            </a:r>
            <a:r>
              <a:rPr lang="it-IT" sz="2000" dirty="0">
                <a:latin typeface="Times New Roman" panose="02020603050405020304" pitchFamily="18" charset="0"/>
              </a:rPr>
              <a:t>, dai quali sarà affascinato tutta la vita. Ottenuta la laurea in legge nel 1826, e compiuto il primo dei suoi viaggi in Italia nel ‘27, lavorò per un periodo come magistrato a Versailles.</a:t>
            </a:r>
            <a:endParaRPr lang="it-IT" sz="2000" dirty="0"/>
          </a:p>
        </p:txBody>
      </p:sp>
    </p:spTree>
    <p:extLst>
      <p:ext uri="{BB962C8B-B14F-4D97-AF65-F5344CB8AC3E}">
        <p14:creationId xmlns:p14="http://schemas.microsoft.com/office/powerpoint/2010/main" val="18801376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Segnaposto testo 12">
            <a:extLst>
              <a:ext uri="{FF2B5EF4-FFF2-40B4-BE49-F238E27FC236}">
                <a16:creationId xmlns:a16="http://schemas.microsoft.com/office/drawing/2014/main" id="{764EC710-82FA-4300-87B0-6DE1EE8C0273}"/>
              </a:ext>
            </a:extLst>
          </p:cNvPr>
          <p:cNvSpPr>
            <a:spLocks noGrp="1"/>
          </p:cNvSpPr>
          <p:nvPr>
            <p:ph type="body" idx="1"/>
          </p:nvPr>
        </p:nvSpPr>
        <p:spPr>
          <a:xfrm>
            <a:off x="2653623" y="457200"/>
            <a:ext cx="3992732" cy="3067049"/>
          </a:xfrm>
        </p:spPr>
        <p:txBody>
          <a:bodyPr/>
          <a:lstStyle/>
          <a:p>
            <a:pPr algn="just"/>
            <a:r>
              <a:rPr lang="it-IT" sz="1800" dirty="0">
                <a:latin typeface="Times New Roman" panose="02020603050405020304" pitchFamily="18" charset="0"/>
                <a:cs typeface="Times New Roman" panose="02020603050405020304" pitchFamily="18" charset="0"/>
              </a:rPr>
              <a:t>In questi primi anni di servizio a corte, il Tocqueville poté ben presto rendersi conto di come la società francese non rispettasse l’autorità di un monarca quale </a:t>
            </a:r>
            <a:r>
              <a:rPr lang="it-IT" sz="1800" u="sng" dirty="0">
                <a:latin typeface="Times New Roman" panose="02020603050405020304" pitchFamily="18" charset="0"/>
                <a:cs typeface="Times New Roman" panose="02020603050405020304" pitchFamily="18" charset="0"/>
              </a:rPr>
              <a:t>Carlo X</a:t>
            </a:r>
            <a:r>
              <a:rPr lang="it-IT" sz="1800" dirty="0">
                <a:latin typeface="Times New Roman" panose="02020603050405020304" pitchFamily="18" charset="0"/>
                <a:cs typeface="Times New Roman" panose="02020603050405020304" pitchFamily="18" charset="0"/>
              </a:rPr>
              <a:t> (succeduto nel 1824 al fratello maggiore Luigi XVIII), che tentò in ogni maniera di annullare qualsiasi innovazione portata dagli anni della Rivoluzione per </a:t>
            </a:r>
            <a:r>
              <a:rPr lang="it-IT" sz="1800" u="sng" dirty="0">
                <a:latin typeface="Times New Roman" panose="02020603050405020304" pitchFamily="18" charset="0"/>
                <a:cs typeface="Times New Roman" panose="02020603050405020304" pitchFamily="18" charset="0"/>
              </a:rPr>
              <a:t>tornare ad un sistema rigidamente legato all’Antico Regime.</a:t>
            </a:r>
            <a:endParaRPr lang="it-IT" sz="1800" u="sng" dirty="0"/>
          </a:p>
        </p:txBody>
      </p:sp>
      <p:pic>
        <p:nvPicPr>
          <p:cNvPr id="5" name="Segnaposto contenuto 4">
            <a:extLst>
              <a:ext uri="{FF2B5EF4-FFF2-40B4-BE49-F238E27FC236}">
                <a16:creationId xmlns:a16="http://schemas.microsoft.com/office/drawing/2014/main" id="{CF7112B0-66D6-4E4C-BF3D-CD4A165214F1}"/>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3460851" y="3657599"/>
            <a:ext cx="2378276" cy="3028952"/>
          </a:xfrm>
        </p:spPr>
      </p:pic>
      <p:sp>
        <p:nvSpPr>
          <p:cNvPr id="14" name="Segnaposto testo 13">
            <a:extLst>
              <a:ext uri="{FF2B5EF4-FFF2-40B4-BE49-F238E27FC236}">
                <a16:creationId xmlns:a16="http://schemas.microsoft.com/office/drawing/2014/main" id="{D43551AA-8109-4BC6-B050-BF7337F13C73}"/>
              </a:ext>
            </a:extLst>
          </p:cNvPr>
          <p:cNvSpPr>
            <a:spLocks noGrp="1"/>
          </p:cNvSpPr>
          <p:nvPr>
            <p:ph type="body" sz="quarter" idx="3"/>
          </p:nvPr>
        </p:nvSpPr>
        <p:spPr>
          <a:xfrm>
            <a:off x="7487576" y="723900"/>
            <a:ext cx="3999001" cy="3200399"/>
          </a:xfrm>
        </p:spPr>
        <p:txBody>
          <a:bodyPr/>
          <a:lstStyle/>
          <a:p>
            <a:pPr lvl="0" algn="just">
              <a:buClr>
                <a:srgbClr val="A53010"/>
              </a:buClr>
            </a:pPr>
            <a:endParaRPr lang="it-IT" sz="1800" dirty="0">
              <a:solidFill>
                <a:prstClr val="black">
                  <a:lumMod val="75000"/>
                  <a:lumOff val="25000"/>
                </a:prstClr>
              </a:solidFill>
              <a:latin typeface="Times New Roman" panose="02020603050405020304" pitchFamily="18" charset="0"/>
              <a:cs typeface="Times New Roman" panose="02020603050405020304" pitchFamily="18" charset="0"/>
            </a:endParaRPr>
          </a:p>
          <a:p>
            <a:pPr lvl="0" algn="just">
              <a:buClr>
                <a:srgbClr val="A53010"/>
              </a:buClr>
            </a:pPr>
            <a:endParaRPr lang="it-IT" sz="1800" dirty="0">
              <a:solidFill>
                <a:prstClr val="black">
                  <a:lumMod val="75000"/>
                  <a:lumOff val="25000"/>
                </a:prstClr>
              </a:solidFill>
              <a:latin typeface="Times New Roman" panose="02020603050405020304" pitchFamily="18" charset="0"/>
              <a:cs typeface="Times New Roman" panose="02020603050405020304" pitchFamily="18" charset="0"/>
            </a:endParaRPr>
          </a:p>
          <a:p>
            <a:pPr lvl="0" algn="just">
              <a:buClr>
                <a:srgbClr val="A53010"/>
              </a:buClr>
            </a:pPr>
            <a:endParaRPr lang="it-IT" sz="1800" dirty="0">
              <a:solidFill>
                <a:prstClr val="black">
                  <a:lumMod val="75000"/>
                  <a:lumOff val="25000"/>
                </a:prstClr>
              </a:solidFill>
              <a:latin typeface="Times New Roman" panose="02020603050405020304" pitchFamily="18" charset="0"/>
              <a:cs typeface="Times New Roman" panose="02020603050405020304" pitchFamily="18" charset="0"/>
            </a:endParaRPr>
          </a:p>
          <a:p>
            <a:pPr algn="just">
              <a:buClr>
                <a:srgbClr val="A53010"/>
              </a:buClr>
            </a:pPr>
            <a:r>
              <a:rPr lang="it-IT" sz="1800" dirty="0">
                <a:solidFill>
                  <a:prstClr val="black">
                    <a:lumMod val="75000"/>
                    <a:lumOff val="25000"/>
                  </a:prstClr>
                </a:solidFill>
                <a:latin typeface="Times New Roman" panose="02020603050405020304" pitchFamily="18" charset="0"/>
                <a:cs typeface="Times New Roman" panose="02020603050405020304" pitchFamily="18" charset="0"/>
              </a:rPr>
              <a:t>La conseguenza diretta di tale scelta politica, insieme ad un’ampia serie di concause di tipo economico e sociale, portarono ai </a:t>
            </a:r>
            <a:r>
              <a:rPr lang="it-IT" sz="1800" dirty="0">
                <a:solidFill>
                  <a:schemeClr val="accent1"/>
                </a:solidFill>
                <a:latin typeface="Times New Roman" panose="02020603050405020304" pitchFamily="18" charset="0"/>
                <a:cs typeface="Times New Roman" panose="02020603050405020304" pitchFamily="18" charset="0"/>
              </a:rPr>
              <a:t>moti di luglio del 1830</a:t>
            </a:r>
            <a:r>
              <a:rPr lang="it-IT" sz="1800" dirty="0">
                <a:solidFill>
                  <a:prstClr val="black">
                    <a:lumMod val="75000"/>
                    <a:lumOff val="25000"/>
                  </a:prstClr>
                </a:solidFill>
                <a:latin typeface="Times New Roman" panose="02020603050405020304" pitchFamily="18" charset="0"/>
                <a:cs typeface="Times New Roman" panose="02020603050405020304" pitchFamily="18" charset="0"/>
              </a:rPr>
              <a:t> ed all’instaurazione al trono di Luigi Filippo d’Orléans, dando così il via alla monarchia parlamentare di stampo britannico che sarebbe durata fino al 1848, in seguito conosciuta come «monarchia di luglio».</a:t>
            </a:r>
          </a:p>
          <a:p>
            <a:pPr lvl="0" algn="just">
              <a:buClr>
                <a:srgbClr val="A53010"/>
              </a:buClr>
            </a:pPr>
            <a:endParaRPr lang="it-IT" sz="1800" dirty="0">
              <a:solidFill>
                <a:prstClr val="black">
                  <a:lumMod val="75000"/>
                  <a:lumOff val="25000"/>
                </a:prstClr>
              </a:solidFill>
              <a:latin typeface="Times New Roman" panose="02020603050405020304" pitchFamily="18" charset="0"/>
              <a:cs typeface="Times New Roman" panose="02020603050405020304" pitchFamily="18" charset="0"/>
            </a:endParaRPr>
          </a:p>
        </p:txBody>
      </p:sp>
      <p:pic>
        <p:nvPicPr>
          <p:cNvPr id="16" name="Segnaposto contenuto 15">
            <a:extLst>
              <a:ext uri="{FF2B5EF4-FFF2-40B4-BE49-F238E27FC236}">
                <a16:creationId xmlns:a16="http://schemas.microsoft.com/office/drawing/2014/main" id="{812315E3-275D-4621-A411-3FE09BE24B07}"/>
              </a:ext>
            </a:extLst>
          </p:cNvPr>
          <p:cNvPicPr>
            <a:picLocks noGrp="1" noChangeAspect="1"/>
          </p:cNvPicPr>
          <p:nvPr>
            <p:ph sz="quarter" idx="4"/>
          </p:nvPr>
        </p:nvPicPr>
        <p:blipFill>
          <a:blip r:embed="rId3">
            <a:extLst>
              <a:ext uri="{28A0092B-C50C-407E-A947-70E740481C1C}">
                <a14:useLocalDpi xmlns:a14="http://schemas.microsoft.com/office/drawing/2010/main" val="0"/>
              </a:ext>
            </a:extLst>
          </a:blip>
          <a:stretch>
            <a:fillRect/>
          </a:stretch>
        </p:blipFill>
        <p:spPr>
          <a:xfrm>
            <a:off x="8322811" y="3657599"/>
            <a:ext cx="2328532" cy="3028952"/>
          </a:xfrm>
        </p:spPr>
      </p:pic>
    </p:spTree>
    <p:extLst>
      <p:ext uri="{BB962C8B-B14F-4D97-AF65-F5344CB8AC3E}">
        <p14:creationId xmlns:p14="http://schemas.microsoft.com/office/powerpoint/2010/main" val="1632237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5A78FF-5696-4709-83E5-D4A671EFE4CB}"/>
              </a:ext>
            </a:extLst>
          </p:cNvPr>
          <p:cNvSpPr>
            <a:spLocks noGrp="1"/>
          </p:cNvSpPr>
          <p:nvPr>
            <p:ph type="title"/>
          </p:nvPr>
        </p:nvSpPr>
        <p:spPr>
          <a:xfrm>
            <a:off x="2592924" y="624110"/>
            <a:ext cx="8911687" cy="766540"/>
          </a:xfrm>
        </p:spPr>
        <p:txBody>
          <a:bodyPr>
            <a:noAutofit/>
          </a:bodyPr>
          <a:lstStyle/>
          <a:p>
            <a:pPr algn="just"/>
            <a:r>
              <a:rPr lang="it-IT" sz="2400" cap="small" dirty="0">
                <a:latin typeface="Times New Roman" panose="02020603050405020304" pitchFamily="18" charset="0"/>
                <a:cs typeface="Times New Roman" panose="02020603050405020304" pitchFamily="18" charset="0"/>
              </a:rPr>
              <a:t>La democrazia in America: la prima esperienza pratica di studio</a:t>
            </a:r>
          </a:p>
        </p:txBody>
      </p:sp>
      <p:sp>
        <p:nvSpPr>
          <p:cNvPr id="3" name="Segnaposto contenuto 2">
            <a:extLst>
              <a:ext uri="{FF2B5EF4-FFF2-40B4-BE49-F238E27FC236}">
                <a16:creationId xmlns:a16="http://schemas.microsoft.com/office/drawing/2014/main" id="{4031F2A2-1766-4CA5-BD35-9B6C722C7097}"/>
              </a:ext>
            </a:extLst>
          </p:cNvPr>
          <p:cNvSpPr>
            <a:spLocks noGrp="1"/>
          </p:cNvSpPr>
          <p:nvPr>
            <p:ph sz="half" idx="1"/>
          </p:nvPr>
        </p:nvSpPr>
        <p:spPr>
          <a:xfrm>
            <a:off x="2592924" y="1864997"/>
            <a:ext cx="5202238" cy="3571876"/>
          </a:xfrm>
        </p:spPr>
        <p:txBody>
          <a:bodyPr>
            <a:normAutofit/>
          </a:bodyPr>
          <a:lstStyle/>
          <a:p>
            <a:pPr marL="0" indent="0" algn="just">
              <a:buNone/>
            </a:pPr>
            <a:r>
              <a:rPr lang="it-IT" sz="2000" dirty="0">
                <a:latin typeface="Times New Roman" panose="02020603050405020304" pitchFamily="18" charset="0"/>
                <a:cs typeface="Times New Roman" panose="02020603050405020304" pitchFamily="18" charset="0"/>
              </a:rPr>
              <a:t>Con la nuova monarchia, le speranze di trovare un equilibrio di governo erano presenti in molti, come anche nel giovane Tocqueville che venne inviato nel 1831 in America per studiare il sistema carcerario e penitenziale.</a:t>
            </a:r>
          </a:p>
          <a:p>
            <a:pPr marL="0" indent="0" algn="just">
              <a:buNone/>
            </a:pPr>
            <a:r>
              <a:rPr lang="it-IT" sz="2000" dirty="0">
                <a:latin typeface="Times New Roman" panose="02020603050405020304" pitchFamily="18" charset="0"/>
                <a:cs typeface="Times New Roman" panose="02020603050405020304" pitchFamily="18" charset="0"/>
              </a:rPr>
              <a:t>Sfruttando i suoi interessi per la </a:t>
            </a:r>
            <a:r>
              <a:rPr lang="it-IT" sz="2000" dirty="0">
                <a:solidFill>
                  <a:schemeClr val="accent1"/>
                </a:solidFill>
                <a:latin typeface="Times New Roman" panose="02020603050405020304" pitchFamily="18" charset="0"/>
                <a:cs typeface="Times New Roman" panose="02020603050405020304" pitchFamily="18" charset="0"/>
              </a:rPr>
              <a:t>sociologia</a:t>
            </a:r>
            <a:r>
              <a:rPr lang="it-IT" sz="2000" dirty="0">
                <a:latin typeface="Times New Roman" panose="02020603050405020304" pitchFamily="18" charset="0"/>
                <a:cs typeface="Times New Roman" panose="02020603050405020304" pitchFamily="18" charset="0"/>
              </a:rPr>
              <a:t> e per la </a:t>
            </a:r>
            <a:r>
              <a:rPr lang="it-IT" sz="2000" dirty="0">
                <a:solidFill>
                  <a:schemeClr val="accent1"/>
                </a:solidFill>
                <a:latin typeface="Times New Roman" panose="02020603050405020304" pitchFamily="18" charset="0"/>
                <a:cs typeface="Times New Roman" panose="02020603050405020304" pitchFamily="18" charset="0"/>
              </a:rPr>
              <a:t>politica</a:t>
            </a:r>
            <a:r>
              <a:rPr lang="it-IT" sz="2000" dirty="0">
                <a:latin typeface="Times New Roman" panose="02020603050405020304" pitchFamily="18" charset="0"/>
                <a:cs typeface="Times New Roman" panose="02020603050405020304" pitchFamily="18" charset="0"/>
              </a:rPr>
              <a:t>, osservò attentamente l’istituzione democratica presente negli Stati Uniti e ne trasse alcune interessati considerazioni confluite nei due volumi de </a:t>
            </a:r>
            <a:r>
              <a:rPr lang="it-IT" sz="2000" i="1" dirty="0">
                <a:latin typeface="Times New Roman" panose="02020603050405020304" pitchFamily="18" charset="0"/>
                <a:cs typeface="Times New Roman" panose="02020603050405020304" pitchFamily="18" charset="0"/>
              </a:rPr>
              <a:t>La </a:t>
            </a:r>
            <a:r>
              <a:rPr lang="it-IT" sz="2000" i="1" dirty="0" err="1">
                <a:latin typeface="Times New Roman" panose="02020603050405020304" pitchFamily="18" charset="0"/>
                <a:cs typeface="Times New Roman" panose="02020603050405020304" pitchFamily="18" charset="0"/>
              </a:rPr>
              <a:t>démocratie</a:t>
            </a:r>
            <a:r>
              <a:rPr lang="it-IT" sz="2000" i="1" dirty="0">
                <a:latin typeface="Times New Roman" panose="02020603050405020304" pitchFamily="18" charset="0"/>
                <a:cs typeface="Times New Roman" panose="02020603050405020304" pitchFamily="18" charset="0"/>
              </a:rPr>
              <a:t> en </a:t>
            </a:r>
            <a:r>
              <a:rPr lang="it-IT" sz="2000" i="1" dirty="0" err="1">
                <a:latin typeface="Times New Roman" panose="02020603050405020304" pitchFamily="18" charset="0"/>
                <a:cs typeface="Times New Roman" panose="02020603050405020304" pitchFamily="18" charset="0"/>
              </a:rPr>
              <a:t>Amérique</a:t>
            </a:r>
            <a:r>
              <a:rPr lang="it-IT" sz="2000" dirty="0">
                <a:latin typeface="Times New Roman" panose="02020603050405020304" pitchFamily="18" charset="0"/>
                <a:cs typeface="Times New Roman" panose="02020603050405020304" pitchFamily="18" charset="0"/>
              </a:rPr>
              <a:t>, pubblicati rispettivamente nel 1835 e 1840.</a:t>
            </a:r>
          </a:p>
        </p:txBody>
      </p:sp>
      <p:pic>
        <p:nvPicPr>
          <p:cNvPr id="6" name="Segnaposto contenuto 5">
            <a:extLst>
              <a:ext uri="{FF2B5EF4-FFF2-40B4-BE49-F238E27FC236}">
                <a16:creationId xmlns:a16="http://schemas.microsoft.com/office/drawing/2014/main" id="{4E87020F-7278-414A-A2B2-B0070F07D4A3}"/>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134351" y="1390650"/>
            <a:ext cx="3370260" cy="4520571"/>
          </a:xfrm>
        </p:spPr>
      </p:pic>
    </p:spTree>
    <p:extLst>
      <p:ext uri="{BB962C8B-B14F-4D97-AF65-F5344CB8AC3E}">
        <p14:creationId xmlns:p14="http://schemas.microsoft.com/office/powerpoint/2010/main" val="13131964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11EF64A-826A-4F57-ACD5-E44D7A5824C1}"/>
              </a:ext>
            </a:extLst>
          </p:cNvPr>
          <p:cNvSpPr>
            <a:spLocks noGrp="1"/>
          </p:cNvSpPr>
          <p:nvPr>
            <p:ph idx="1"/>
          </p:nvPr>
        </p:nvSpPr>
        <p:spPr>
          <a:xfrm>
            <a:off x="2589212" y="590550"/>
            <a:ext cx="8915400" cy="5320672"/>
          </a:xfrm>
        </p:spPr>
        <p:txBody>
          <a:bodyPr>
            <a:normAutofit/>
          </a:bodyPr>
          <a:lstStyle/>
          <a:p>
            <a:pPr marL="0" indent="0" algn="just">
              <a:buNone/>
            </a:pPr>
            <a:r>
              <a:rPr lang="it-IT" sz="2000" dirty="0">
                <a:latin typeface="Times New Roman" panose="02020603050405020304" pitchFamily="18" charset="0"/>
                <a:ea typeface="Calibri" panose="020F0502020204030204" pitchFamily="34" charset="0"/>
              </a:rPr>
              <a:t>Le considerazioni che fece trovarono importanti termini di paragone con la società inglese, che visitò in diversi viaggi tra il 1833-35, nei quali trovò anche l’amore della sua futura sposa Maria </a:t>
            </a:r>
            <a:r>
              <a:rPr lang="it-IT" sz="2000" dirty="0" err="1">
                <a:latin typeface="Times New Roman" panose="02020603050405020304" pitchFamily="18" charset="0"/>
                <a:ea typeface="Calibri" panose="020F0502020204030204" pitchFamily="34" charset="0"/>
              </a:rPr>
              <a:t>Mottley</a:t>
            </a:r>
            <a:r>
              <a:rPr lang="it-IT" sz="2000" dirty="0">
                <a:latin typeface="Times New Roman" panose="02020603050405020304" pitchFamily="18" charset="0"/>
                <a:ea typeface="Calibri" panose="020F0502020204030204" pitchFamily="34" charset="0"/>
              </a:rPr>
              <a:t>.</a:t>
            </a:r>
          </a:p>
          <a:p>
            <a:pPr marL="0" indent="0" algn="just">
              <a:buNone/>
            </a:pPr>
            <a:r>
              <a:rPr lang="it-IT" sz="2000" dirty="0">
                <a:latin typeface="Times New Roman" panose="02020603050405020304" pitchFamily="18" charset="0"/>
                <a:ea typeface="Calibri" panose="020F0502020204030204" pitchFamily="34" charset="0"/>
              </a:rPr>
              <a:t>Divenne subito naturale confrontare le situazioni presenti su ambo le sponde bagnate dall’Atlantico, e nell’opera si legge che «</a:t>
            </a:r>
            <a:r>
              <a:rPr lang="it-IT" sz="2000" i="1" dirty="0">
                <a:latin typeface="Times New Roman" panose="02020603050405020304" pitchFamily="18" charset="0"/>
                <a:ea typeface="Calibri" panose="020F0502020204030204" pitchFamily="34" charset="0"/>
              </a:rPr>
              <a:t>nella maggior parte delle nazioni moderne, in particolare presso tutti i popoli del continente europeo, l’amore e l’idea della libertà non incominciarono a sorgere e a svilupparsi, se non allorché le condizioni incominciarono a diventare uguali e come conseguenza di questa uguaglianza</a:t>
            </a:r>
            <a:r>
              <a:rPr lang="it-IT" sz="2000" dirty="0">
                <a:latin typeface="Times New Roman" panose="02020603050405020304" pitchFamily="18" charset="0"/>
                <a:ea typeface="Calibri" panose="020F0502020204030204" pitchFamily="34" charset="0"/>
              </a:rPr>
              <a:t>», mentre </a:t>
            </a:r>
            <a:r>
              <a:rPr lang="it-IT" sz="2000" dirty="0">
                <a:solidFill>
                  <a:schemeClr val="accent1"/>
                </a:solidFill>
                <a:latin typeface="Times New Roman" panose="02020603050405020304" pitchFamily="18" charset="0"/>
                <a:ea typeface="Calibri" panose="020F0502020204030204" pitchFamily="34" charset="0"/>
              </a:rPr>
              <a:t>nelle ex colonie americane lo stato di uguaglianza era presente fin dalle origini delle stesse</a:t>
            </a:r>
            <a:r>
              <a:rPr lang="it-IT" sz="2000" dirty="0">
                <a:latin typeface="Times New Roman" panose="02020603050405020304" pitchFamily="18" charset="0"/>
                <a:ea typeface="Calibri" panose="020F0502020204030204" pitchFamily="34" charset="0"/>
              </a:rPr>
              <a:t>, e dunque non occorse un lungo periodo storico per arrivare alla creazione di una florida democrazia.</a:t>
            </a:r>
          </a:p>
          <a:p>
            <a:pPr marL="0" indent="0" algn="just">
              <a:buNone/>
            </a:pPr>
            <a:r>
              <a:rPr lang="it-IT" sz="2000" dirty="0">
                <a:latin typeface="Times New Roman" panose="02020603050405020304" pitchFamily="18" charset="0"/>
                <a:cs typeface="Times New Roman" panose="02020603050405020304" pitchFamily="18" charset="0"/>
              </a:rPr>
              <a:t>Appare evidente come Tocqueville, tendenzialmente </a:t>
            </a:r>
            <a:r>
              <a:rPr lang="it-IT" sz="2000" u="sng" dirty="0">
                <a:latin typeface="Times New Roman" panose="02020603050405020304" pitchFamily="18" charset="0"/>
                <a:cs typeface="Times New Roman" panose="02020603050405020304" pitchFamily="18" charset="0"/>
              </a:rPr>
              <a:t>conservatore</a:t>
            </a:r>
            <a:r>
              <a:rPr lang="it-IT" sz="2000" dirty="0">
                <a:latin typeface="Times New Roman" panose="02020603050405020304" pitchFamily="18" charset="0"/>
                <a:cs typeface="Times New Roman" panose="02020603050405020304" pitchFamily="18" charset="0"/>
              </a:rPr>
              <a:t> e favorevole ad un tipo di </a:t>
            </a:r>
            <a:r>
              <a:rPr lang="it-IT" sz="2000" u="sng" dirty="0">
                <a:latin typeface="Times New Roman" panose="02020603050405020304" pitchFamily="18" charset="0"/>
                <a:cs typeface="Times New Roman" panose="02020603050405020304" pitchFamily="18" charset="0"/>
              </a:rPr>
              <a:t>monarchia parlamentare</a:t>
            </a:r>
            <a:r>
              <a:rPr lang="it-IT" sz="2000" dirty="0">
                <a:latin typeface="Times New Roman" panose="02020603050405020304" pitchFamily="18" charset="0"/>
                <a:cs typeface="Times New Roman" panose="02020603050405020304" pitchFamily="18" charset="0"/>
              </a:rPr>
              <a:t>, stesse iniziando a fare ragionamenti e considerazioni che lo porteranno a diventare un </a:t>
            </a:r>
            <a:r>
              <a:rPr lang="it-IT" sz="2000" u="sng" dirty="0">
                <a:latin typeface="Times New Roman" panose="02020603050405020304" pitchFamily="18" charset="0"/>
                <a:cs typeface="Times New Roman" panose="02020603050405020304" pitchFamily="18" charset="0"/>
              </a:rPr>
              <a:t>liberale moderato</a:t>
            </a:r>
            <a:r>
              <a:rPr lang="it-IT" sz="2000" dirty="0">
                <a:latin typeface="Times New Roman" panose="02020603050405020304" pitchFamily="18" charset="0"/>
                <a:cs typeface="Times New Roman" panose="02020603050405020304" pitchFamily="18" charset="0"/>
              </a:rPr>
              <a:t>, per così dire, favorevole alla </a:t>
            </a:r>
            <a:r>
              <a:rPr lang="it-IT" sz="2000" u="sng" dirty="0">
                <a:latin typeface="Times New Roman" panose="02020603050405020304" pitchFamily="18" charset="0"/>
                <a:cs typeface="Times New Roman" panose="02020603050405020304" pitchFamily="18" charset="0"/>
              </a:rPr>
              <a:t>Repubblica</a:t>
            </a:r>
            <a:r>
              <a:rPr lang="it-IT" sz="2000"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7730296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15F604F-A4C8-4DF4-A3F4-1E5B68FD1DFB}"/>
              </a:ext>
            </a:extLst>
          </p:cNvPr>
          <p:cNvSpPr>
            <a:spLocks noGrp="1"/>
          </p:cNvSpPr>
          <p:nvPr>
            <p:ph type="title"/>
          </p:nvPr>
        </p:nvSpPr>
        <p:spPr>
          <a:xfrm>
            <a:off x="2592924" y="624110"/>
            <a:ext cx="8911687" cy="499840"/>
          </a:xfrm>
        </p:spPr>
        <p:txBody>
          <a:bodyPr>
            <a:normAutofit/>
          </a:bodyPr>
          <a:lstStyle/>
          <a:p>
            <a:r>
              <a:rPr lang="it-IT" sz="2400" i="1" cap="small" dirty="0" err="1">
                <a:latin typeface="Times New Roman" panose="02020603050405020304" pitchFamily="18" charset="0"/>
                <a:cs typeface="Times New Roman" panose="02020603050405020304" pitchFamily="18" charset="0"/>
              </a:rPr>
              <a:t>Lettres</a:t>
            </a:r>
            <a:r>
              <a:rPr lang="it-IT" sz="2400" i="1" cap="small" dirty="0">
                <a:latin typeface="Times New Roman" panose="02020603050405020304" pitchFamily="18" charset="0"/>
                <a:cs typeface="Times New Roman" panose="02020603050405020304" pitchFamily="18" charset="0"/>
              </a:rPr>
              <a:t> </a:t>
            </a:r>
            <a:r>
              <a:rPr lang="it-IT" sz="2400" i="1" cap="small" dirty="0" err="1">
                <a:latin typeface="Times New Roman" panose="02020603050405020304" pitchFamily="18" charset="0"/>
                <a:cs typeface="Times New Roman" panose="02020603050405020304" pitchFamily="18" charset="0"/>
              </a:rPr>
              <a:t>sur</a:t>
            </a:r>
            <a:r>
              <a:rPr lang="it-IT" sz="2400" i="1" cap="small" dirty="0">
                <a:latin typeface="Times New Roman" panose="02020603050405020304" pitchFamily="18" charset="0"/>
                <a:cs typeface="Times New Roman" panose="02020603050405020304" pitchFamily="18" charset="0"/>
              </a:rPr>
              <a:t> la France</a:t>
            </a:r>
            <a:r>
              <a:rPr lang="it-IT" sz="2400" cap="small" dirty="0">
                <a:latin typeface="Times New Roman" panose="02020603050405020304" pitchFamily="18" charset="0"/>
                <a:cs typeface="Times New Roman" panose="02020603050405020304" pitchFamily="18" charset="0"/>
              </a:rPr>
              <a:t>: l’inizio di un pensiero lungo una vita</a:t>
            </a:r>
            <a:endParaRPr lang="it-IT" sz="2400" i="1" cap="small" dirty="0">
              <a:latin typeface="Times New Roman" panose="02020603050405020304" pitchFamily="18" charset="0"/>
              <a:cs typeface="Times New Roman" panose="02020603050405020304" pitchFamily="18" charset="0"/>
            </a:endParaRPr>
          </a:p>
        </p:txBody>
      </p:sp>
      <p:sp>
        <p:nvSpPr>
          <p:cNvPr id="3" name="Segnaposto contenuto 2">
            <a:extLst>
              <a:ext uri="{FF2B5EF4-FFF2-40B4-BE49-F238E27FC236}">
                <a16:creationId xmlns:a16="http://schemas.microsoft.com/office/drawing/2014/main" id="{CF073EE3-7CA1-4705-8946-A5D20BE24012}"/>
              </a:ext>
            </a:extLst>
          </p:cNvPr>
          <p:cNvSpPr>
            <a:spLocks noGrp="1"/>
          </p:cNvSpPr>
          <p:nvPr>
            <p:ph sz="half" idx="1"/>
          </p:nvPr>
        </p:nvSpPr>
        <p:spPr>
          <a:xfrm>
            <a:off x="2589212" y="1295400"/>
            <a:ext cx="5240338" cy="5219700"/>
          </a:xfrm>
        </p:spPr>
        <p:txBody>
          <a:bodyPr>
            <a:normAutofit lnSpcReduction="10000"/>
          </a:bodyPr>
          <a:lstStyle/>
          <a:p>
            <a:pPr marL="0" indent="0" algn="just">
              <a:buNone/>
            </a:pPr>
            <a:r>
              <a:rPr lang="it-IT" dirty="0">
                <a:latin typeface="Times New Roman" panose="02020603050405020304" pitchFamily="18" charset="0"/>
                <a:cs typeface="Times New Roman" panose="02020603050405020304" pitchFamily="18" charset="0"/>
              </a:rPr>
              <a:t>Frutto dei viaggi in Gran Bretagna fu anche la conoscenza di </a:t>
            </a:r>
            <a:r>
              <a:rPr lang="it-IT" dirty="0">
                <a:solidFill>
                  <a:schemeClr val="accent1"/>
                </a:solidFill>
                <a:latin typeface="Times New Roman" panose="02020603050405020304" pitchFamily="18" charset="0"/>
                <a:cs typeface="Times New Roman" panose="02020603050405020304" pitchFamily="18" charset="0"/>
              </a:rPr>
              <a:t>John Stuart </a:t>
            </a:r>
            <a:r>
              <a:rPr lang="it-IT" dirty="0" err="1">
                <a:solidFill>
                  <a:schemeClr val="accent1"/>
                </a:solidFill>
                <a:latin typeface="Times New Roman" panose="02020603050405020304" pitchFamily="18" charset="0"/>
                <a:cs typeface="Times New Roman" panose="02020603050405020304" pitchFamily="18" charset="0"/>
              </a:rPr>
              <a:t>Mill</a:t>
            </a:r>
            <a:r>
              <a:rPr lang="it-IT" dirty="0">
                <a:latin typeface="Times New Roman" panose="02020603050405020304" pitchFamily="18" charset="0"/>
                <a:cs typeface="Times New Roman" panose="02020603050405020304" pitchFamily="18" charset="0"/>
              </a:rPr>
              <a:t>, giornalista e storico inglese, che chiese a Tocqueville di collaborare con una serie di pubblicazioni (le </a:t>
            </a:r>
            <a:r>
              <a:rPr lang="it-IT" i="1" dirty="0" err="1">
                <a:latin typeface="Times New Roman" panose="02020603050405020304" pitchFamily="18" charset="0"/>
                <a:cs typeface="Times New Roman" panose="02020603050405020304" pitchFamily="18" charset="0"/>
              </a:rPr>
              <a:t>Lettres</a:t>
            </a:r>
            <a:r>
              <a:rPr lang="it-IT" i="1" dirty="0">
                <a:latin typeface="Times New Roman" panose="02020603050405020304" pitchFamily="18" charset="0"/>
                <a:cs typeface="Times New Roman" panose="02020603050405020304" pitchFamily="18" charset="0"/>
              </a:rPr>
              <a:t> </a:t>
            </a:r>
            <a:r>
              <a:rPr lang="it-IT" i="1" dirty="0" err="1">
                <a:latin typeface="Times New Roman" panose="02020603050405020304" pitchFamily="18" charset="0"/>
                <a:cs typeface="Times New Roman" panose="02020603050405020304" pitchFamily="18" charset="0"/>
              </a:rPr>
              <a:t>sur</a:t>
            </a:r>
            <a:r>
              <a:rPr lang="it-IT" i="1" dirty="0">
                <a:latin typeface="Times New Roman" panose="02020603050405020304" pitchFamily="18" charset="0"/>
                <a:cs typeface="Times New Roman" panose="02020603050405020304" pitchFamily="18" charset="0"/>
              </a:rPr>
              <a:t> la France</a:t>
            </a:r>
            <a:r>
              <a:rPr lang="it-IT" dirty="0">
                <a:latin typeface="Times New Roman" panose="02020603050405020304" pitchFamily="18" charset="0"/>
                <a:cs typeface="Times New Roman" panose="02020603050405020304" pitchFamily="18" charset="0"/>
              </a:rPr>
              <a:t> appunto) alla «</a:t>
            </a:r>
            <a:r>
              <a:rPr lang="it-IT" dirty="0" err="1">
                <a:latin typeface="Times New Roman" panose="02020603050405020304" pitchFamily="18" charset="0"/>
                <a:cs typeface="Times New Roman" panose="02020603050405020304" pitchFamily="18" charset="0"/>
              </a:rPr>
              <a:t>London</a:t>
            </a:r>
            <a:r>
              <a:rPr lang="it-IT" dirty="0">
                <a:latin typeface="Times New Roman" panose="02020603050405020304" pitchFamily="18" charset="0"/>
                <a:cs typeface="Times New Roman" panose="02020603050405020304" pitchFamily="18" charset="0"/>
              </a:rPr>
              <a:t> and Westminster </a:t>
            </a:r>
            <a:r>
              <a:rPr lang="it-IT" dirty="0" err="1">
                <a:latin typeface="Times New Roman" panose="02020603050405020304" pitchFamily="18" charset="0"/>
                <a:cs typeface="Times New Roman" panose="02020603050405020304" pitchFamily="18" charset="0"/>
              </a:rPr>
              <a:t>Review</a:t>
            </a:r>
            <a:r>
              <a:rPr lang="it-IT" dirty="0">
                <a:latin typeface="Times New Roman" panose="02020603050405020304" pitchFamily="18" charset="0"/>
                <a:cs typeface="Times New Roman" panose="02020603050405020304" pitchFamily="18" charset="0"/>
              </a:rPr>
              <a:t>», per far conoscere meglio al pubblico inglese la storia della Rivoluzione francese.</a:t>
            </a:r>
          </a:p>
          <a:p>
            <a:pPr marL="0" indent="0" algn="just">
              <a:buNone/>
            </a:pPr>
            <a:r>
              <a:rPr lang="it-IT" dirty="0">
                <a:latin typeface="Times New Roman" panose="02020603050405020304" pitchFamily="18" charset="0"/>
                <a:cs typeface="Times New Roman" panose="02020603050405020304" pitchFamily="18" charset="0"/>
              </a:rPr>
              <a:t>Nel 1836 nacque l</a:t>
            </a:r>
            <a:r>
              <a:rPr lang="it-IT" dirty="0">
                <a:latin typeface="Times New Roman" panose="02020603050405020304" pitchFamily="18" charset="0"/>
                <a:ea typeface="Calibri" panose="020F0502020204030204" pitchFamily="34" charset="0"/>
              </a:rPr>
              <a:t>o studio in merito a </a:t>
            </a:r>
            <a:r>
              <a:rPr lang="it-IT" i="1" dirty="0">
                <a:latin typeface="Times New Roman" panose="02020603050405020304" pitchFamily="18" charset="0"/>
                <a:ea typeface="Calibri" panose="020F0502020204030204" pitchFamily="34" charset="0"/>
              </a:rPr>
              <a:t>L</a:t>
            </a:r>
            <a:r>
              <a:rPr lang="it-IT" dirty="0">
                <a:latin typeface="Times New Roman" panose="02020603050405020304" pitchFamily="18" charset="0"/>
                <a:ea typeface="Calibri" panose="020F0502020204030204" pitchFamily="34" charset="0"/>
              </a:rPr>
              <a:t>’</a:t>
            </a:r>
            <a:r>
              <a:rPr lang="it-IT" i="1" dirty="0" err="1">
                <a:latin typeface="Times New Roman" panose="02020603050405020304" pitchFamily="18" charset="0"/>
                <a:ea typeface="Calibri" panose="020F0502020204030204" pitchFamily="34" charset="0"/>
              </a:rPr>
              <a:t>état</a:t>
            </a:r>
            <a:r>
              <a:rPr lang="it-IT" i="1" dirty="0">
                <a:latin typeface="Times New Roman" panose="02020603050405020304" pitchFamily="18" charset="0"/>
                <a:ea typeface="Calibri" panose="020F0502020204030204" pitchFamily="34" charset="0"/>
              </a:rPr>
              <a:t> social e </a:t>
            </a:r>
            <a:r>
              <a:rPr lang="it-IT" i="1" dirty="0" err="1">
                <a:latin typeface="Times New Roman" panose="02020603050405020304" pitchFamily="18" charset="0"/>
                <a:ea typeface="Calibri" panose="020F0502020204030204" pitchFamily="34" charset="0"/>
              </a:rPr>
              <a:t>politique</a:t>
            </a:r>
            <a:r>
              <a:rPr lang="it-IT" i="1" dirty="0">
                <a:latin typeface="Times New Roman" panose="02020603050405020304" pitchFamily="18" charset="0"/>
                <a:ea typeface="Calibri" panose="020F0502020204030204" pitchFamily="34" charset="0"/>
              </a:rPr>
              <a:t> de la France </a:t>
            </a:r>
            <a:r>
              <a:rPr lang="it-IT" i="1" dirty="0" err="1">
                <a:latin typeface="Times New Roman" panose="02020603050405020304" pitchFamily="18" charset="0"/>
                <a:ea typeface="Calibri" panose="020F0502020204030204" pitchFamily="34" charset="0"/>
              </a:rPr>
              <a:t>avant</a:t>
            </a:r>
            <a:r>
              <a:rPr lang="it-IT" i="1" dirty="0">
                <a:latin typeface="Times New Roman" panose="02020603050405020304" pitchFamily="18" charset="0"/>
                <a:ea typeface="Calibri" panose="020F0502020204030204" pitchFamily="34" charset="0"/>
              </a:rPr>
              <a:t> et </a:t>
            </a:r>
            <a:r>
              <a:rPr lang="it-IT" i="1" dirty="0" err="1">
                <a:latin typeface="Times New Roman" panose="02020603050405020304" pitchFamily="18" charset="0"/>
                <a:ea typeface="Calibri" panose="020F0502020204030204" pitchFamily="34" charset="0"/>
              </a:rPr>
              <a:t>depuis</a:t>
            </a:r>
            <a:r>
              <a:rPr lang="it-IT" i="1" dirty="0">
                <a:latin typeface="Times New Roman" panose="02020603050405020304" pitchFamily="18" charset="0"/>
                <a:ea typeface="Calibri" panose="020F0502020204030204" pitchFamily="34" charset="0"/>
              </a:rPr>
              <a:t> 1789</a:t>
            </a:r>
            <a:r>
              <a:rPr lang="it-IT" dirty="0">
                <a:latin typeface="Times New Roman" panose="02020603050405020304" pitchFamily="18" charset="0"/>
                <a:ea typeface="Calibri" panose="020F0502020204030204" pitchFamily="34" charset="0"/>
                <a:cs typeface="Times New Roman" panose="02020603050405020304" pitchFamily="18" charset="0"/>
              </a:rPr>
              <a:t>, tradotto dallo stesso </a:t>
            </a:r>
            <a:r>
              <a:rPr lang="it-IT" dirty="0" err="1">
                <a:latin typeface="Times New Roman" panose="02020603050405020304" pitchFamily="18" charset="0"/>
                <a:ea typeface="Calibri" panose="020F0502020204030204" pitchFamily="34" charset="0"/>
                <a:cs typeface="Times New Roman" panose="02020603050405020304" pitchFamily="18" charset="0"/>
              </a:rPr>
              <a:t>Mill</a:t>
            </a:r>
            <a:r>
              <a:rPr lang="it-IT" dirty="0">
                <a:latin typeface="Times New Roman" panose="02020603050405020304" pitchFamily="18" charset="0"/>
                <a:ea typeface="Calibri" panose="020F0502020204030204" pitchFamily="34" charset="0"/>
                <a:cs typeface="Times New Roman" panose="02020603050405020304" pitchFamily="18" charset="0"/>
              </a:rPr>
              <a:t> e pubblicato non integralmente sulla rivista. </a:t>
            </a:r>
          </a:p>
          <a:p>
            <a:pPr marL="0" indent="0" algn="just">
              <a:buNone/>
            </a:pPr>
            <a:r>
              <a:rPr lang="it-IT" dirty="0">
                <a:latin typeface="Times New Roman" panose="02020603050405020304" pitchFamily="18" charset="0"/>
                <a:cs typeface="Times New Roman" panose="02020603050405020304" pitchFamily="18" charset="0"/>
              </a:rPr>
              <a:t>In questo testo si legge che </a:t>
            </a:r>
            <a:r>
              <a:rPr lang="it-IT" u="sng" dirty="0">
                <a:latin typeface="Times New Roman" panose="02020603050405020304" pitchFamily="18" charset="0"/>
                <a:cs typeface="Times New Roman" panose="02020603050405020304" pitchFamily="18" charset="0"/>
              </a:rPr>
              <a:t>la Rivoluzione</a:t>
            </a:r>
            <a:r>
              <a:rPr lang="it-IT" dirty="0">
                <a:latin typeface="Times New Roman" panose="02020603050405020304" pitchFamily="18" charset="0"/>
                <a:cs typeface="Times New Roman" panose="02020603050405020304" pitchFamily="18" charset="0"/>
              </a:rPr>
              <a:t> </a:t>
            </a:r>
            <a:r>
              <a:rPr lang="it-IT" dirty="0">
                <a:latin typeface="Times New Roman" panose="02020603050405020304" pitchFamily="18" charset="0"/>
                <a:ea typeface="Calibri" panose="020F0502020204030204" pitchFamily="34" charset="0"/>
              </a:rPr>
              <a:t>«</a:t>
            </a:r>
            <a:r>
              <a:rPr lang="it-IT" i="1" dirty="0">
                <a:latin typeface="Times New Roman" panose="02020603050405020304" pitchFamily="18" charset="0"/>
                <a:ea typeface="Calibri" panose="020F0502020204030204" pitchFamily="34" charset="0"/>
              </a:rPr>
              <a:t>ha generato una moltitudine di cose accessorie e secondarie, ma </a:t>
            </a:r>
            <a:r>
              <a:rPr lang="it-IT" i="1" u="sng" dirty="0">
                <a:latin typeface="Times New Roman" panose="02020603050405020304" pitchFamily="18" charset="0"/>
                <a:ea typeface="Calibri" panose="020F0502020204030204" pitchFamily="34" charset="0"/>
              </a:rPr>
              <a:t>ha semplicemente sviluppato il germe delle cose principali</a:t>
            </a:r>
            <a:r>
              <a:rPr lang="it-IT" i="1" dirty="0">
                <a:latin typeface="Times New Roman" panose="02020603050405020304" pitchFamily="18" charset="0"/>
                <a:ea typeface="Calibri" panose="020F0502020204030204" pitchFamily="34" charset="0"/>
              </a:rPr>
              <a:t> […] Essa ha regolato, coordinato e legalizzato gli effetti di una grande causa, più che esserne stata la causa stessa</a:t>
            </a:r>
            <a:r>
              <a:rPr lang="it-IT" dirty="0">
                <a:latin typeface="Times New Roman" panose="02020603050405020304" pitchFamily="18" charset="0"/>
                <a:ea typeface="Calibri" panose="020F0502020204030204" pitchFamily="34" charset="0"/>
              </a:rPr>
              <a:t>», dando il via al solco di pensiero </a:t>
            </a:r>
            <a:r>
              <a:rPr lang="it-IT" dirty="0">
                <a:solidFill>
                  <a:schemeClr val="accent1"/>
                </a:solidFill>
                <a:latin typeface="Times New Roman" panose="02020603050405020304" pitchFamily="18" charset="0"/>
                <a:ea typeface="Calibri" panose="020F0502020204030204" pitchFamily="34" charset="0"/>
              </a:rPr>
              <a:t>continuista</a:t>
            </a:r>
            <a:r>
              <a:rPr lang="it-IT" dirty="0">
                <a:latin typeface="Times New Roman" panose="02020603050405020304" pitchFamily="18" charset="0"/>
                <a:ea typeface="Calibri" panose="020F0502020204030204" pitchFamily="34" charset="0"/>
              </a:rPr>
              <a:t> che sarebbe diventato sempre più evidente in Tocqueville, fino alla sua opera principale.</a:t>
            </a:r>
            <a:endParaRPr lang="it-IT" dirty="0">
              <a:latin typeface="Times New Roman" panose="02020603050405020304" pitchFamily="18" charset="0"/>
              <a:cs typeface="Times New Roman" panose="02020603050405020304" pitchFamily="18" charset="0"/>
            </a:endParaRPr>
          </a:p>
        </p:txBody>
      </p:sp>
      <p:pic>
        <p:nvPicPr>
          <p:cNvPr id="6" name="Segnaposto contenuto 5">
            <a:extLst>
              <a:ext uri="{FF2B5EF4-FFF2-40B4-BE49-F238E27FC236}">
                <a16:creationId xmlns:a16="http://schemas.microsoft.com/office/drawing/2014/main" id="{798566A5-0983-4B85-A4B1-44A1BF3E8280}"/>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020050" y="1543050"/>
            <a:ext cx="3105150" cy="4552950"/>
          </a:xfrm>
        </p:spPr>
      </p:pic>
    </p:spTree>
    <p:extLst>
      <p:ext uri="{BB962C8B-B14F-4D97-AF65-F5344CB8AC3E}">
        <p14:creationId xmlns:p14="http://schemas.microsoft.com/office/powerpoint/2010/main" val="14370696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69FD48E-F8EC-46F3-8DD8-E971FC01A4FC}"/>
              </a:ext>
            </a:extLst>
          </p:cNvPr>
          <p:cNvSpPr>
            <a:spLocks noGrp="1"/>
          </p:cNvSpPr>
          <p:nvPr>
            <p:ph sz="half" idx="1"/>
          </p:nvPr>
        </p:nvSpPr>
        <p:spPr>
          <a:xfrm>
            <a:off x="2589212" y="495300"/>
            <a:ext cx="8402638" cy="3143250"/>
          </a:xfrm>
        </p:spPr>
        <p:txBody>
          <a:bodyPr>
            <a:normAutofit/>
          </a:bodyPr>
          <a:lstStyle/>
          <a:p>
            <a:pPr marL="0" indent="0" algn="just">
              <a:buNone/>
            </a:pPr>
            <a:r>
              <a:rPr lang="it-IT" u="sng" dirty="0">
                <a:latin typeface="Times New Roman" panose="02020603050405020304" pitchFamily="18" charset="0"/>
                <a:cs typeface="Times New Roman" panose="02020603050405020304" pitchFamily="18" charset="0"/>
              </a:rPr>
              <a:t>Dal 1839, Tocqueville si dedicò</a:t>
            </a:r>
            <a:r>
              <a:rPr lang="it-IT" dirty="0">
                <a:latin typeface="Times New Roman" panose="02020603050405020304" pitchFamily="18" charset="0"/>
                <a:cs typeface="Times New Roman" panose="02020603050405020304" pitchFamily="18" charset="0"/>
              </a:rPr>
              <a:t> alla pubblicazione del secondo volume de </a:t>
            </a:r>
            <a:r>
              <a:rPr lang="it-IT" i="1" dirty="0">
                <a:latin typeface="Times New Roman" panose="02020603050405020304" pitchFamily="18" charset="0"/>
                <a:cs typeface="Times New Roman" panose="02020603050405020304" pitchFamily="18" charset="0"/>
              </a:rPr>
              <a:t>La democrazia in America</a:t>
            </a:r>
            <a:r>
              <a:rPr lang="it-IT" dirty="0">
                <a:latin typeface="Times New Roman" panose="02020603050405020304" pitchFamily="18" charset="0"/>
                <a:cs typeface="Times New Roman" panose="02020603050405020304" pitchFamily="18" charset="0"/>
              </a:rPr>
              <a:t> ampliando le considerazioni con le esperienze fatte nei viaggi in vari Paesi d’Europa, impegnandosi poi </a:t>
            </a:r>
            <a:r>
              <a:rPr lang="it-IT" u="sng" dirty="0">
                <a:latin typeface="Times New Roman" panose="02020603050405020304" pitchFamily="18" charset="0"/>
                <a:cs typeface="Times New Roman" panose="02020603050405020304" pitchFamily="18" charset="0"/>
              </a:rPr>
              <a:t>interamente alla vita politica con vari incarichi per il governo</a:t>
            </a:r>
            <a:r>
              <a:rPr lang="it-IT" dirty="0">
                <a:latin typeface="Times New Roman" panose="02020603050405020304" pitchFamily="18" charset="0"/>
                <a:cs typeface="Times New Roman" panose="02020603050405020304" pitchFamily="18" charset="0"/>
              </a:rPr>
              <a:t>, tra cui deputato per il distretto di </a:t>
            </a:r>
            <a:r>
              <a:rPr lang="it-IT" dirty="0" err="1">
                <a:latin typeface="Times New Roman" panose="02020603050405020304" pitchFamily="18" charset="0"/>
                <a:cs typeface="Times New Roman" panose="02020603050405020304" pitchFamily="18" charset="0"/>
              </a:rPr>
              <a:t>Valognes</a:t>
            </a:r>
            <a:r>
              <a:rPr lang="it-IT" dirty="0">
                <a:latin typeface="Times New Roman" panose="02020603050405020304" pitchFamily="18" charset="0"/>
                <a:cs typeface="Times New Roman" panose="02020603050405020304" pitchFamily="18" charset="0"/>
              </a:rPr>
              <a:t>, interessandosi soprattutto alla politica coloniale della Monarchia di luglio. In ragione di ciò fece </a:t>
            </a:r>
            <a:r>
              <a:rPr lang="it-IT" dirty="0">
                <a:latin typeface="Times New Roman" panose="02020603050405020304" pitchFamily="18" charset="0"/>
                <a:ea typeface="Calibri" panose="020F0502020204030204" pitchFamily="34" charset="0"/>
              </a:rPr>
              <a:t>alcuni viaggi nei territori del nord Africa per constatare i progressi della colonizzazione francese, riportati con un’ampia serie di considerazioni sulla politica espansionistica francese nelle </a:t>
            </a:r>
            <a:r>
              <a:rPr lang="it-IT" i="1" dirty="0">
                <a:latin typeface="Times New Roman" panose="02020603050405020304" pitchFamily="18" charset="0"/>
                <a:ea typeface="Calibri" panose="020F0502020204030204" pitchFamily="34" charset="0"/>
              </a:rPr>
              <a:t>Notes </a:t>
            </a:r>
            <a:r>
              <a:rPr lang="it-IT" i="1" dirty="0" err="1">
                <a:latin typeface="Times New Roman" panose="02020603050405020304" pitchFamily="18" charset="0"/>
                <a:ea typeface="Calibri" panose="020F0502020204030204" pitchFamily="34" charset="0"/>
              </a:rPr>
              <a:t>du</a:t>
            </a:r>
            <a:r>
              <a:rPr lang="it-IT" i="1" dirty="0">
                <a:latin typeface="Times New Roman" panose="02020603050405020304" pitchFamily="18" charset="0"/>
                <a:ea typeface="Calibri" panose="020F0502020204030204" pitchFamily="34" charset="0"/>
              </a:rPr>
              <a:t> </a:t>
            </a:r>
            <a:r>
              <a:rPr lang="it-IT" i="1" dirty="0" err="1">
                <a:latin typeface="Times New Roman" panose="02020603050405020304" pitchFamily="18" charset="0"/>
                <a:ea typeface="Calibri" panose="020F0502020204030204" pitchFamily="34" charset="0"/>
              </a:rPr>
              <a:t>voyage</a:t>
            </a:r>
            <a:r>
              <a:rPr lang="it-IT" i="1" dirty="0">
                <a:latin typeface="Times New Roman" panose="02020603050405020304" pitchFamily="18" charset="0"/>
                <a:ea typeface="Calibri" panose="020F0502020204030204" pitchFamily="34" charset="0"/>
              </a:rPr>
              <a:t> en </a:t>
            </a:r>
            <a:r>
              <a:rPr lang="it-IT" i="1" dirty="0" err="1">
                <a:latin typeface="Times New Roman" panose="02020603050405020304" pitchFamily="18" charset="0"/>
                <a:ea typeface="Calibri" panose="020F0502020204030204" pitchFamily="34" charset="0"/>
              </a:rPr>
              <a:t>Algérie</a:t>
            </a:r>
            <a:r>
              <a:rPr lang="it-IT" i="1" dirty="0">
                <a:latin typeface="Times New Roman" panose="02020603050405020304" pitchFamily="18" charset="0"/>
                <a:ea typeface="Calibri" panose="020F0502020204030204" pitchFamily="34" charset="0"/>
              </a:rPr>
              <a:t> de 1841</a:t>
            </a:r>
            <a:r>
              <a:rPr lang="it-IT" dirty="0">
                <a:latin typeface="Times New Roman" panose="02020603050405020304" pitchFamily="18" charset="0"/>
                <a:ea typeface="Calibri" panose="020F0502020204030204" pitchFamily="34" charset="0"/>
              </a:rPr>
              <a:t>, nel </a:t>
            </a:r>
            <a:r>
              <a:rPr lang="it-IT" i="1" dirty="0" err="1">
                <a:latin typeface="Times New Roman" panose="02020603050405020304" pitchFamily="18" charset="0"/>
                <a:ea typeface="Calibri" panose="020F0502020204030204" pitchFamily="34" charset="0"/>
              </a:rPr>
              <a:t>Voyage</a:t>
            </a:r>
            <a:r>
              <a:rPr lang="it-IT" i="1" dirty="0">
                <a:latin typeface="Times New Roman" panose="02020603050405020304" pitchFamily="18" charset="0"/>
                <a:ea typeface="Calibri" panose="020F0502020204030204" pitchFamily="34" charset="0"/>
              </a:rPr>
              <a:t> en </a:t>
            </a:r>
            <a:r>
              <a:rPr lang="it-IT" i="1" dirty="0" err="1">
                <a:latin typeface="Times New Roman" panose="02020603050405020304" pitchFamily="18" charset="0"/>
                <a:ea typeface="Calibri" panose="020F0502020204030204" pitchFamily="34" charset="0"/>
              </a:rPr>
              <a:t>Algérie</a:t>
            </a:r>
            <a:r>
              <a:rPr lang="it-IT" i="1" dirty="0">
                <a:latin typeface="Times New Roman" panose="02020603050405020304" pitchFamily="18" charset="0"/>
                <a:ea typeface="Calibri" panose="020F0502020204030204" pitchFamily="34" charset="0"/>
              </a:rPr>
              <a:t> (</a:t>
            </a:r>
            <a:r>
              <a:rPr lang="it-IT" i="1" dirty="0" err="1">
                <a:latin typeface="Times New Roman" panose="02020603050405020304" pitchFamily="18" charset="0"/>
                <a:ea typeface="Calibri" panose="020F0502020204030204" pitchFamily="34" charset="0"/>
              </a:rPr>
              <a:t>novebre</a:t>
            </a:r>
            <a:r>
              <a:rPr lang="it-IT" i="1" dirty="0">
                <a:latin typeface="Times New Roman" panose="02020603050405020304" pitchFamily="18" charset="0"/>
                <a:ea typeface="Calibri" panose="020F0502020204030204" pitchFamily="34" charset="0"/>
              </a:rPr>
              <a:t> – </a:t>
            </a:r>
            <a:r>
              <a:rPr lang="it-IT" i="1" dirty="0" err="1">
                <a:latin typeface="Times New Roman" panose="02020603050405020304" pitchFamily="18" charset="0"/>
                <a:ea typeface="Calibri" panose="020F0502020204030204" pitchFamily="34" charset="0"/>
              </a:rPr>
              <a:t>décembre</a:t>
            </a:r>
            <a:r>
              <a:rPr lang="it-IT" i="1" dirty="0">
                <a:latin typeface="Times New Roman" panose="02020603050405020304" pitchFamily="18" charset="0"/>
                <a:ea typeface="Calibri" panose="020F0502020204030204" pitchFamily="34" charset="0"/>
              </a:rPr>
              <a:t> 1846)</a:t>
            </a:r>
            <a:r>
              <a:rPr lang="it-IT" dirty="0">
                <a:latin typeface="Times New Roman" panose="02020603050405020304" pitchFamily="18" charset="0"/>
                <a:ea typeface="Calibri" panose="020F0502020204030204" pitchFamily="34" charset="0"/>
              </a:rPr>
              <a:t> ed all’interno dei </a:t>
            </a:r>
            <a:r>
              <a:rPr lang="it-IT" i="1" dirty="0" err="1">
                <a:latin typeface="Times New Roman" panose="02020603050405020304" pitchFamily="18" charset="0"/>
                <a:ea typeface="Calibri" panose="020F0502020204030204" pitchFamily="34" charset="0"/>
              </a:rPr>
              <a:t>Rapports</a:t>
            </a:r>
            <a:r>
              <a:rPr lang="it-IT" i="1" dirty="0">
                <a:latin typeface="Times New Roman" panose="02020603050405020304" pitchFamily="18" charset="0"/>
                <a:ea typeface="Calibri" panose="020F0502020204030204" pitchFamily="34" charset="0"/>
              </a:rPr>
              <a:t> </a:t>
            </a:r>
            <a:r>
              <a:rPr lang="it-IT" i="1" dirty="0" err="1">
                <a:latin typeface="Times New Roman" panose="02020603050405020304" pitchFamily="18" charset="0"/>
                <a:ea typeface="Calibri" panose="020F0502020204030204" pitchFamily="34" charset="0"/>
              </a:rPr>
              <a:t>sur</a:t>
            </a:r>
            <a:r>
              <a:rPr lang="it-IT" i="1" dirty="0">
                <a:latin typeface="Times New Roman" panose="02020603050405020304" pitchFamily="18" charset="0"/>
                <a:ea typeface="Calibri" panose="020F0502020204030204" pitchFamily="34" charset="0"/>
              </a:rPr>
              <a:t> l’</a:t>
            </a:r>
            <a:r>
              <a:rPr lang="it-IT" i="1" dirty="0" err="1">
                <a:latin typeface="Times New Roman" panose="02020603050405020304" pitchFamily="18" charset="0"/>
                <a:ea typeface="Calibri" panose="020F0502020204030204" pitchFamily="34" charset="0"/>
              </a:rPr>
              <a:t>Algérie</a:t>
            </a:r>
            <a:r>
              <a:rPr lang="it-IT" dirty="0">
                <a:latin typeface="Times New Roman" panose="02020603050405020304" pitchFamily="18" charset="0"/>
                <a:ea typeface="Calibri" panose="020F0502020204030204" pitchFamily="34" charset="0"/>
              </a:rPr>
              <a:t> del 1847. Le cose cambiarono drasticamente nel </a:t>
            </a:r>
            <a:r>
              <a:rPr lang="it-IT" dirty="0">
                <a:solidFill>
                  <a:srgbClr val="C00000"/>
                </a:solidFill>
                <a:latin typeface="Times New Roman" panose="02020603050405020304" pitchFamily="18" charset="0"/>
                <a:ea typeface="Calibri" panose="020F0502020204030204" pitchFamily="34" charset="0"/>
              </a:rPr>
              <a:t>febbraio del 1848</a:t>
            </a:r>
            <a:r>
              <a:rPr lang="it-IT" dirty="0">
                <a:latin typeface="Times New Roman" panose="02020603050405020304" pitchFamily="18" charset="0"/>
                <a:ea typeface="Calibri" panose="020F0502020204030204" pitchFamily="34" charset="0"/>
              </a:rPr>
              <a:t>, quando di fronte all’ennesima rivolta il re Luigi Filippo abdicò e </a:t>
            </a:r>
            <a:r>
              <a:rPr lang="it-IT" dirty="0">
                <a:solidFill>
                  <a:srgbClr val="C00000"/>
                </a:solidFill>
                <a:latin typeface="Times New Roman" panose="02020603050405020304" pitchFamily="18" charset="0"/>
                <a:ea typeface="Calibri" panose="020F0502020204030204" pitchFamily="34" charset="0"/>
              </a:rPr>
              <a:t>venne instaurata la Seconda Repubblica</a:t>
            </a:r>
            <a:r>
              <a:rPr lang="it-IT" dirty="0">
                <a:latin typeface="Times New Roman" panose="02020603050405020304" pitchFamily="18" charset="0"/>
                <a:ea typeface="Calibri" panose="020F0502020204030204" pitchFamily="34" charset="0"/>
              </a:rPr>
              <a:t>.</a:t>
            </a:r>
            <a:endParaRPr lang="it-IT" dirty="0">
              <a:latin typeface="Times New Roman" panose="02020603050405020304" pitchFamily="18" charset="0"/>
              <a:cs typeface="Times New Roman" panose="02020603050405020304" pitchFamily="18" charset="0"/>
            </a:endParaRPr>
          </a:p>
        </p:txBody>
      </p:sp>
      <p:pic>
        <p:nvPicPr>
          <p:cNvPr id="6" name="Segnaposto contenuto 5">
            <a:extLst>
              <a:ext uri="{FF2B5EF4-FFF2-40B4-BE49-F238E27FC236}">
                <a16:creationId xmlns:a16="http://schemas.microsoft.com/office/drawing/2014/main" id="{6722FEE2-E499-49C1-8D84-B1AEB4FE976B}"/>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2913062" y="3638550"/>
            <a:ext cx="7754938" cy="2838450"/>
          </a:xfrm>
        </p:spPr>
      </p:pic>
    </p:spTree>
    <p:extLst>
      <p:ext uri="{BB962C8B-B14F-4D97-AF65-F5344CB8AC3E}">
        <p14:creationId xmlns:p14="http://schemas.microsoft.com/office/powerpoint/2010/main" val="33440080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352FFCF-0070-44DC-9710-44B7BB082003}"/>
              </a:ext>
            </a:extLst>
          </p:cNvPr>
          <p:cNvSpPr>
            <a:spLocks noGrp="1"/>
          </p:cNvSpPr>
          <p:nvPr>
            <p:ph type="title"/>
          </p:nvPr>
        </p:nvSpPr>
        <p:spPr>
          <a:xfrm>
            <a:off x="2592924" y="624110"/>
            <a:ext cx="8911687" cy="785590"/>
          </a:xfrm>
        </p:spPr>
        <p:txBody>
          <a:bodyPr>
            <a:normAutofit fontScale="90000"/>
          </a:bodyPr>
          <a:lstStyle/>
          <a:p>
            <a:r>
              <a:rPr lang="it-IT" sz="2400" cap="small" dirty="0">
                <a:latin typeface="Times New Roman" panose="02020603050405020304" pitchFamily="18" charset="0"/>
                <a:cs typeface="Times New Roman" panose="02020603050405020304" pitchFamily="18" charset="0"/>
              </a:rPr>
              <a:t>Il ritiro dalla vita politica: </a:t>
            </a:r>
            <a:r>
              <a:rPr lang="it-IT" sz="2400" i="1" cap="small" dirty="0">
                <a:latin typeface="Times New Roman" panose="02020603050405020304" pitchFamily="18" charset="0"/>
                <a:cs typeface="Times New Roman" panose="02020603050405020304" pitchFamily="18" charset="0"/>
              </a:rPr>
              <a:t>L’Antico regime e la Rivoluzione</a:t>
            </a:r>
            <a:r>
              <a:rPr lang="it-IT" sz="2400" cap="small" dirty="0">
                <a:latin typeface="Times New Roman" panose="02020603050405020304" pitchFamily="18" charset="0"/>
                <a:cs typeface="Times New Roman" panose="02020603050405020304" pitchFamily="18" charset="0"/>
              </a:rPr>
              <a:t> come lascito dello studioso</a:t>
            </a:r>
          </a:p>
        </p:txBody>
      </p:sp>
      <p:sp>
        <p:nvSpPr>
          <p:cNvPr id="3" name="Segnaposto contenuto 2">
            <a:extLst>
              <a:ext uri="{FF2B5EF4-FFF2-40B4-BE49-F238E27FC236}">
                <a16:creationId xmlns:a16="http://schemas.microsoft.com/office/drawing/2014/main" id="{8E5F6112-4E68-4522-9EDB-AE17D4CEA030}"/>
              </a:ext>
            </a:extLst>
          </p:cNvPr>
          <p:cNvSpPr>
            <a:spLocks noGrp="1"/>
          </p:cNvSpPr>
          <p:nvPr>
            <p:ph sz="half" idx="1"/>
          </p:nvPr>
        </p:nvSpPr>
        <p:spPr>
          <a:xfrm>
            <a:off x="2589212" y="1905000"/>
            <a:ext cx="5901530" cy="4006222"/>
          </a:xfrm>
        </p:spPr>
        <p:txBody>
          <a:bodyPr>
            <a:normAutofit lnSpcReduction="10000"/>
          </a:bodyPr>
          <a:lstStyle/>
          <a:p>
            <a:pPr marL="0" indent="0" algn="just">
              <a:buNone/>
            </a:pPr>
            <a:r>
              <a:rPr lang="it-IT" dirty="0">
                <a:latin typeface="Times New Roman" panose="02020603050405020304" pitchFamily="18" charset="0"/>
                <a:cs typeface="Times New Roman" panose="02020603050405020304" pitchFamily="18" charset="0"/>
              </a:rPr>
              <a:t>Tocqueville ottenne il ruolo di Ministro degli Esteri durante i mesi centrali del 1849 dopo essere stato membro dell’Assemblea Costituente. La possibilità di portare a felice compimento il «fallimento» dell’89 venne presto stroncata da </a:t>
            </a:r>
            <a:r>
              <a:rPr lang="it-IT" dirty="0">
                <a:solidFill>
                  <a:srgbClr val="C00000"/>
                </a:solidFill>
                <a:latin typeface="Times New Roman" panose="02020603050405020304" pitchFamily="18" charset="0"/>
                <a:cs typeface="Times New Roman" panose="02020603050405020304" pitchFamily="18" charset="0"/>
              </a:rPr>
              <a:t>Luigi Bonaparte</a:t>
            </a:r>
            <a:r>
              <a:rPr lang="it-IT" dirty="0">
                <a:latin typeface="Times New Roman" panose="02020603050405020304" pitchFamily="18" charset="0"/>
                <a:cs typeface="Times New Roman" panose="02020603050405020304" pitchFamily="18" charset="0"/>
              </a:rPr>
              <a:t> che, eletto Presidente della Repubblica </a:t>
            </a:r>
            <a:r>
              <a:rPr lang="it-IT" dirty="0">
                <a:solidFill>
                  <a:srgbClr val="C00000"/>
                </a:solidFill>
                <a:latin typeface="Times New Roman" panose="02020603050405020304" pitchFamily="18" charset="0"/>
                <a:cs typeface="Times New Roman" panose="02020603050405020304" pitchFamily="18" charset="0"/>
              </a:rPr>
              <a:t>attuò rapidamente il colpo di Stato del ‘51</a:t>
            </a:r>
            <a:r>
              <a:rPr lang="it-IT" dirty="0">
                <a:latin typeface="Times New Roman" panose="02020603050405020304" pitchFamily="18" charset="0"/>
                <a:cs typeface="Times New Roman" panose="02020603050405020304" pitchFamily="18" charset="0"/>
              </a:rPr>
              <a:t>, che gli fece ottenere la carica imperiale. Tocqueville, arrestato ed imprigionato una notte, decise di ritirarsi a vita privata e di dedicarsi allo studio della storia. Una malattia polmonare lo costrinse a cercare un clima mite, e per questo soggiornò spesso a Sorrento.</a:t>
            </a:r>
          </a:p>
          <a:p>
            <a:pPr marL="0" indent="0" algn="just">
              <a:buNone/>
            </a:pPr>
            <a:r>
              <a:rPr lang="it-IT" dirty="0">
                <a:latin typeface="Times New Roman" panose="02020603050405020304" pitchFamily="18" charset="0"/>
                <a:cs typeface="Times New Roman" panose="02020603050405020304" pitchFamily="18" charset="0"/>
              </a:rPr>
              <a:t>Qui iniziò la scrittura  dei </a:t>
            </a:r>
            <a:r>
              <a:rPr lang="it-IT" i="1" dirty="0" err="1">
                <a:latin typeface="Times New Roman" panose="02020603050405020304" pitchFamily="18" charset="0"/>
                <a:ea typeface="Calibri" panose="020F0502020204030204" pitchFamily="34" charset="0"/>
              </a:rPr>
              <a:t>Souvenirs</a:t>
            </a:r>
            <a:r>
              <a:rPr lang="it-IT" dirty="0">
                <a:latin typeface="Times New Roman" panose="02020603050405020304" pitchFamily="18" charset="0"/>
                <a:ea typeface="Calibri" panose="020F0502020204030204" pitchFamily="34" charset="0"/>
              </a:rPr>
              <a:t>, ovvero ricordi, in merito agli avvenimenti degli anni appena trascorsi, ampliandoli poi in una lunga serie di considerazioni, racconti e </a:t>
            </a:r>
            <a:r>
              <a:rPr lang="it-IT" i="1" dirty="0">
                <a:latin typeface="Times New Roman" panose="02020603050405020304" pitchFamily="18" charset="0"/>
                <a:ea typeface="Calibri" panose="020F0502020204030204" pitchFamily="34" charset="0"/>
              </a:rPr>
              <a:t>reportage</a:t>
            </a:r>
            <a:r>
              <a:rPr lang="it-IT" dirty="0">
                <a:latin typeface="Times New Roman" panose="02020603050405020304" pitchFamily="18" charset="0"/>
                <a:ea typeface="Calibri" panose="020F0502020204030204" pitchFamily="34" charset="0"/>
              </a:rPr>
              <a:t> su personaggi che conobbe o eventi che lo segnarono particolarmente nel corso della sua vita.</a:t>
            </a:r>
            <a:endParaRPr lang="it-IT" dirty="0">
              <a:latin typeface="Times New Roman" panose="02020603050405020304" pitchFamily="18" charset="0"/>
              <a:cs typeface="Times New Roman" panose="02020603050405020304" pitchFamily="18" charset="0"/>
            </a:endParaRPr>
          </a:p>
        </p:txBody>
      </p:sp>
      <p:pic>
        <p:nvPicPr>
          <p:cNvPr id="11" name="Segnaposto contenuto 10">
            <a:extLst>
              <a:ext uri="{FF2B5EF4-FFF2-40B4-BE49-F238E27FC236}">
                <a16:creationId xmlns:a16="http://schemas.microsoft.com/office/drawing/2014/main" id="{4FFAEB49-9A21-4B6C-AAA0-D04A9B578DCA}"/>
              </a:ext>
            </a:extLst>
          </p:cNvPr>
          <p:cNvPicPr>
            <a:picLocks noGrp="1" noChangeAspect="1"/>
          </p:cNvPicPr>
          <p:nvPr>
            <p:ph sz="half" idx="2"/>
          </p:nvPr>
        </p:nvPicPr>
        <p:blipFill>
          <a:blip r:embed="rId2">
            <a:extLst>
              <a:ext uri="{28A0092B-C50C-407E-A947-70E740481C1C}">
                <a14:useLocalDpi xmlns:a14="http://schemas.microsoft.com/office/drawing/2010/main" val="0"/>
              </a:ext>
            </a:extLst>
          </a:blip>
          <a:stretch>
            <a:fillRect/>
          </a:stretch>
        </p:blipFill>
        <p:spPr>
          <a:xfrm>
            <a:off x="8490742" y="1905000"/>
            <a:ext cx="2630489" cy="4006222"/>
          </a:xfrm>
        </p:spPr>
      </p:pic>
    </p:spTree>
    <p:extLst>
      <p:ext uri="{BB962C8B-B14F-4D97-AF65-F5344CB8AC3E}">
        <p14:creationId xmlns:p14="http://schemas.microsoft.com/office/powerpoint/2010/main" val="1759237026"/>
      </p:ext>
    </p:extLst>
  </p:cSld>
  <p:clrMapOvr>
    <a:masterClrMapping/>
  </p:clrMapOvr>
</p:sld>
</file>

<file path=ppt/theme/theme1.xml><?xml version="1.0" encoding="utf-8"?>
<a:theme xmlns:a="http://schemas.openxmlformats.org/drawingml/2006/main" name="Filo">
  <a:themeElements>
    <a:clrScheme name="Filo">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Filo">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Filo">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602</TotalTime>
  <Words>2766</Words>
  <Application>Microsoft Office PowerPoint</Application>
  <PresentationFormat>Widescreen</PresentationFormat>
  <Paragraphs>64</Paragraphs>
  <Slides>17</Slides>
  <Notes>0</Notes>
  <HiddenSlides>0</HiddenSlides>
  <MMClips>0</MMClips>
  <ScaleCrop>false</ScaleCrop>
  <HeadingPairs>
    <vt:vector size="6" baseType="variant">
      <vt:variant>
        <vt:lpstr>Caratteri utilizzati</vt:lpstr>
      </vt:variant>
      <vt:variant>
        <vt:i4>5</vt:i4>
      </vt:variant>
      <vt:variant>
        <vt:lpstr>Tema</vt:lpstr>
      </vt:variant>
      <vt:variant>
        <vt:i4>1</vt:i4>
      </vt:variant>
      <vt:variant>
        <vt:lpstr>Titoli diapositive</vt:lpstr>
      </vt:variant>
      <vt:variant>
        <vt:i4>17</vt:i4>
      </vt:variant>
    </vt:vector>
  </HeadingPairs>
  <TitlesOfParts>
    <vt:vector size="23" baseType="lpstr">
      <vt:lpstr>Arial</vt:lpstr>
      <vt:lpstr>Calibri</vt:lpstr>
      <vt:lpstr>Century Gothic</vt:lpstr>
      <vt:lpstr>Times New Roman</vt:lpstr>
      <vt:lpstr>Wingdings 3</vt:lpstr>
      <vt:lpstr>Filo</vt:lpstr>
      <vt:lpstr>Alexis de Tocqueville (1805-1859)</vt:lpstr>
      <vt:lpstr>Una vita dedicata allo studio ed alla politica</vt:lpstr>
      <vt:lpstr>Presentazione standard di PowerPoint</vt:lpstr>
      <vt:lpstr>Presentazione standard di PowerPoint</vt:lpstr>
      <vt:lpstr>La democrazia in America: la prima esperienza pratica di studio</vt:lpstr>
      <vt:lpstr>Presentazione standard di PowerPoint</vt:lpstr>
      <vt:lpstr>Lettres sur la France: l’inizio di un pensiero lungo una vita</vt:lpstr>
      <vt:lpstr>Presentazione standard di PowerPoint</vt:lpstr>
      <vt:lpstr>Il ritiro dalla vita politica: L’Antico regime e la Rivoluzione come lascito dello studioso</vt:lpstr>
      <vt:lpstr>Presentazione standard di PowerPoint</vt:lpstr>
      <vt:lpstr>Presentazione standard di PowerPoint</vt:lpstr>
      <vt:lpstr>I. Il «carattere» della Rivoluzione</vt:lpstr>
      <vt:lpstr>II. Per quale motivo la Rivoluzione sia scoppiata in Francia</vt:lpstr>
      <vt:lpstr>III. Come fosse prevedibile per diversi fattori</vt:lpstr>
      <vt:lpstr>Il cristianesimo, essenziale per la società</vt:lpstr>
      <vt:lpstr>Conclusioni: un testo innovatore, pensato per i contemporanei</vt:lpstr>
      <vt:lpstr>Bibliografia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Alexis de Tocqueville (1805-1859)</dc:title>
  <dc:creator>Fabio</dc:creator>
  <cp:lastModifiedBy>Fabio</cp:lastModifiedBy>
  <cp:revision>56</cp:revision>
  <dcterms:created xsi:type="dcterms:W3CDTF">2017-12-18T11:01:08Z</dcterms:created>
  <dcterms:modified xsi:type="dcterms:W3CDTF">2017-12-21T13:21:13Z</dcterms:modified>
</cp:coreProperties>
</file>