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12" r:id="rId1"/>
  </p:sldMasterIdLst>
  <p:sldIdLst>
    <p:sldId id="256" r:id="rId2"/>
    <p:sldId id="281" r:id="rId3"/>
    <p:sldId id="291" r:id="rId4"/>
    <p:sldId id="266" r:id="rId5"/>
    <p:sldId id="267" r:id="rId6"/>
    <p:sldId id="301" r:id="rId7"/>
    <p:sldId id="257" r:id="rId8"/>
    <p:sldId id="302" r:id="rId9"/>
    <p:sldId id="268" r:id="rId10"/>
    <p:sldId id="269" r:id="rId11"/>
    <p:sldId id="258" r:id="rId12"/>
    <p:sldId id="259" r:id="rId13"/>
    <p:sldId id="282" r:id="rId14"/>
    <p:sldId id="270" r:id="rId15"/>
    <p:sldId id="292" r:id="rId16"/>
    <p:sldId id="272" r:id="rId17"/>
    <p:sldId id="271" r:id="rId18"/>
    <p:sldId id="273" r:id="rId19"/>
    <p:sldId id="293" r:id="rId20"/>
    <p:sldId id="274" r:id="rId2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098"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4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2"/>
      </p:bgRef>
    </p:bg>
    <p:spTree>
      <p:nvGrpSpPr>
        <p:cNvPr id="1" name=""/>
        <p:cNvGrpSpPr/>
        <p:nvPr/>
      </p:nvGrpSpPr>
      <p:grpSpPr>
        <a:xfrm>
          <a:off x="0" y="0"/>
          <a:ext cx="0" cy="0"/>
          <a:chOff x="0" y="0"/>
          <a:chExt cx="0" cy="0"/>
        </a:xfrm>
      </p:grpSpPr>
      <p:sp>
        <p:nvSpPr>
          <p:cNvPr id="7" name="Rettangolo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tangolo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olo 7"/>
          <p:cNvSpPr>
            <a:spLocks noGrp="1"/>
          </p:cNvSpPr>
          <p:nvPr>
            <p:ph type="ctrTitle"/>
          </p:nvPr>
        </p:nvSpPr>
        <p:spPr>
          <a:xfrm>
            <a:off x="2362200" y="4038600"/>
            <a:ext cx="6477000" cy="1828800"/>
          </a:xfrm>
        </p:spPr>
        <p:txBody>
          <a:bodyPr anchor="b"/>
          <a:lstStyle>
            <a:lvl1pPr>
              <a:defRPr cap="all" baseline="0"/>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4B6055F8-1D02-4417-9241-55C834FD9970}" type="datetimeFigureOut">
              <a:rPr lang="it-IT" smtClean="0"/>
              <a:pPr/>
              <a:t>27/11/2017</a:t>
            </a:fld>
            <a:endParaRPr lang="it-IT"/>
          </a:p>
        </p:txBody>
      </p:sp>
      <p:sp>
        <p:nvSpPr>
          <p:cNvPr id="17" name="Segnaposto piè di pagina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it-IT"/>
          </a:p>
        </p:txBody>
      </p:sp>
      <p:sp>
        <p:nvSpPr>
          <p:cNvPr id="29" name="Segnaposto numero diapositiva 28"/>
          <p:cNvSpPr>
            <a:spLocks noGrp="1"/>
          </p:cNvSpPr>
          <p:nvPr>
            <p:ph type="sldNum" sz="quarter" idx="12"/>
          </p:nvPr>
        </p:nvSpPr>
        <p:spPr>
          <a:xfrm>
            <a:off x="8001000" y="228600"/>
            <a:ext cx="838200" cy="381000"/>
          </a:xfrm>
        </p:spPr>
        <p:txBody>
          <a:bodyPr/>
          <a:lstStyle>
            <a:lvl1pPr>
              <a:defRPr>
                <a:solidFill>
                  <a:schemeClr val="tx2"/>
                </a:solidFill>
              </a:defRPr>
            </a:lvl1pPr>
          </a:lstStyle>
          <a:p>
            <a:fld id="{B007B441-5312-499D-93C3-6E37886527FA}"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27/11/2017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B007B441-5312-499D-93C3-6E37886527FA}"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bg>
      <p:bgRef idx="1001">
        <a:schemeClr val="bg1"/>
      </p:bgRef>
    </p:bg>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53200" y="609600"/>
            <a:ext cx="2057400" cy="5516563"/>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609600"/>
            <a:ext cx="5562600" cy="5516564"/>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a:xfrm>
            <a:off x="6553200" y="6248402"/>
            <a:ext cx="2209800" cy="365125"/>
          </a:xfrm>
        </p:spPr>
        <p:txBody>
          <a:bodyPr/>
          <a:lstStyle/>
          <a:p>
            <a:fld id="{4B6055F8-1D02-4417-9241-55C834FD9970}" type="datetimeFigureOut">
              <a:rPr lang="it-IT" smtClean="0"/>
              <a:pPr/>
              <a:t>27/11/2017</a:t>
            </a:fld>
            <a:endParaRPr lang="it-IT"/>
          </a:p>
        </p:txBody>
      </p:sp>
      <p:sp>
        <p:nvSpPr>
          <p:cNvPr id="5" name="Segnaposto piè di pagina 4"/>
          <p:cNvSpPr>
            <a:spLocks noGrp="1"/>
          </p:cNvSpPr>
          <p:nvPr>
            <p:ph type="ftr" sz="quarter" idx="11"/>
          </p:nvPr>
        </p:nvSpPr>
        <p:spPr>
          <a:xfrm>
            <a:off x="457201" y="6248207"/>
            <a:ext cx="5573483" cy="365125"/>
          </a:xfrm>
        </p:spPr>
        <p:txBody>
          <a:bodyPr/>
          <a:lstStyle/>
          <a:p>
            <a:endParaRPr lang="it-IT"/>
          </a:p>
        </p:txBody>
      </p:sp>
      <p:sp>
        <p:nvSpPr>
          <p:cNvPr id="7" name="Rettangolo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tangolo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tangolo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egnaposto numero diapositiva 5"/>
          <p:cNvSpPr>
            <a:spLocks noGrp="1"/>
          </p:cNvSpPr>
          <p:nvPr>
            <p:ph type="sldNum" sz="quarter" idx="12"/>
          </p:nvPr>
        </p:nvSpPr>
        <p:spPr>
          <a:xfrm rot="5400000">
            <a:off x="5989638" y="144462"/>
            <a:ext cx="533400" cy="244476"/>
          </a:xfrm>
        </p:spPr>
        <p:txBody>
          <a:bodyPr/>
          <a:lstStyle/>
          <a:p>
            <a:fld id="{B007B441-5312-499D-93C3-6E37886527FA}"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8153400" cy="990600"/>
          </a:xfrm>
        </p:spPr>
        <p:txBody>
          <a:bodyPr/>
          <a:lstStyle/>
          <a:p>
            <a:r>
              <a:rPr kumimoji="0" lang="it-IT" smtClean="0"/>
              <a:t>Fare clic per modificare lo stile del titolo</a:t>
            </a:r>
            <a:endParaRPr kumimoji="0" lang="en-US"/>
          </a:p>
        </p:txBody>
      </p:sp>
      <p:sp>
        <p:nvSpPr>
          <p:cNvPr id="4" name="Segnaposto data 3"/>
          <p:cNvSpPr>
            <a:spLocks noGrp="1"/>
          </p:cNvSpPr>
          <p:nvPr>
            <p:ph type="dt" sz="half" idx="10"/>
          </p:nvPr>
        </p:nvSpPr>
        <p:spPr/>
        <p:txBody>
          <a:bodyPr/>
          <a:lstStyle/>
          <a:p>
            <a:fld id="{4B6055F8-1D02-4417-9241-55C834FD9970}" type="datetimeFigureOut">
              <a:rPr lang="it-IT" smtClean="0"/>
              <a:pPr/>
              <a:t>27/11/2017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
        <p:nvSpPr>
          <p:cNvPr id="8" name="Segnaposto contenuto 7"/>
          <p:cNvSpPr>
            <a:spLocks noGrp="1"/>
          </p:cNvSpPr>
          <p:nvPr>
            <p:ph sz="quarter" idx="1"/>
          </p:nvPr>
        </p:nvSpPr>
        <p:spPr>
          <a:xfrm>
            <a:off x="612648" y="1600200"/>
            <a:ext cx="8153400" cy="44958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3">
        <a:schemeClr val="bg1"/>
      </p:bgRef>
    </p:bg>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7" name="Rettangolo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it-IT" smtClean="0"/>
              <a:t>Fare clic per modificare lo stile del titolo</a:t>
            </a:r>
            <a:endParaRPr kumimoji="0" lang="en-US"/>
          </a:p>
        </p:txBody>
      </p:sp>
      <p:sp>
        <p:nvSpPr>
          <p:cNvPr id="12" name="Segnaposto data 11"/>
          <p:cNvSpPr>
            <a:spLocks noGrp="1"/>
          </p:cNvSpPr>
          <p:nvPr>
            <p:ph type="dt" sz="half" idx="10"/>
          </p:nvPr>
        </p:nvSpPr>
        <p:spPr/>
        <p:txBody>
          <a:bodyPr/>
          <a:lstStyle/>
          <a:p>
            <a:fld id="{4B6055F8-1D02-4417-9241-55C834FD9970}" type="datetimeFigureOut">
              <a:rPr lang="it-IT" smtClean="0"/>
              <a:pPr/>
              <a:t>27/11/2017</a:t>
            </a:fld>
            <a:endParaRPr lang="it-IT"/>
          </a:p>
        </p:txBody>
      </p:sp>
      <p:sp>
        <p:nvSpPr>
          <p:cNvPr id="13" name="Segnaposto numero diapositiva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007B441-5312-499D-93C3-6E37886527FA}" type="slidenum">
              <a:rPr lang="it-IT" smtClean="0"/>
              <a:pPr/>
              <a:t>‹N›</a:t>
            </a:fld>
            <a:endParaRPr lang="it-IT"/>
          </a:p>
        </p:txBody>
      </p:sp>
      <p:sp>
        <p:nvSpPr>
          <p:cNvPr id="14" name="Segnaposto piè di pagina 13"/>
          <p:cNvSpPr>
            <a:spLocks noGrp="1"/>
          </p:cNvSpPr>
          <p:nvPr>
            <p:ph type="ftr" sz="quarter" idx="12"/>
          </p:nvPr>
        </p:nvSpPr>
        <p:spPr/>
        <p:txBody>
          <a:bodyPr/>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9" name="Segnaposto contenuto 8"/>
          <p:cNvSpPr>
            <a:spLocks noGrp="1"/>
          </p:cNvSpPr>
          <p:nvPr>
            <p:ph sz="quarter" idx="1"/>
          </p:nvPr>
        </p:nvSpPr>
        <p:spPr>
          <a:xfrm>
            <a:off x="609600"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844901" y="1589567"/>
            <a:ext cx="38862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8" name="Segnaposto data 7"/>
          <p:cNvSpPr>
            <a:spLocks noGrp="1"/>
          </p:cNvSpPr>
          <p:nvPr>
            <p:ph type="dt" sz="half" idx="15"/>
          </p:nvPr>
        </p:nvSpPr>
        <p:spPr/>
        <p:txBody>
          <a:bodyPr rtlCol="0"/>
          <a:lstStyle/>
          <a:p>
            <a:fld id="{4B6055F8-1D02-4417-9241-55C834FD9970}" type="datetimeFigureOut">
              <a:rPr lang="it-IT" smtClean="0"/>
              <a:pPr/>
              <a:t>27/11/2017</a:t>
            </a:fld>
            <a:endParaRPr lang="it-IT"/>
          </a:p>
        </p:txBody>
      </p:sp>
      <p:sp>
        <p:nvSpPr>
          <p:cNvPr id="10" name="Segnaposto numero diapositiva 9"/>
          <p:cNvSpPr>
            <a:spLocks noGrp="1"/>
          </p:cNvSpPr>
          <p:nvPr>
            <p:ph type="sldNum" sz="quarter" idx="16"/>
          </p:nvPr>
        </p:nvSpPr>
        <p:spPr/>
        <p:txBody>
          <a:bodyPr rtlCol="0"/>
          <a:lstStyle/>
          <a:p>
            <a:fld id="{B007B441-5312-499D-93C3-6E37886527FA}" type="slidenum">
              <a:rPr lang="it-IT" smtClean="0"/>
              <a:pPr/>
              <a:t>‹N›</a:t>
            </a:fld>
            <a:endParaRPr lang="it-IT"/>
          </a:p>
        </p:txBody>
      </p:sp>
      <p:sp>
        <p:nvSpPr>
          <p:cNvPr id="12" name="Segnaposto piè di pagina 11"/>
          <p:cNvSpPr>
            <a:spLocks noGrp="1"/>
          </p:cNvSpPr>
          <p:nvPr>
            <p:ph type="ftr" sz="quarter" idx="17"/>
          </p:nvPr>
        </p:nvSpPr>
        <p:spPr/>
        <p:txBody>
          <a:bodyPr rtlCol="0"/>
          <a:lstStyle/>
          <a:p>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533400" y="273050"/>
            <a:ext cx="8153400" cy="869950"/>
          </a:xfrm>
        </p:spPr>
        <p:txBody>
          <a:bodyPr anchor="ctr"/>
          <a:lstStyle>
            <a:lvl1pPr>
              <a:defRPr/>
            </a:lvl1pPr>
          </a:lstStyle>
          <a:p>
            <a:r>
              <a:rPr kumimoji="0" lang="it-IT" smtClean="0"/>
              <a:t>Fare clic per modificare lo stile del titolo</a:t>
            </a:r>
            <a:endParaRPr kumimoji="0" lang="en-US"/>
          </a:p>
        </p:txBody>
      </p:sp>
      <p:sp>
        <p:nvSpPr>
          <p:cNvPr id="11" name="Segnaposto contenuto 10"/>
          <p:cNvSpPr>
            <a:spLocks noGrp="1"/>
          </p:cNvSpPr>
          <p:nvPr>
            <p:ph sz="quarter" idx="2"/>
          </p:nvPr>
        </p:nvSpPr>
        <p:spPr>
          <a:xfrm>
            <a:off x="609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800600" y="2438400"/>
            <a:ext cx="3886200" cy="35814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0" name="Segnaposto data 9"/>
          <p:cNvSpPr>
            <a:spLocks noGrp="1"/>
          </p:cNvSpPr>
          <p:nvPr>
            <p:ph type="dt" sz="half" idx="15"/>
          </p:nvPr>
        </p:nvSpPr>
        <p:spPr/>
        <p:txBody>
          <a:bodyPr rtlCol="0"/>
          <a:lstStyle/>
          <a:p>
            <a:fld id="{4B6055F8-1D02-4417-9241-55C834FD9970}" type="datetimeFigureOut">
              <a:rPr lang="it-IT" smtClean="0"/>
              <a:pPr/>
              <a:t>27/11/2017</a:t>
            </a:fld>
            <a:endParaRPr lang="it-IT"/>
          </a:p>
        </p:txBody>
      </p:sp>
      <p:sp>
        <p:nvSpPr>
          <p:cNvPr id="12" name="Segnaposto numero diapositiva 11"/>
          <p:cNvSpPr>
            <a:spLocks noGrp="1"/>
          </p:cNvSpPr>
          <p:nvPr>
            <p:ph type="sldNum" sz="quarter" idx="16"/>
          </p:nvPr>
        </p:nvSpPr>
        <p:spPr/>
        <p:txBody>
          <a:bodyPr rtlCol="0"/>
          <a:lstStyle/>
          <a:p>
            <a:fld id="{B007B441-5312-499D-93C3-6E37886527FA}" type="slidenum">
              <a:rPr lang="it-IT" smtClean="0"/>
              <a:pPr/>
              <a:t>‹N›</a:t>
            </a:fld>
            <a:endParaRPr lang="it-IT"/>
          </a:p>
        </p:txBody>
      </p:sp>
      <p:sp>
        <p:nvSpPr>
          <p:cNvPr id="14" name="Segnaposto piè di pagina 13"/>
          <p:cNvSpPr>
            <a:spLocks noGrp="1"/>
          </p:cNvSpPr>
          <p:nvPr>
            <p:ph type="ftr" sz="quarter" idx="17"/>
          </p:nvPr>
        </p:nvSpPr>
        <p:spPr/>
        <p:txBody>
          <a:bodyPr rtlCol="0"/>
          <a:lstStyle/>
          <a:p>
            <a:endParaRPr lang="it-IT"/>
          </a:p>
        </p:txBody>
      </p:sp>
      <p:sp>
        <p:nvSpPr>
          <p:cNvPr id="16" name="Segnaposto testo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5" name="Segnaposto testo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p>
            <a:fld id="{4B6055F8-1D02-4417-9241-55C834FD9970}" type="datetimeFigureOut">
              <a:rPr lang="it-IT" smtClean="0"/>
              <a:pPr/>
              <a:t>27/11/2017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B6055F8-1D02-4417-9241-55C834FD9970}" type="datetimeFigureOut">
              <a:rPr lang="it-IT" smtClean="0"/>
              <a:pPr/>
              <a:t>27/11/2017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a:xfrm>
            <a:off x="0" y="6248400"/>
            <a:ext cx="533400" cy="381000"/>
          </a:xfrm>
        </p:spPr>
        <p:txBody>
          <a:bodyPr/>
          <a:lstStyle>
            <a:lvl1pPr>
              <a:defRPr>
                <a:solidFill>
                  <a:schemeClr val="tx2"/>
                </a:solidFill>
              </a:defRPr>
            </a:lvl1pPr>
          </a:lstStyle>
          <a:p>
            <a:fld id="{B007B441-5312-499D-93C3-6E37886527FA}"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73050"/>
            <a:ext cx="8077200" cy="869950"/>
          </a:xfrm>
        </p:spPr>
        <p:txBody>
          <a:bodyPr anchor="ctr"/>
          <a:lstStyle>
            <a:lvl1pPr algn="l">
              <a:buNone/>
              <a:defRPr sz="4400" b="0"/>
            </a:lvl1p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4B6055F8-1D02-4417-9241-55C834FD9970}" type="datetimeFigureOut">
              <a:rPr lang="it-IT" smtClean="0"/>
              <a:pPr/>
              <a:t>27/11/2017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lvl1pPr>
              <a:defRPr>
                <a:solidFill>
                  <a:srgbClr val="FFFFFF"/>
                </a:solidFill>
              </a:defRPr>
            </a:lvl1pPr>
          </a:lstStyle>
          <a:p>
            <a:fld id="{B007B441-5312-499D-93C3-6E37886527FA}" type="slidenum">
              <a:rPr lang="it-IT" smtClean="0"/>
              <a:pPr/>
              <a:t>‹N›</a:t>
            </a:fld>
            <a:endParaRPr lang="it-IT"/>
          </a:p>
        </p:txBody>
      </p:sp>
      <p:sp>
        <p:nvSpPr>
          <p:cNvPr id="3" name="Segnaposto testo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9" name="Segnaposto contenuto 8"/>
          <p:cNvSpPr>
            <a:spLocks noGrp="1"/>
          </p:cNvSpPr>
          <p:nvPr>
            <p:ph sz="quarter" idx="1"/>
          </p:nvPr>
        </p:nvSpPr>
        <p:spPr>
          <a:xfrm>
            <a:off x="2362200" y="1752600"/>
            <a:ext cx="6400800" cy="44196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bg>
      <p:bgRef idx="1003">
        <a:schemeClr val="bg2"/>
      </p:bgRef>
    </p:bg>
    <p:spTree>
      <p:nvGrpSpPr>
        <p:cNvPr id="1" name=""/>
        <p:cNvGrpSpPr/>
        <p:nvPr/>
      </p:nvGrpSpPr>
      <p:grpSpPr>
        <a:xfrm>
          <a:off x="0" y="0"/>
          <a:ext cx="0" cy="0"/>
          <a:chOff x="0" y="0"/>
          <a:chExt cx="0" cy="0"/>
        </a:xfrm>
      </p:grpSpPr>
      <p:sp>
        <p:nvSpPr>
          <p:cNvPr id="4" name="Segnaposto testo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it-IT" smtClean="0"/>
              <a:t>Fare clic per modificare stili del testo dello schema</a:t>
            </a:r>
          </a:p>
        </p:txBody>
      </p:sp>
      <p:sp>
        <p:nvSpPr>
          <p:cNvPr id="8" name="Rettangolo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tangolo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olo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it-IT" smtClean="0"/>
              <a:t>Fare clic per modificare lo stile del titolo</a:t>
            </a:r>
            <a:endParaRPr kumimoji="0" lang="en-US"/>
          </a:p>
        </p:txBody>
      </p:sp>
      <p:sp>
        <p:nvSpPr>
          <p:cNvPr id="11" name="Rettangolo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egnaposto data 11"/>
          <p:cNvSpPr>
            <a:spLocks noGrp="1"/>
          </p:cNvSpPr>
          <p:nvPr>
            <p:ph type="dt" sz="half" idx="10"/>
          </p:nvPr>
        </p:nvSpPr>
        <p:spPr>
          <a:xfrm>
            <a:off x="6248400" y="6248400"/>
            <a:ext cx="2667000" cy="365125"/>
          </a:xfrm>
        </p:spPr>
        <p:txBody>
          <a:bodyPr rtlCol="0"/>
          <a:lstStyle/>
          <a:p>
            <a:fld id="{4B6055F8-1D02-4417-9241-55C834FD9970}" type="datetimeFigureOut">
              <a:rPr lang="it-IT" smtClean="0"/>
              <a:pPr/>
              <a:t>27/11/2017</a:t>
            </a:fld>
            <a:endParaRPr lang="it-IT"/>
          </a:p>
        </p:txBody>
      </p:sp>
      <p:sp>
        <p:nvSpPr>
          <p:cNvPr id="13" name="Segnaposto numero diapositiva 12"/>
          <p:cNvSpPr>
            <a:spLocks noGrp="1"/>
          </p:cNvSpPr>
          <p:nvPr>
            <p:ph type="sldNum" sz="quarter" idx="11"/>
          </p:nvPr>
        </p:nvSpPr>
        <p:spPr>
          <a:xfrm>
            <a:off x="0" y="4667249"/>
            <a:ext cx="1447800" cy="663578"/>
          </a:xfrm>
        </p:spPr>
        <p:txBody>
          <a:bodyPr rtlCol="0"/>
          <a:lstStyle>
            <a:lvl1pPr>
              <a:defRPr sz="2800"/>
            </a:lvl1pPr>
          </a:lstStyle>
          <a:p>
            <a:fld id="{B007B441-5312-499D-93C3-6E37886527FA}" type="slidenum">
              <a:rPr lang="it-IT" smtClean="0"/>
              <a:pPr/>
              <a:t>‹N›</a:t>
            </a:fld>
            <a:endParaRPr lang="it-IT"/>
          </a:p>
        </p:txBody>
      </p:sp>
      <p:sp>
        <p:nvSpPr>
          <p:cNvPr id="14" name="Segnaposto piè di pagina 13"/>
          <p:cNvSpPr>
            <a:spLocks noGrp="1"/>
          </p:cNvSpPr>
          <p:nvPr>
            <p:ph type="ftr" sz="quarter" idx="12"/>
          </p:nvPr>
        </p:nvSpPr>
        <p:spPr>
          <a:xfrm>
            <a:off x="1600200" y="6248206"/>
            <a:ext cx="4572000" cy="365125"/>
          </a:xfrm>
        </p:spPr>
        <p:txBody>
          <a:bodyPr rtlCol="0"/>
          <a:lstStyle/>
          <a:p>
            <a:endParaRPr lang="it-IT"/>
          </a:p>
        </p:txBody>
      </p:sp>
      <p:sp>
        <p:nvSpPr>
          <p:cNvPr id="3" name="Segnaposto immagine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it-IT" smtClean="0"/>
              <a:t>Fare clic sull'icona per inserire un'immagine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Segnaposto titolo 21"/>
          <p:cNvSpPr>
            <a:spLocks noGrp="1"/>
          </p:cNvSpPr>
          <p:nvPr>
            <p:ph type="title"/>
          </p:nvPr>
        </p:nvSpPr>
        <p:spPr>
          <a:xfrm>
            <a:off x="609600" y="228600"/>
            <a:ext cx="8153400" cy="990600"/>
          </a:xfrm>
          <a:prstGeom prst="rect">
            <a:avLst/>
          </a:prstGeom>
        </p:spPr>
        <p:txBody>
          <a:bodyPr vert="horz" anchor="ctr">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4B6055F8-1D02-4417-9241-55C834FD9970}" type="datetimeFigureOut">
              <a:rPr lang="it-IT" smtClean="0"/>
              <a:pPr/>
              <a:t>27/11/2017</a:t>
            </a:fld>
            <a:endParaRPr lang="it-IT"/>
          </a:p>
        </p:txBody>
      </p:sp>
      <p:sp>
        <p:nvSpPr>
          <p:cNvPr id="3" name="Segnaposto piè di pagina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it-IT"/>
          </a:p>
        </p:txBody>
      </p:sp>
      <p:sp>
        <p:nvSpPr>
          <p:cNvPr id="7" name="Rettangolo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tangolo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tangolo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egnaposto numero diapositiva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007B441-5312-499D-93C3-6E37886527FA}"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fontScale="90000"/>
          </a:bodyPr>
          <a:lstStyle/>
          <a:p>
            <a:r>
              <a:rPr lang="it-IT" dirty="0" smtClean="0"/>
              <a:t>La storiografia come mestiere</a:t>
            </a:r>
            <a:br>
              <a:rPr lang="it-IT" dirty="0" smtClean="0"/>
            </a:br>
            <a:r>
              <a:rPr lang="it-IT" dirty="0" smtClean="0"/>
              <a:t>fra sette e ottocento</a:t>
            </a:r>
            <a:endParaRPr lang="it-IT" dirty="0"/>
          </a:p>
        </p:txBody>
      </p:sp>
      <p:sp>
        <p:nvSpPr>
          <p:cNvPr id="3" name="Sottotitolo 2"/>
          <p:cNvSpPr>
            <a:spLocks noGrp="1"/>
          </p:cNvSpPr>
          <p:nvPr>
            <p:ph type="subTitle" idx="1"/>
          </p:nvPr>
        </p:nvSpPr>
        <p:spPr/>
        <p:txBody>
          <a:bodyPr/>
          <a:lstStyle/>
          <a:p>
            <a:r>
              <a:rPr lang="it-IT" dirty="0" smtClean="0"/>
              <a:t>Da </a:t>
            </a:r>
            <a:r>
              <a:rPr lang="it-IT" dirty="0" err="1" smtClean="0"/>
              <a:t>Robertson</a:t>
            </a:r>
            <a:r>
              <a:rPr lang="it-IT" dirty="0" smtClean="0"/>
              <a:t> a </a:t>
            </a:r>
            <a:r>
              <a:rPr lang="it-IT" smtClean="0"/>
              <a:t>Droysen</a:t>
            </a:r>
            <a:endParaRPr lang="it-IT"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seminario</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All’interno delle grandi università nascono istituti di storia e si ordinano grandi biblioteche specialistiche. </a:t>
            </a:r>
          </a:p>
          <a:p>
            <a:r>
              <a:rPr lang="it-IT" dirty="0" smtClean="0"/>
              <a:t>Alle lezioni universitarie - spesso seguite anche da un pubblico di uditori non universitari, appartenenti  alla borghesia colta cittadina - si affianca il più tipico momento di formazione professionale dello storico: il </a:t>
            </a:r>
            <a:r>
              <a:rPr lang="it-IT" b="1" dirty="0" smtClean="0">
                <a:solidFill>
                  <a:srgbClr val="FF0000"/>
                </a:solidFill>
              </a:rPr>
              <a:t>seminario</a:t>
            </a:r>
            <a:r>
              <a:rPr lang="it-IT" dirty="0" smtClean="0"/>
              <a:t>, ossia la riunione periodica del docente-ricercatore con un gruppo ristretto di allievi intenti ad esaminare fonti e testi storici, analizzandoli e commentandoli a turno nell’ambito di una discussione guidata, ma apparentemente fra pari. </a:t>
            </a:r>
          </a:p>
          <a:p>
            <a:r>
              <a:rPr lang="it-IT" dirty="0" smtClean="0"/>
              <a:t>È questa la pratica inaugurata da </a:t>
            </a:r>
            <a:r>
              <a:rPr lang="it-IT" dirty="0" err="1" smtClean="0"/>
              <a:t>Ranke</a:t>
            </a:r>
            <a:r>
              <a:rPr lang="it-IT" dirty="0" smtClean="0"/>
              <a:t> all’università di Berlino nel 1825 e ripresa pochi anni dopo da </a:t>
            </a:r>
            <a:r>
              <a:rPr lang="it-IT" dirty="0" err="1" smtClean="0"/>
              <a:t>Heinrich</a:t>
            </a:r>
            <a:r>
              <a:rPr lang="it-IT" dirty="0" smtClean="0"/>
              <a:t> von </a:t>
            </a:r>
            <a:r>
              <a:rPr lang="it-IT" dirty="0" err="1" smtClean="0"/>
              <a:t>Sybel</a:t>
            </a:r>
            <a:r>
              <a:rPr lang="it-IT" dirty="0" smtClean="0"/>
              <a:t> all’università di Monaco.</a:t>
            </a:r>
          </a:p>
          <a:p>
            <a:r>
              <a:rPr lang="it-IT" dirty="0" smtClean="0"/>
              <a:t>È questa, ancor oggi, la base di ogni seria didattica della storia.</a:t>
            </a:r>
          </a:p>
          <a:p>
            <a:pPr>
              <a:buNone/>
            </a:pPr>
            <a:r>
              <a:rPr lang="it-IT" dirty="0" smtClean="0"/>
              <a:t> </a:t>
            </a:r>
          </a:p>
          <a:p>
            <a:endParaRPr lang="it-IT"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La storiografia si professionalizza</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20000"/>
          </a:bodyPr>
          <a:lstStyle/>
          <a:p>
            <a:r>
              <a:rPr lang="it-IT" dirty="0" smtClean="0"/>
              <a:t>Alla figura professionale dello </a:t>
            </a:r>
            <a:r>
              <a:rPr lang="it-IT" b="1" dirty="0" smtClean="0"/>
              <a:t>storico-professore</a:t>
            </a:r>
            <a:r>
              <a:rPr lang="it-IT" dirty="0" smtClean="0"/>
              <a:t> si affianca, nel corso dell’Ottocento un’altra figura che col tempo diverrà concorrenziale e in alcuni casi conflittuale con la prima, sia per la diversa collocazione sociale, sia per le diverse e spesso più efficaci modalità scelte per comunicare i risultati delle proprie riflessioni: lo storico </a:t>
            </a:r>
            <a:r>
              <a:rPr lang="it-IT" b="1" i="1" dirty="0" smtClean="0"/>
              <a:t>free lance</a:t>
            </a:r>
            <a:r>
              <a:rPr lang="it-IT" dirty="0" smtClean="0"/>
              <a:t>, o libero professionista, legato al mercato editoriale. </a:t>
            </a:r>
          </a:p>
          <a:p>
            <a:r>
              <a:rPr lang="it-IT" dirty="0" smtClean="0"/>
              <a:t>Attivo inizialmente nell’ambito dei giornali e delle case editrici, considerato dagli storici universitari un semplice volgarizzatore dei risultati della ricerca accademica, diviene in alcuni casi un concorrente meglio retribuito, di maggior successo e a volte destinato a brillanti carriere politiche o giornalistiche.</a:t>
            </a:r>
            <a:endParaRPr lang="it-IT"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b="1" dirty="0" smtClean="0">
                <a:solidFill>
                  <a:srgbClr val="FF0000"/>
                </a:solidFill>
              </a:rPr>
              <a:t> Una politica per la storia</a:t>
            </a:r>
            <a:endParaRPr lang="it-IT" b="1" dirty="0">
              <a:solidFill>
                <a:srgbClr val="FF0000"/>
              </a:solidFill>
            </a:endParaRPr>
          </a:p>
        </p:txBody>
      </p:sp>
      <p:sp>
        <p:nvSpPr>
          <p:cNvPr id="3" name="Segnaposto contenuto 2"/>
          <p:cNvSpPr>
            <a:spLocks noGrp="1"/>
          </p:cNvSpPr>
          <p:nvPr>
            <p:ph sz="quarter" idx="1"/>
          </p:nvPr>
        </p:nvSpPr>
        <p:spPr/>
        <p:txBody>
          <a:bodyPr>
            <a:normAutofit fontScale="85000" lnSpcReduction="10000"/>
          </a:bodyPr>
          <a:lstStyle/>
          <a:p>
            <a:r>
              <a:rPr lang="it-IT" dirty="0" smtClean="0"/>
              <a:t>Il primo paese nel quale la professione di storico si definisce sul piano istituzionale è la Germania.</a:t>
            </a:r>
          </a:p>
          <a:p>
            <a:r>
              <a:rPr lang="it-IT" dirty="0" smtClean="0"/>
              <a:t>Nel 1819 viene istituita a Berlino dall’ex ministro von Stein, la </a:t>
            </a:r>
            <a:r>
              <a:rPr lang="it-IT" b="1" dirty="0" err="1" smtClean="0"/>
              <a:t>Gesellschaft</a:t>
            </a:r>
            <a:r>
              <a:rPr lang="it-IT" b="1" dirty="0" smtClean="0"/>
              <a:t> </a:t>
            </a:r>
            <a:r>
              <a:rPr lang="it-IT" b="1" dirty="0" err="1" smtClean="0"/>
              <a:t>für</a:t>
            </a:r>
            <a:r>
              <a:rPr lang="it-IT" b="1" dirty="0" smtClean="0"/>
              <a:t> </a:t>
            </a:r>
            <a:r>
              <a:rPr lang="it-IT" b="1" dirty="0" err="1" smtClean="0"/>
              <a:t>Deutschlands</a:t>
            </a:r>
            <a:r>
              <a:rPr lang="it-IT" b="1" dirty="0" smtClean="0"/>
              <a:t> ältere </a:t>
            </a:r>
            <a:r>
              <a:rPr lang="it-IT" b="1" dirty="0" err="1" smtClean="0"/>
              <a:t>Geschichtskunde</a:t>
            </a:r>
            <a:r>
              <a:rPr lang="it-IT" b="1" dirty="0" smtClean="0"/>
              <a:t> </a:t>
            </a:r>
            <a:r>
              <a:rPr lang="it-IT" dirty="0" smtClean="0"/>
              <a:t>[</a:t>
            </a:r>
            <a:r>
              <a:rPr lang="it-IT" i="1" dirty="0" smtClean="0"/>
              <a:t>Società per l’antica storia della Germania]:</a:t>
            </a:r>
            <a:r>
              <a:rPr lang="it-IT" dirty="0" smtClean="0"/>
              <a:t> la prima società storica europea destinata a raccogliere e pubblicare materiali e fonti per la storia nazionale e a promuovere a livello scientifico lo studio della storia. </a:t>
            </a:r>
          </a:p>
          <a:p>
            <a:r>
              <a:rPr lang="it-IT" dirty="0" smtClean="0"/>
              <a:t>Obiettivo della società è pubblicare le principali fonti relative alla storia dei popoli germanici nel medioevo, conservate negli archivi tedeschi, rendendole così accessibili ad un pubblico più ampio di studiosi.</a:t>
            </a:r>
            <a:endParaRPr lang="it-IT"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 </a:t>
            </a:r>
            <a:r>
              <a:rPr lang="it-IT" b="1" i="1" dirty="0">
                <a:solidFill>
                  <a:srgbClr val="FF0000"/>
                </a:solidFill>
              </a:rPr>
              <a:t>Monumenta </a:t>
            </a:r>
            <a:r>
              <a:rPr lang="it-IT" b="1" i="1" dirty="0" err="1">
                <a:solidFill>
                  <a:srgbClr val="FF0000"/>
                </a:solidFill>
              </a:rPr>
              <a:t>Germaniae</a:t>
            </a:r>
            <a:r>
              <a:rPr lang="it-IT" b="1" i="1" dirty="0">
                <a:solidFill>
                  <a:srgbClr val="FF0000"/>
                </a:solidFill>
              </a:rPr>
              <a:t> </a:t>
            </a:r>
            <a:r>
              <a:rPr lang="it-IT" b="1" i="1" dirty="0" err="1" smtClean="0">
                <a:solidFill>
                  <a:srgbClr val="FF0000"/>
                </a:solidFill>
              </a:rPr>
              <a:t>Historica</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a:t>Principali animatori della società sono </a:t>
            </a:r>
            <a:r>
              <a:rPr lang="it-IT" b="1" dirty="0"/>
              <a:t>Georg Heinrich </a:t>
            </a:r>
            <a:r>
              <a:rPr lang="it-IT" b="1" dirty="0" err="1"/>
              <a:t>Pertz</a:t>
            </a:r>
            <a:r>
              <a:rPr lang="it-IT" dirty="0"/>
              <a:t> (1795-1876) direttore della biblioteca di Hannover) e da </a:t>
            </a:r>
            <a:r>
              <a:rPr lang="it-IT" b="1" dirty="0"/>
              <a:t>Johann Friedrich </a:t>
            </a:r>
            <a:r>
              <a:rPr lang="it-IT" b="1" dirty="0" err="1"/>
              <a:t>Bohmer</a:t>
            </a:r>
            <a:r>
              <a:rPr lang="it-IT" b="1" dirty="0"/>
              <a:t> </a:t>
            </a:r>
            <a:r>
              <a:rPr lang="it-IT" dirty="0"/>
              <a:t>(1775-1863), direttore della biblioteca di </a:t>
            </a:r>
            <a:r>
              <a:rPr lang="it-IT" dirty="0" smtClean="0"/>
              <a:t>Francoforte., che nel 1820 fondano  </a:t>
            </a:r>
            <a:r>
              <a:rPr lang="it-IT" dirty="0"/>
              <a:t>l’«</a:t>
            </a:r>
            <a:r>
              <a:rPr lang="it-IT" dirty="0" err="1"/>
              <a:t>Archiv</a:t>
            </a:r>
            <a:r>
              <a:rPr lang="it-IT" dirty="0"/>
              <a:t> </a:t>
            </a:r>
            <a:r>
              <a:rPr lang="it-IT" dirty="0" err="1"/>
              <a:t>der</a:t>
            </a:r>
            <a:r>
              <a:rPr lang="it-IT" dirty="0"/>
              <a:t> </a:t>
            </a:r>
            <a:r>
              <a:rPr lang="it-IT" dirty="0" err="1"/>
              <a:t>Gesellschaft</a:t>
            </a:r>
            <a:r>
              <a:rPr lang="it-IT" dirty="0"/>
              <a:t> </a:t>
            </a:r>
            <a:r>
              <a:rPr lang="it-IT" dirty="0" err="1"/>
              <a:t>für</a:t>
            </a:r>
            <a:r>
              <a:rPr lang="it-IT" dirty="0"/>
              <a:t> </a:t>
            </a:r>
            <a:r>
              <a:rPr lang="it-IT" dirty="0" err="1"/>
              <a:t>ältere</a:t>
            </a:r>
            <a:r>
              <a:rPr lang="it-IT" dirty="0"/>
              <a:t> </a:t>
            </a:r>
            <a:r>
              <a:rPr lang="it-IT" dirty="0" err="1"/>
              <a:t>deutsche</a:t>
            </a:r>
            <a:r>
              <a:rPr lang="it-IT" dirty="0"/>
              <a:t> </a:t>
            </a:r>
            <a:r>
              <a:rPr lang="it-IT" dirty="0" err="1"/>
              <a:t>Geschichtskunde</a:t>
            </a:r>
            <a:r>
              <a:rPr lang="it-IT" dirty="0" smtClean="0"/>
              <a:t>», il primo periodico europeo di sola </a:t>
            </a:r>
            <a:r>
              <a:rPr lang="it-IT" dirty="0"/>
              <a:t>storia, destinato ad essere l’organo della società storica </a:t>
            </a:r>
            <a:r>
              <a:rPr lang="it-IT" dirty="0" smtClean="0"/>
              <a:t>berlinese.</a:t>
            </a:r>
            <a:endParaRPr lang="it-IT" dirty="0"/>
          </a:p>
          <a:p>
            <a:r>
              <a:rPr lang="it-IT" dirty="0" smtClean="0"/>
              <a:t>L’opera principale prodotta dalla </a:t>
            </a:r>
            <a:r>
              <a:rPr lang="it-IT" dirty="0" err="1"/>
              <a:t>Gesellschaft</a:t>
            </a:r>
            <a:r>
              <a:rPr lang="it-IT" dirty="0"/>
              <a:t> </a:t>
            </a:r>
            <a:r>
              <a:rPr lang="it-IT" dirty="0" err="1"/>
              <a:t>für</a:t>
            </a:r>
            <a:r>
              <a:rPr lang="it-IT" dirty="0"/>
              <a:t> </a:t>
            </a:r>
            <a:r>
              <a:rPr lang="it-IT" dirty="0" err="1"/>
              <a:t>Deutschlands</a:t>
            </a:r>
            <a:r>
              <a:rPr lang="it-IT" dirty="0"/>
              <a:t> </a:t>
            </a:r>
            <a:r>
              <a:rPr lang="it-IT" dirty="0" err="1"/>
              <a:t>ältere</a:t>
            </a:r>
            <a:r>
              <a:rPr lang="it-IT" dirty="0"/>
              <a:t> </a:t>
            </a:r>
            <a:r>
              <a:rPr lang="it-IT" dirty="0" err="1"/>
              <a:t>Geschichtskunde</a:t>
            </a:r>
            <a:r>
              <a:rPr lang="it-IT" dirty="0"/>
              <a:t> </a:t>
            </a:r>
            <a:r>
              <a:rPr lang="it-IT" dirty="0" smtClean="0"/>
              <a:t>a partire dal 1824 è però la grande collezione dei </a:t>
            </a:r>
            <a:r>
              <a:rPr lang="it-IT" i="1" dirty="0"/>
              <a:t>Monumenta </a:t>
            </a:r>
            <a:r>
              <a:rPr lang="it-IT" i="1" dirty="0" err="1"/>
              <a:t>Germaniae</a:t>
            </a:r>
            <a:r>
              <a:rPr lang="it-IT" i="1" dirty="0"/>
              <a:t> </a:t>
            </a:r>
            <a:r>
              <a:rPr lang="it-IT" i="1" dirty="0" err="1"/>
              <a:t>Historica</a:t>
            </a:r>
            <a:r>
              <a:rPr lang="it-IT" i="1" dirty="0"/>
              <a:t> </a:t>
            </a:r>
            <a:r>
              <a:rPr lang="it-IT" dirty="0"/>
              <a:t>(MGH), ossia </a:t>
            </a:r>
            <a:r>
              <a:rPr lang="it-IT" dirty="0" smtClean="0"/>
              <a:t>la raccolta delle </a:t>
            </a:r>
            <a:r>
              <a:rPr lang="it-IT" dirty="0"/>
              <a:t>fonti tedesche, dal VI al XVI secolo, concepita su modello </a:t>
            </a:r>
            <a:r>
              <a:rPr lang="it-IT" dirty="0" smtClean="0"/>
              <a:t>settecentesco dei </a:t>
            </a:r>
            <a:r>
              <a:rPr lang="it-IT" i="1" dirty="0" smtClean="0"/>
              <a:t>Rerum </a:t>
            </a:r>
            <a:r>
              <a:rPr lang="it-IT" i="1" dirty="0" err="1" smtClean="0"/>
              <a:t>Italicarum</a:t>
            </a:r>
            <a:r>
              <a:rPr lang="it-IT" i="1" dirty="0" smtClean="0"/>
              <a:t> </a:t>
            </a:r>
            <a:r>
              <a:rPr lang="it-IT" i="1" dirty="0" err="1" smtClean="0"/>
              <a:t>Scriptores</a:t>
            </a:r>
            <a:r>
              <a:rPr lang="it-IT" dirty="0" smtClean="0"/>
              <a:t> di Muratori.</a:t>
            </a:r>
          </a:p>
          <a:p>
            <a:r>
              <a:rPr lang="it-IT" dirty="0" smtClean="0"/>
              <a:t> I </a:t>
            </a:r>
            <a:r>
              <a:rPr lang="it-IT" i="1" dirty="0" smtClean="0"/>
              <a:t>Monumenta </a:t>
            </a:r>
            <a:r>
              <a:rPr lang="it-IT" dirty="0" smtClean="0"/>
              <a:t>si impongono </a:t>
            </a:r>
            <a:r>
              <a:rPr lang="it-IT" dirty="0"/>
              <a:t>per il rigore scientifico, </a:t>
            </a:r>
            <a:r>
              <a:rPr lang="it-IT" dirty="0" smtClean="0"/>
              <a:t>orientato ai </a:t>
            </a:r>
            <a:r>
              <a:rPr lang="it-IT" dirty="0"/>
              <a:t>migliori canoni della filologia </a:t>
            </a:r>
            <a:r>
              <a:rPr lang="it-IT" dirty="0" smtClean="0"/>
              <a:t>critica</a:t>
            </a:r>
            <a:r>
              <a:rPr lang="it-IT" dirty="0"/>
              <a:t> </a:t>
            </a:r>
            <a:r>
              <a:rPr lang="it-IT" dirty="0" smtClean="0"/>
              <a:t>costituiscono a loro volta un modello per analoghe imprese francesi e italiane. </a:t>
            </a:r>
            <a:endParaRPr lang="it-IT" dirty="0"/>
          </a:p>
          <a:p>
            <a:endParaRPr lang="it-IT" dirty="0"/>
          </a:p>
        </p:txBody>
      </p:sp>
    </p:spTree>
    <p:extLst>
      <p:ext uri="{BB962C8B-B14F-4D97-AF65-F5344CB8AC3E}">
        <p14:creationId xmlns:p14="http://schemas.microsoft.com/office/powerpoint/2010/main" val="13732921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Il modello prussiano: </a:t>
            </a:r>
            <a:r>
              <a:rPr lang="it-IT" b="1" dirty="0" err="1" smtClean="0">
                <a:solidFill>
                  <a:srgbClr val="FF0000"/>
                </a:solidFill>
              </a:rPr>
              <a:t>Ranke</a:t>
            </a:r>
            <a:r>
              <a:rPr lang="it-IT" b="1" dirty="0" smtClean="0">
                <a:solidFill>
                  <a:srgbClr val="FF0000"/>
                </a:solidFill>
              </a:rPr>
              <a:t> e </a:t>
            </a:r>
            <a:r>
              <a:rPr lang="it-IT" b="1" dirty="0" err="1" smtClean="0">
                <a:solidFill>
                  <a:srgbClr val="FF0000"/>
                </a:solidFill>
              </a:rPr>
              <a:t>Droysen</a:t>
            </a:r>
            <a:endParaRPr lang="it-IT" dirty="0"/>
          </a:p>
        </p:txBody>
      </p:sp>
      <p:sp>
        <p:nvSpPr>
          <p:cNvPr id="3" name="Segnaposto contenuto 2"/>
          <p:cNvSpPr>
            <a:spLocks noGrp="1"/>
          </p:cNvSpPr>
          <p:nvPr>
            <p:ph sz="quarter" idx="1"/>
          </p:nvPr>
        </p:nvSpPr>
        <p:spPr/>
        <p:txBody>
          <a:bodyPr>
            <a:normAutofit fontScale="77500" lnSpcReduction="20000"/>
          </a:bodyPr>
          <a:lstStyle/>
          <a:p>
            <a:r>
              <a:rPr lang="it-IT" b="1" dirty="0" smtClean="0"/>
              <a:t>Leopold von </a:t>
            </a:r>
            <a:r>
              <a:rPr lang="it-IT" b="1" dirty="0" err="1" smtClean="0"/>
              <a:t>Ranke</a:t>
            </a:r>
            <a:r>
              <a:rPr lang="it-IT" dirty="0" smtClean="0"/>
              <a:t> </a:t>
            </a:r>
            <a:r>
              <a:rPr lang="de-DE" dirty="0" smtClean="0"/>
              <a:t>(1795-1886)</a:t>
            </a:r>
            <a:r>
              <a:rPr lang="it-IT" dirty="0" smtClean="0"/>
              <a:t> professore di storia all’università di Berlino dal 1823 alla morte, è il maggior storico tedesco dell’8oo.  La sua lezione metodologica si basa sul precetto secondo cui la storiografia “scientifica” deve poggiare innanzitutto sulle </a:t>
            </a:r>
            <a:r>
              <a:rPr lang="it-IT" b="1" dirty="0" smtClean="0"/>
              <a:t>fonti </a:t>
            </a:r>
            <a:r>
              <a:rPr lang="it-IT" dirty="0" smtClean="0"/>
              <a:t>primarie, ossia sulle fonti d’archivio, più che su quelle secondarie, ossia sulla bibliografia. </a:t>
            </a:r>
          </a:p>
          <a:p>
            <a:r>
              <a:rPr lang="it-IT" dirty="0" smtClean="0"/>
              <a:t>Le fonti vanno sottoposte a </a:t>
            </a:r>
            <a:r>
              <a:rPr lang="it-IT" b="1" dirty="0" smtClean="0"/>
              <a:t>critica</a:t>
            </a:r>
            <a:r>
              <a:rPr lang="it-IT" dirty="0" smtClean="0"/>
              <a:t> in quanto ciò che esse riferiscono sul passato non può essere passivamente accettato come un fatto, ma ricostruito sulla base di tutto il materiale disponibile: accertare i fatti è compito esclusivo dello storico che deve saper reperire, analizzare, criticare ed incrociare le fonti prima di esprimersi. </a:t>
            </a:r>
          </a:p>
          <a:p>
            <a:r>
              <a:rPr lang="it-IT" dirty="0" smtClean="0"/>
              <a:t>Garanzia di scientificità di una ricerca storica sono le </a:t>
            </a:r>
            <a:r>
              <a:rPr lang="it-IT" b="1" dirty="0" smtClean="0"/>
              <a:t>note</a:t>
            </a:r>
            <a:r>
              <a:rPr lang="it-IT" dirty="0" smtClean="0"/>
              <a:t> a piè di pagina che debbono essere puntuali riferimenti alle fonti consultate e non generico rinvio ad una bibliografia di seconda mano.</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Ranke</a:t>
            </a:r>
            <a:r>
              <a:rPr lang="it-IT" dirty="0" smtClean="0"/>
              <a:t>: una lunga vita</a:t>
            </a:r>
            <a:endParaRPr lang="it-IT" dirty="0"/>
          </a:p>
        </p:txBody>
      </p:sp>
      <p:pic>
        <p:nvPicPr>
          <p:cNvPr id="4" name="Segnaposto contenuto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932040" y="1484785"/>
            <a:ext cx="3812597" cy="5138886"/>
          </a:xfrm>
        </p:spPr>
      </p:pic>
      <p:pic>
        <p:nvPicPr>
          <p:cNvPr id="1026" name="Picture 2" descr="F:\Corso storiografia 2013\Immagini\imag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1628800"/>
            <a:ext cx="3456384" cy="5017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246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Il metodo di </a:t>
            </a:r>
            <a:r>
              <a:rPr lang="it-IT" b="1" dirty="0" err="1" smtClean="0">
                <a:solidFill>
                  <a:srgbClr val="FF0000"/>
                </a:solidFill>
              </a:rPr>
              <a:t>Ranke</a:t>
            </a:r>
            <a:endParaRPr lang="it-IT" b="1" dirty="0">
              <a:solidFill>
                <a:srgbClr val="FF0000"/>
              </a:solidFill>
            </a:endParaRPr>
          </a:p>
        </p:txBody>
      </p:sp>
      <p:sp>
        <p:nvSpPr>
          <p:cNvPr id="3" name="Segnaposto contenuto 2"/>
          <p:cNvSpPr>
            <a:spLocks noGrp="1"/>
          </p:cNvSpPr>
          <p:nvPr>
            <p:ph sz="quarter" idx="1"/>
          </p:nvPr>
        </p:nvSpPr>
        <p:spPr/>
        <p:txBody>
          <a:bodyPr>
            <a:normAutofit fontScale="70000" lnSpcReduction="20000"/>
          </a:bodyPr>
          <a:lstStyle/>
          <a:p>
            <a:r>
              <a:rPr lang="it-IT" dirty="0" smtClean="0"/>
              <a:t>Per </a:t>
            </a:r>
            <a:r>
              <a:rPr lang="it-IT" dirty="0" err="1" smtClean="0"/>
              <a:t>Ranke</a:t>
            </a:r>
            <a:r>
              <a:rPr lang="it-IT" dirty="0" smtClean="0"/>
              <a:t> lo storico deve limitarsi a descrivere i fatti «</a:t>
            </a:r>
            <a:r>
              <a:rPr lang="it-IT" dirty="0" err="1" smtClean="0"/>
              <a:t>wie</a:t>
            </a:r>
            <a:r>
              <a:rPr lang="it-IT" dirty="0" smtClean="0"/>
              <a:t> </a:t>
            </a:r>
            <a:r>
              <a:rPr lang="it-IT" dirty="0" err="1" smtClean="0"/>
              <a:t>es</a:t>
            </a:r>
            <a:r>
              <a:rPr lang="it-IT" dirty="0" smtClean="0"/>
              <a:t> </a:t>
            </a:r>
            <a:r>
              <a:rPr lang="it-IT" dirty="0" err="1" smtClean="0"/>
              <a:t>eigentlich</a:t>
            </a:r>
            <a:r>
              <a:rPr lang="it-IT" dirty="0" smtClean="0"/>
              <a:t> </a:t>
            </a:r>
            <a:r>
              <a:rPr lang="it-IT" dirty="0" err="1" smtClean="0"/>
              <a:t>gewesen</a:t>
            </a:r>
            <a:r>
              <a:rPr lang="it-IT" dirty="0" smtClean="0"/>
              <a:t>» (</a:t>
            </a:r>
            <a:r>
              <a:rPr lang="it-IT" i="1" dirty="0" smtClean="0"/>
              <a:t>come sono realmente avvenuti</a:t>
            </a:r>
            <a:r>
              <a:rPr lang="it-IT" dirty="0" smtClean="0"/>
              <a:t>), senza distorcerli con le proprie ipotesi interpretative. </a:t>
            </a:r>
          </a:p>
          <a:p>
            <a:r>
              <a:rPr lang="it-IT" dirty="0" err="1" smtClean="0"/>
              <a:t>Ranke</a:t>
            </a:r>
            <a:r>
              <a:rPr lang="it-IT" dirty="0" smtClean="0"/>
              <a:t> suggerisce che ogni qual volta uno storico usa il passato per presentare le proprie idee sul modo in cui la gente dovrebbe comportarsi ed agire, il quadro del passato che ne risulta è falso e distorto. Lo storico non dovrebbe mai oltrepassare il limite del suo compito: mostrare il modo in cui le cose sono realmente state. </a:t>
            </a:r>
          </a:p>
          <a:p>
            <a:r>
              <a:rPr lang="it-IT" dirty="0" smtClean="0"/>
              <a:t>Da ciò deriva che ogni periodo storico è unico e deve essere compreso nel proprio relativo contesto; respingendo ogni giudizio negativo a priori. </a:t>
            </a:r>
            <a:r>
              <a:rPr lang="it-IT" dirty="0" err="1" smtClean="0"/>
              <a:t>Ranke</a:t>
            </a:r>
            <a:r>
              <a:rPr lang="it-IT" dirty="0" smtClean="0"/>
              <a:t> afferma infatti che non vi sono epoche inferiori o superiori ad altre, ma che tutte vanno comprese nella loro specificità. </a:t>
            </a:r>
          </a:p>
          <a:p>
            <a:r>
              <a:rPr lang="it-IT" dirty="0" smtClean="0"/>
              <a:t>Da queste premesse – da alcuni tacciate di “</a:t>
            </a:r>
            <a:r>
              <a:rPr lang="it-IT" b="1" dirty="0" smtClean="0"/>
              <a:t>giustificazionismo storico</a:t>
            </a:r>
            <a:r>
              <a:rPr lang="it-IT" dirty="0" smtClean="0"/>
              <a:t>” - muoverà nella seconda metà del secolo il cosiddetto </a:t>
            </a:r>
            <a:r>
              <a:rPr lang="it-IT" b="1" dirty="0" smtClean="0"/>
              <a:t>storicismo tedesco </a:t>
            </a:r>
            <a:r>
              <a:rPr lang="it-IT" dirty="0" smtClean="0"/>
              <a:t>che influenzerà profondamente sia la storiografia che la filosofia europea a cavallo fra Otto e Novecento. </a:t>
            </a:r>
          </a:p>
          <a:p>
            <a:endParaRPr lang="it-IT" dirty="0" smtClean="0"/>
          </a:p>
          <a:p>
            <a:endParaRPr lang="it-IT"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Fede, Conflitto, Nazione</a:t>
            </a:r>
            <a:endParaRPr lang="it-IT" b="1" dirty="0">
              <a:solidFill>
                <a:srgbClr val="FF0000"/>
              </a:solidFill>
            </a:endParaRPr>
          </a:p>
        </p:txBody>
      </p:sp>
      <p:sp>
        <p:nvSpPr>
          <p:cNvPr id="3" name="Segnaposto contenuto 2"/>
          <p:cNvSpPr>
            <a:spLocks noGrp="1"/>
          </p:cNvSpPr>
          <p:nvPr>
            <p:ph sz="quarter" idx="1"/>
          </p:nvPr>
        </p:nvSpPr>
        <p:spPr>
          <a:xfrm>
            <a:off x="323528" y="1600200"/>
            <a:ext cx="8496944" cy="4853136"/>
          </a:xfrm>
        </p:spPr>
        <p:txBody>
          <a:bodyPr>
            <a:normAutofit fontScale="55000" lnSpcReduction="20000"/>
          </a:bodyPr>
          <a:lstStyle/>
          <a:p>
            <a:r>
              <a:rPr lang="it-IT" sz="3600" dirty="0" smtClean="0"/>
              <a:t>In realtà quella di </a:t>
            </a:r>
            <a:r>
              <a:rPr lang="it-IT" sz="3600" dirty="0" err="1" smtClean="0"/>
              <a:t>Ranke</a:t>
            </a:r>
            <a:r>
              <a:rPr lang="it-IT" sz="3600" dirty="0" smtClean="0"/>
              <a:t> non è affatto una storia asettica e neutrale, ma è il frutto di </a:t>
            </a:r>
            <a:r>
              <a:rPr lang="it-IT" sz="3600" b="1" dirty="0" smtClean="0"/>
              <a:t>scelte di campo </a:t>
            </a:r>
            <a:r>
              <a:rPr lang="it-IT" sz="3600" dirty="0" smtClean="0"/>
              <a:t>politiche e ideologiche molto chiare. </a:t>
            </a:r>
          </a:p>
          <a:p>
            <a:r>
              <a:rPr lang="it-IT" sz="3600" dirty="0" smtClean="0"/>
              <a:t>Innanzitutto è sempre evidente la sua</a:t>
            </a:r>
            <a:r>
              <a:rPr lang="it-IT" sz="3600" b="1" dirty="0" smtClean="0"/>
              <a:t> fede </a:t>
            </a:r>
            <a:r>
              <a:rPr lang="it-IT" sz="3600" dirty="0" smtClean="0"/>
              <a:t>luterana che lo porta a giudicare la Riforma come una grande e positiva svolta epocale della modernità, mentre del papato vengono evidenziati tutti gli aspetti negativi. </a:t>
            </a:r>
          </a:p>
          <a:p>
            <a:r>
              <a:rPr lang="it-IT" sz="3600" dirty="0" smtClean="0"/>
              <a:t>In secondo luogo egli non concepisce la storia d’Europa come la storia di una civiltà unitaria, ma come una storia di popoli e nazioni in perenne </a:t>
            </a:r>
            <a:r>
              <a:rPr lang="it-IT" sz="3600" b="1" dirty="0" smtClean="0"/>
              <a:t>conflitto.  </a:t>
            </a:r>
          </a:p>
          <a:p>
            <a:r>
              <a:rPr lang="it-IT" sz="3600" dirty="0" smtClean="0"/>
              <a:t>«La storia come ogni altra scienza non è mai compiuta. Essa è </a:t>
            </a:r>
            <a:r>
              <a:rPr lang="it-IT" sz="3600" b="1" dirty="0" smtClean="0"/>
              <a:t>violenza</a:t>
            </a:r>
            <a:r>
              <a:rPr lang="it-IT" sz="3600" dirty="0" smtClean="0"/>
              <a:t> nelle cose, nei grandi interessi dai quali gli uomini ricavano i loro impulsi. Il movimento è quasi più nel loro contrasto che in questa ricerca definita». </a:t>
            </a:r>
          </a:p>
          <a:p>
            <a:r>
              <a:rPr lang="it-IT" sz="3600" dirty="0" smtClean="0"/>
              <a:t>Di qui la storica e secolare contrapposizione di Francia e Germania che consente a quest’ultima di rafforzare il proprio sentimento di appartenenza nazionale e di rafforzare lo Stato, ponendo le premesse per l’affermazione del proprio primato europeo. </a:t>
            </a:r>
          </a:p>
          <a:p>
            <a:r>
              <a:rPr lang="it-IT" sz="3600" dirty="0" smtClean="0"/>
              <a:t>La storia dei popoli e delle nazioni si realizza per </a:t>
            </a:r>
            <a:r>
              <a:rPr lang="it-IT" sz="3600" dirty="0" err="1" smtClean="0"/>
              <a:t>Ranke</a:t>
            </a:r>
            <a:r>
              <a:rPr lang="it-IT" sz="3600" dirty="0" smtClean="0"/>
              <a:t> essenzialmente nella costruzione degli </a:t>
            </a:r>
            <a:r>
              <a:rPr lang="it-IT" sz="3600" b="1" dirty="0" smtClean="0"/>
              <a:t>Stati nazionali </a:t>
            </a:r>
            <a:r>
              <a:rPr lang="it-IT" sz="3600" dirty="0" smtClean="0"/>
              <a:t>che costituisce il fattore decisivo della modernità. </a:t>
            </a:r>
          </a:p>
          <a:p>
            <a:endParaRPr lang="it-IT" dirty="0" smtClean="0"/>
          </a:p>
          <a:p>
            <a:endParaRPr lang="it-IT"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Johann Gustav </a:t>
            </a:r>
            <a:r>
              <a:rPr lang="it-IT" b="1" dirty="0" err="1" smtClean="0">
                <a:solidFill>
                  <a:srgbClr val="FF0000"/>
                </a:solidFill>
              </a:rPr>
              <a:t>Droysen</a:t>
            </a:r>
            <a:r>
              <a:rPr lang="it-IT" b="1" dirty="0" smtClean="0">
                <a:solidFill>
                  <a:srgbClr val="FF0000"/>
                </a:solidFill>
              </a:rPr>
              <a:t> (1808-1884)</a:t>
            </a:r>
            <a:endParaRPr lang="it-IT" b="1" dirty="0">
              <a:solidFill>
                <a:srgbClr val="FF0000"/>
              </a:solidFill>
            </a:endParaRPr>
          </a:p>
        </p:txBody>
      </p:sp>
      <p:sp>
        <p:nvSpPr>
          <p:cNvPr id="3" name="Segnaposto contenuto 2"/>
          <p:cNvSpPr>
            <a:spLocks noGrp="1"/>
          </p:cNvSpPr>
          <p:nvPr>
            <p:ph sz="quarter" idx="1"/>
          </p:nvPr>
        </p:nvSpPr>
        <p:spPr>
          <a:xfrm>
            <a:off x="395536" y="1600200"/>
            <a:ext cx="8496944" cy="4565104"/>
          </a:xfrm>
        </p:spPr>
        <p:txBody>
          <a:bodyPr>
            <a:normAutofit fontScale="62500" lnSpcReduction="20000"/>
          </a:bodyPr>
          <a:lstStyle/>
          <a:p>
            <a:r>
              <a:rPr lang="it-IT" dirty="0" smtClean="0"/>
              <a:t>Professore di storia all’università di </a:t>
            </a:r>
            <a:r>
              <a:rPr lang="it-IT" dirty="0" err="1" smtClean="0"/>
              <a:t>Jena</a:t>
            </a:r>
            <a:r>
              <a:rPr lang="it-IT" dirty="0" smtClean="0"/>
              <a:t> dal 1851 al 1859 e a Berlino dal 1858 al 1882 è il maggior storico ottocentesco del mondo ellenistico.</a:t>
            </a:r>
          </a:p>
          <a:p>
            <a:r>
              <a:rPr lang="it-IT" dirty="0" smtClean="0"/>
              <a:t>Nella sua opera </a:t>
            </a:r>
            <a:r>
              <a:rPr lang="it-IT" i="1" dirty="0" err="1" smtClean="0"/>
              <a:t>Geschichte</a:t>
            </a:r>
            <a:r>
              <a:rPr lang="it-IT" i="1" dirty="0" smtClean="0"/>
              <a:t> </a:t>
            </a:r>
            <a:r>
              <a:rPr lang="it-IT" i="1" dirty="0" err="1" smtClean="0"/>
              <a:t>des</a:t>
            </a:r>
            <a:r>
              <a:rPr lang="it-IT" i="1" dirty="0" smtClean="0"/>
              <a:t> </a:t>
            </a:r>
            <a:r>
              <a:rPr lang="it-IT" i="1" dirty="0" err="1" smtClean="0"/>
              <a:t>Hellenismus</a:t>
            </a:r>
            <a:r>
              <a:rPr lang="it-IT" dirty="0" smtClean="0"/>
              <a:t> [</a:t>
            </a:r>
            <a:r>
              <a:rPr lang="it-IT" i="1" dirty="0" smtClean="0"/>
              <a:t>Storia dell'ellenismo</a:t>
            </a:r>
            <a:r>
              <a:rPr lang="it-IT" dirty="0" smtClean="0"/>
              <a:t>] (1877-78) - dedicata all’ascesa politica e militare della periferica e arretrata Macedonia di Filippo e Alessandro e alla sua affermazione sul mondo greco - è evidente la lettura in controluce del ruolo della moderna Prussia </a:t>
            </a:r>
            <a:r>
              <a:rPr lang="it-IT" dirty="0" err="1" smtClean="0"/>
              <a:t>sette-ottocentesca</a:t>
            </a:r>
            <a:r>
              <a:rPr lang="it-IT" dirty="0" smtClean="0"/>
              <a:t> come soggetto dell’unificazione tedesca, capace di superare la frammentazione statuale dell’impero per proporre una dimensione nazionale superiore.</a:t>
            </a:r>
          </a:p>
          <a:p>
            <a:r>
              <a:rPr lang="it-IT" dirty="0" smtClean="0"/>
              <a:t>Come l'antica Macedonia aveva salvato la nazionalità e la cultura greca dalla minaccia dell'Oriente, così la Prussia moderna avrebbe salvato la civiltà germanica e l’intero Occidente dalla minaccia del dispotismo russo e francese. </a:t>
            </a:r>
          </a:p>
          <a:p>
            <a:r>
              <a:rPr lang="it-IT" dirty="0" smtClean="0"/>
              <a:t>Al tempo stesso l'ellenismo aveva preparato il terreno al Cristianesimo più di quanto non fece il giudaismo. </a:t>
            </a:r>
          </a:p>
          <a:p>
            <a:r>
              <a:rPr lang="it-IT" dirty="0" smtClean="0"/>
              <a:t>La prospettiva di </a:t>
            </a:r>
            <a:r>
              <a:rPr lang="it-IT" dirty="0" err="1" smtClean="0"/>
              <a:t>Droysen</a:t>
            </a:r>
            <a:r>
              <a:rPr lang="it-IT" dirty="0" smtClean="0"/>
              <a:t> è </a:t>
            </a:r>
            <a:r>
              <a:rPr lang="it-IT" dirty="0" err="1" smtClean="0"/>
              <a:t>filosofico-religiosa</a:t>
            </a:r>
            <a:r>
              <a:rPr lang="it-IT" dirty="0" smtClean="0"/>
              <a:t>: la necessità del divenire storico non si prova a priori, ma si constata a posteriori perché è la manifestazione della razionalità di Dio; pertanto il più alto e vero assunto della scienza storica è la teodicea. </a:t>
            </a:r>
            <a:endParaRPr lang="it-IT"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Droysen</a:t>
            </a:r>
            <a:endParaRPr lang="it-IT"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699792" y="332656"/>
            <a:ext cx="6264696" cy="6242792"/>
          </a:xfrm>
        </p:spPr>
      </p:pic>
    </p:spTree>
    <p:extLst>
      <p:ext uri="{BB962C8B-B14F-4D97-AF65-F5344CB8AC3E}">
        <p14:creationId xmlns:p14="http://schemas.microsoft.com/office/powerpoint/2010/main" val="3045327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storiografia come professione e ricerca</a:t>
            </a:r>
            <a:endParaRPr lang="it-IT" b="1" dirty="0">
              <a:solidFill>
                <a:srgbClr val="FF0000"/>
              </a:solidFill>
            </a:endParaRPr>
          </a:p>
        </p:txBody>
      </p:sp>
      <p:sp>
        <p:nvSpPr>
          <p:cNvPr id="3" name="Segnaposto contenuto 2"/>
          <p:cNvSpPr>
            <a:spLocks noGrp="1"/>
          </p:cNvSpPr>
          <p:nvPr>
            <p:ph sz="quarter" idx="1"/>
          </p:nvPr>
        </p:nvSpPr>
        <p:spPr>
          <a:xfrm>
            <a:off x="612648" y="1600200"/>
            <a:ext cx="8351840" cy="4495800"/>
          </a:xfrm>
        </p:spPr>
        <p:txBody>
          <a:bodyPr>
            <a:normAutofit/>
          </a:bodyPr>
          <a:lstStyle/>
          <a:p>
            <a:r>
              <a:rPr lang="it-IT" dirty="0" smtClean="0"/>
              <a:t>Oggi molti pensano che gli insegnamenti universitari di storia abbiano un’antica origine.</a:t>
            </a:r>
          </a:p>
          <a:p>
            <a:r>
              <a:rPr lang="it-IT" dirty="0" smtClean="0"/>
              <a:t>In realtà essi furono introdotti sporadicamente in Alcune università europee dalla fine del XVI secolo e sistematicamente solo agli inizi del XIX secolo: prima in Germania, poi in Francia, infine in Inghilterra.</a:t>
            </a:r>
          </a:p>
          <a:p>
            <a:r>
              <a:rPr lang="it-IT" dirty="0" smtClean="0"/>
              <a:t> Cattedre </a:t>
            </a:r>
            <a:r>
              <a:rPr lang="it-IT" dirty="0"/>
              <a:t>di storia </a:t>
            </a:r>
            <a:r>
              <a:rPr lang="it-IT" dirty="0" smtClean="0"/>
              <a:t>vengono istituite a Freiburg </a:t>
            </a:r>
            <a:r>
              <a:rPr lang="it-IT" dirty="0"/>
              <a:t>1568, Oxford 1622, Cambridge 1627, Edimburgo </a:t>
            </a:r>
            <a:r>
              <a:rPr lang="it-IT" dirty="0" smtClean="0"/>
              <a:t>1719</a:t>
            </a:r>
            <a:r>
              <a:rPr lang="it-IT" dirty="0"/>
              <a:t>.</a:t>
            </a:r>
          </a:p>
        </p:txBody>
      </p:sp>
    </p:spTree>
    <p:extLst>
      <p:ext uri="{BB962C8B-B14F-4D97-AF65-F5344CB8AC3E}">
        <p14:creationId xmlns:p14="http://schemas.microsoft.com/office/powerpoint/2010/main" val="39078067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dirty="0" smtClean="0">
                <a:solidFill>
                  <a:srgbClr val="FF0000"/>
                </a:solidFill>
              </a:rPr>
              <a:t>Storiografia e politica in </a:t>
            </a:r>
            <a:r>
              <a:rPr lang="it-IT" b="1" dirty="0" err="1" smtClean="0">
                <a:solidFill>
                  <a:srgbClr val="FF0000"/>
                </a:solidFill>
              </a:rPr>
              <a:t>Droysen</a:t>
            </a:r>
            <a:endParaRPr lang="it-IT" b="1" dirty="0">
              <a:solidFill>
                <a:srgbClr val="FF0000"/>
              </a:solidFill>
            </a:endParaRPr>
          </a:p>
        </p:txBody>
      </p:sp>
      <p:sp>
        <p:nvSpPr>
          <p:cNvPr id="3" name="Segnaposto contenuto 2"/>
          <p:cNvSpPr>
            <a:spLocks noGrp="1"/>
          </p:cNvSpPr>
          <p:nvPr>
            <p:ph sz="quarter" idx="1"/>
          </p:nvPr>
        </p:nvSpPr>
        <p:spPr/>
        <p:txBody>
          <a:bodyPr>
            <a:normAutofit fontScale="92500"/>
          </a:bodyPr>
          <a:lstStyle/>
          <a:p>
            <a:r>
              <a:rPr lang="it-IT" dirty="0" smtClean="0"/>
              <a:t>«Per l’indagine storica il dato non sono le cose passate, giacché esse sono passate, bensì quanto di esse nello </a:t>
            </a:r>
            <a:r>
              <a:rPr lang="it-IT" i="1" dirty="0" err="1" smtClean="0"/>
              <a:t>hic</a:t>
            </a:r>
            <a:r>
              <a:rPr lang="it-IT" i="1" dirty="0" smtClean="0"/>
              <a:t> </a:t>
            </a:r>
            <a:r>
              <a:rPr lang="it-IT" i="1" dirty="0" err="1" smtClean="0"/>
              <a:t>et</a:t>
            </a:r>
            <a:r>
              <a:rPr lang="it-IT" i="1" dirty="0" smtClean="0"/>
              <a:t> </a:t>
            </a:r>
            <a:r>
              <a:rPr lang="it-IT" i="1" dirty="0" err="1" smtClean="0"/>
              <a:t>nunc</a:t>
            </a:r>
            <a:r>
              <a:rPr lang="it-IT" dirty="0" smtClean="0"/>
              <a:t> non è ancora tramontato, sia che si tratti di ciò che fu ed avvenne, sia di avanzi di ciò che è stato e avvenuto. L’importanza pratica degli studi storici sta in ciò che essi – ed essi soltanto – danno allo Stato, al popolo, all’esercito, ecc. l’</a:t>
            </a:r>
            <a:r>
              <a:rPr lang="it-IT" i="1" dirty="0" smtClean="0"/>
              <a:t>immagine di se stessi</a:t>
            </a:r>
            <a:r>
              <a:rPr lang="it-IT" dirty="0" smtClean="0"/>
              <a:t>. Lo studio della storia è il fondamento della preparazione politica. L’uomo di Stato è lo storico pratico»</a:t>
            </a:r>
          </a:p>
          <a:p>
            <a:pPr algn="r">
              <a:buNone/>
            </a:pPr>
            <a:r>
              <a:rPr lang="it-IT" dirty="0" smtClean="0"/>
              <a:t>(G. </a:t>
            </a:r>
            <a:r>
              <a:rPr lang="it-IT" dirty="0" err="1" smtClean="0"/>
              <a:t>Droysen</a:t>
            </a:r>
            <a:r>
              <a:rPr lang="it-IT" dirty="0" smtClean="0"/>
              <a:t>)</a:t>
            </a:r>
          </a:p>
          <a:p>
            <a:endParaRPr lang="it-IT"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2648" y="228600"/>
            <a:ext cx="3167264" cy="990600"/>
          </a:xfrm>
        </p:spPr>
        <p:txBody>
          <a:bodyPr>
            <a:normAutofit fontScale="90000"/>
          </a:bodyPr>
          <a:lstStyle/>
          <a:p>
            <a:r>
              <a:rPr lang="it-IT" dirty="0" smtClean="0"/>
              <a:t>William </a:t>
            </a:r>
            <a:r>
              <a:rPr lang="it-IT" dirty="0" err="1" smtClean="0"/>
              <a:t>Robertson</a:t>
            </a:r>
            <a:endParaRPr lang="it-IT" dirty="0"/>
          </a:p>
        </p:txBody>
      </p:sp>
      <p:pic>
        <p:nvPicPr>
          <p:cNvPr id="4" name="Segnaposto contenuto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853518" y="107154"/>
            <a:ext cx="5182978" cy="6634214"/>
          </a:xfrm>
        </p:spPr>
      </p:pic>
    </p:spTree>
    <p:extLst>
      <p:ext uri="{BB962C8B-B14F-4D97-AF65-F5344CB8AC3E}">
        <p14:creationId xmlns:p14="http://schemas.microsoft.com/office/powerpoint/2010/main" val="60373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William </a:t>
            </a:r>
            <a:r>
              <a:rPr lang="it-IT" b="1" dirty="0" err="1" smtClean="0">
                <a:solidFill>
                  <a:srgbClr val="FF0000"/>
                </a:solidFill>
              </a:rPr>
              <a:t>Robertson</a:t>
            </a:r>
            <a:r>
              <a:rPr lang="it-IT" b="1" dirty="0" smtClean="0">
                <a:solidFill>
                  <a:srgbClr val="FF0000"/>
                </a:solidFill>
              </a:rPr>
              <a:t> e la nascita della storiografia accademica</a:t>
            </a:r>
            <a:endParaRPr lang="it-IT" b="1" dirty="0">
              <a:solidFill>
                <a:srgbClr val="FF0000"/>
              </a:solidFill>
            </a:endParaRPr>
          </a:p>
        </p:txBody>
      </p:sp>
      <p:sp>
        <p:nvSpPr>
          <p:cNvPr id="3" name="Segnaposto contenuto 2"/>
          <p:cNvSpPr>
            <a:spLocks noGrp="1"/>
          </p:cNvSpPr>
          <p:nvPr>
            <p:ph sz="quarter" idx="1"/>
          </p:nvPr>
        </p:nvSpPr>
        <p:spPr/>
        <p:txBody>
          <a:bodyPr>
            <a:normAutofit fontScale="92500" lnSpcReduction="10000"/>
          </a:bodyPr>
          <a:lstStyle/>
          <a:p>
            <a:r>
              <a:rPr lang="it-IT" dirty="0" smtClean="0"/>
              <a:t>Nell’Università di Edimburgo si forma </a:t>
            </a:r>
            <a:r>
              <a:rPr lang="it-IT" b="1" dirty="0" smtClean="0"/>
              <a:t>William </a:t>
            </a:r>
            <a:r>
              <a:rPr lang="it-IT" b="1" dirty="0" err="1" smtClean="0"/>
              <a:t>Robertson</a:t>
            </a:r>
            <a:r>
              <a:rPr lang="it-IT" dirty="0" smtClean="0"/>
              <a:t> (1721-1793), pastore evangelico e professore di storia, Rettore dal 1762 al 1793, oltre che Moderatore della Chiesa presbiteriana di Scozia.</a:t>
            </a:r>
          </a:p>
          <a:p>
            <a:r>
              <a:rPr lang="it-IT" dirty="0" smtClean="0"/>
              <a:t>Con </a:t>
            </a:r>
            <a:r>
              <a:rPr lang="it-IT" dirty="0" err="1" smtClean="0"/>
              <a:t>Robertson</a:t>
            </a:r>
            <a:r>
              <a:rPr lang="it-IT" dirty="0" smtClean="0"/>
              <a:t> si apre un nuovo scenario che identifica ormai la figura dello storico con quella del professore universitario di storia, al tempo stesso docente e ricercatore, lettore e scrittore professionale, in grado di trasmettere a schiere di allievi non solo generici contenuti, ma precise metodologie di lavoro e tecniche di esame delle fonti. </a:t>
            </a:r>
            <a:endParaRPr lang="it-IT"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a:t>
            </a:r>
            <a:r>
              <a:rPr lang="it-IT" b="1" i="1" dirty="0" smtClean="0">
                <a:solidFill>
                  <a:srgbClr val="FF0000"/>
                </a:solidFill>
              </a:rPr>
              <a:t> Storia del regno dell’imperatore Carlo V </a:t>
            </a:r>
            <a:r>
              <a:rPr lang="it-IT" b="1" dirty="0" smtClean="0">
                <a:solidFill>
                  <a:srgbClr val="FF0000"/>
                </a:solidFill>
              </a:rPr>
              <a:t>(1769)</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L’opera più nota di </a:t>
            </a:r>
            <a:r>
              <a:rPr lang="it-IT" dirty="0" err="1" smtClean="0"/>
              <a:t>Robertson</a:t>
            </a:r>
            <a:r>
              <a:rPr lang="it-IT" dirty="0" smtClean="0"/>
              <a:t> è la </a:t>
            </a:r>
            <a:r>
              <a:rPr lang="it-IT" i="1" dirty="0" err="1" smtClean="0"/>
              <a:t>History</a:t>
            </a:r>
            <a:r>
              <a:rPr lang="it-IT" i="1" dirty="0" smtClean="0"/>
              <a:t> </a:t>
            </a:r>
            <a:r>
              <a:rPr lang="it-IT" i="1" dirty="0" err="1" smtClean="0"/>
              <a:t>of</a:t>
            </a:r>
            <a:r>
              <a:rPr lang="it-IT" i="1" dirty="0" smtClean="0"/>
              <a:t> the </a:t>
            </a:r>
            <a:r>
              <a:rPr lang="it-IT" i="1" dirty="0" err="1" smtClean="0"/>
              <a:t>reign</a:t>
            </a:r>
            <a:r>
              <a:rPr lang="it-IT" i="1" dirty="0" smtClean="0"/>
              <a:t> </a:t>
            </a:r>
            <a:r>
              <a:rPr lang="it-IT" i="1" dirty="0" err="1" smtClean="0"/>
              <a:t>of</a:t>
            </a:r>
            <a:r>
              <a:rPr lang="it-IT" i="1" dirty="0" smtClean="0"/>
              <a:t> the </a:t>
            </a:r>
            <a:r>
              <a:rPr lang="it-IT" i="1" dirty="0" err="1" smtClean="0"/>
              <a:t>emperor</a:t>
            </a:r>
            <a:r>
              <a:rPr lang="it-IT" i="1" dirty="0" smtClean="0"/>
              <a:t> Charles the </a:t>
            </a:r>
            <a:r>
              <a:rPr lang="it-IT" i="1" dirty="0" err="1" smtClean="0"/>
              <a:t>fifth</a:t>
            </a:r>
            <a:r>
              <a:rPr lang="it-IT" i="1" dirty="0" smtClean="0"/>
              <a:t> </a:t>
            </a:r>
            <a:r>
              <a:rPr lang="it-IT" dirty="0" smtClean="0"/>
              <a:t>[</a:t>
            </a:r>
            <a:r>
              <a:rPr lang="it-IT" i="1" dirty="0" smtClean="0"/>
              <a:t>Storia del regno dell’imperatore Carlo V</a:t>
            </a:r>
            <a:r>
              <a:rPr lang="it-IT" dirty="0" smtClean="0"/>
              <a:t>], pubblicata nel 1769 e ricordata come uno dei capolavori della storiografia settecentesca. </a:t>
            </a:r>
          </a:p>
          <a:p>
            <a:r>
              <a:rPr lang="it-IT" dirty="0" smtClean="0"/>
              <a:t>Il primo volume dell’opera è occupato da un ampio saggio preliminare sulla </a:t>
            </a:r>
            <a:r>
              <a:rPr lang="it-IT" i="1" dirty="0" err="1" smtClean="0"/>
              <a:t>View</a:t>
            </a:r>
            <a:r>
              <a:rPr lang="it-IT" i="1" dirty="0" smtClean="0"/>
              <a:t> </a:t>
            </a:r>
            <a:r>
              <a:rPr lang="it-IT" i="1" dirty="0" err="1" smtClean="0"/>
              <a:t>of</a:t>
            </a:r>
            <a:r>
              <a:rPr lang="it-IT" i="1" dirty="0" smtClean="0"/>
              <a:t> the Progress </a:t>
            </a:r>
            <a:r>
              <a:rPr lang="it-IT" i="1" dirty="0" err="1" smtClean="0"/>
              <a:t>of</a:t>
            </a:r>
            <a:r>
              <a:rPr lang="it-IT" i="1" dirty="0" smtClean="0"/>
              <a:t> Society in </a:t>
            </a:r>
            <a:r>
              <a:rPr lang="it-IT" i="1" dirty="0" err="1" smtClean="0"/>
              <a:t>Europe</a:t>
            </a:r>
            <a:r>
              <a:rPr lang="it-IT" i="1" dirty="0" smtClean="0"/>
              <a:t> </a:t>
            </a:r>
            <a:r>
              <a:rPr lang="it-IT" i="1" dirty="0" err="1" smtClean="0"/>
              <a:t>from</a:t>
            </a:r>
            <a:r>
              <a:rPr lang="it-IT" i="1" dirty="0" smtClean="0"/>
              <a:t> the </a:t>
            </a:r>
            <a:r>
              <a:rPr lang="it-IT" i="1" dirty="0" err="1" smtClean="0"/>
              <a:t>Subversion</a:t>
            </a:r>
            <a:r>
              <a:rPr lang="it-IT" i="1" dirty="0" smtClean="0"/>
              <a:t> </a:t>
            </a:r>
            <a:r>
              <a:rPr lang="it-IT" i="1" dirty="0" err="1" smtClean="0"/>
              <a:t>of</a:t>
            </a:r>
            <a:r>
              <a:rPr lang="it-IT" i="1" dirty="0" smtClean="0"/>
              <a:t> the Roman Empire </a:t>
            </a:r>
            <a:r>
              <a:rPr lang="it-IT" i="1" dirty="0" err="1" smtClean="0"/>
              <a:t>to</a:t>
            </a:r>
            <a:r>
              <a:rPr lang="it-IT" i="1" dirty="0" smtClean="0"/>
              <a:t> the </a:t>
            </a:r>
            <a:r>
              <a:rPr lang="it-IT" i="1" dirty="0" err="1" smtClean="0"/>
              <a:t>Beginning</a:t>
            </a:r>
            <a:r>
              <a:rPr lang="it-IT" i="1" dirty="0" smtClean="0"/>
              <a:t> </a:t>
            </a:r>
            <a:r>
              <a:rPr lang="it-IT" i="1" dirty="0" err="1" smtClean="0"/>
              <a:t>of</a:t>
            </a:r>
            <a:r>
              <a:rPr lang="it-IT" i="1" dirty="0" smtClean="0"/>
              <a:t> the XVI Century</a:t>
            </a:r>
            <a:r>
              <a:rPr lang="it-IT" dirty="0" smtClean="0"/>
              <a:t> [</a:t>
            </a:r>
            <a:r>
              <a:rPr lang="it-IT" i="1" dirty="0" smtClean="0"/>
              <a:t>Prospetto dei progressi della società civile in Europa dalla caduta dell’Impero Romano fino all’inizio del XVI secolo</a:t>
            </a:r>
            <a:r>
              <a:rPr lang="it-IT" dirty="0" smtClean="0"/>
              <a:t>] che rappresenta una sintetica esposizione dello sviluppo della storia europea dall'anarchia feudale all'organizzazione dello Stato moderno e che costituisce al tempo stesso una chiave di lettura dell’intera sua opera ed una sorta di manifesto della più matura storiografia illuministica europea.</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a:solidFill>
                  <a:srgbClr val="FF0000"/>
                </a:solidFill>
              </a:rPr>
              <a:t>L’università </a:t>
            </a:r>
            <a:r>
              <a:rPr lang="it-IT" b="1" dirty="0" smtClean="0">
                <a:solidFill>
                  <a:srgbClr val="FF0000"/>
                </a:solidFill>
              </a:rPr>
              <a:t>«</a:t>
            </a:r>
            <a:r>
              <a:rPr lang="it-IT" b="1" dirty="0">
                <a:solidFill>
                  <a:srgbClr val="FF0000"/>
                </a:solidFill>
              </a:rPr>
              <a:t>Georgia Augusta</a:t>
            </a:r>
            <a:r>
              <a:rPr lang="it-IT" b="1" dirty="0" smtClean="0">
                <a:solidFill>
                  <a:srgbClr val="FF0000"/>
                </a:solidFill>
              </a:rPr>
              <a:t>» </a:t>
            </a:r>
            <a:r>
              <a:rPr lang="it-IT" b="1" dirty="0">
                <a:solidFill>
                  <a:srgbClr val="FF0000"/>
                </a:solidFill>
              </a:rPr>
              <a:t>di Göttingen </a:t>
            </a:r>
            <a:r>
              <a:rPr lang="it-IT" b="1" dirty="0" smtClean="0">
                <a:solidFill>
                  <a:srgbClr val="FF0000"/>
                </a:solidFill>
              </a:rPr>
              <a:t>fondata </a:t>
            </a:r>
            <a:r>
              <a:rPr lang="it-IT" b="1" dirty="0">
                <a:solidFill>
                  <a:srgbClr val="FF0000"/>
                </a:solidFill>
              </a:rPr>
              <a:t>nel 1734</a:t>
            </a: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692275" y="1957536"/>
            <a:ext cx="599440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333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err="1" smtClean="0">
                <a:solidFill>
                  <a:srgbClr val="FF0000"/>
                </a:solidFill>
              </a:rPr>
              <a:t>Göttingen</a:t>
            </a:r>
            <a:r>
              <a:rPr lang="it-IT" sz="3200" b="1" dirty="0" smtClean="0">
                <a:solidFill>
                  <a:srgbClr val="FF0000"/>
                </a:solidFill>
              </a:rPr>
              <a:t>: la storiografia entra all’università</a:t>
            </a:r>
            <a:endParaRPr lang="it-IT" sz="3200" b="1" dirty="0">
              <a:solidFill>
                <a:srgbClr val="FF0000"/>
              </a:solidFill>
            </a:endParaRPr>
          </a:p>
        </p:txBody>
      </p:sp>
      <p:sp>
        <p:nvSpPr>
          <p:cNvPr id="3" name="Segnaposto contenuto 2"/>
          <p:cNvSpPr>
            <a:spLocks noGrp="1"/>
          </p:cNvSpPr>
          <p:nvPr>
            <p:ph sz="quarter" idx="1"/>
          </p:nvPr>
        </p:nvSpPr>
        <p:spPr/>
        <p:txBody>
          <a:bodyPr>
            <a:normAutofit fontScale="62500" lnSpcReduction="20000"/>
          </a:bodyPr>
          <a:lstStyle/>
          <a:p>
            <a:r>
              <a:rPr lang="it-IT" dirty="0" smtClean="0"/>
              <a:t>L’università di </a:t>
            </a:r>
            <a:r>
              <a:rPr lang="it-IT" dirty="0" err="1" smtClean="0"/>
              <a:t>Göttingen</a:t>
            </a:r>
            <a:r>
              <a:rPr lang="it-IT" dirty="0" smtClean="0"/>
              <a:t> «Georgia Augusta», fondata nel 1734 dal principe elettore Georg August di Hannover (dal 1727 anche re d’Inghilterra col nome di Giorgio II), è la prima sede universitaria dove si organizza non solo un insegnamento, ma un intero un percorso di studi fondato sull’insegnamento della storia e destinato a formare insegnanti, diplomatici e pubblici funzionari.</a:t>
            </a:r>
          </a:p>
          <a:p>
            <a:r>
              <a:rPr lang="it-IT" dirty="0" smtClean="0"/>
              <a:t>Caratterizzata da una forte collegialità la “Scuola storica di </a:t>
            </a:r>
            <a:r>
              <a:rPr lang="it-IT" dirty="0" err="1" smtClean="0"/>
              <a:t>Göttingen</a:t>
            </a:r>
            <a:r>
              <a:rPr lang="it-IT" dirty="0" smtClean="0"/>
              <a:t> ha come protagonisti:</a:t>
            </a:r>
          </a:p>
          <a:p>
            <a:r>
              <a:rPr lang="it-IT" dirty="0" smtClean="0"/>
              <a:t>- </a:t>
            </a:r>
            <a:r>
              <a:rPr lang="it-IT" b="1" dirty="0" smtClean="0"/>
              <a:t>August Ludwig von </a:t>
            </a:r>
            <a:r>
              <a:rPr lang="it-IT" b="1" dirty="0" err="1" smtClean="0"/>
              <a:t>Schlözer</a:t>
            </a:r>
            <a:r>
              <a:rPr lang="it-IT" dirty="0" smtClean="0"/>
              <a:t> (1735-1809), personalità internazionale formatasi in Svezia e per molti anni al servizio di Caterina di Russia</a:t>
            </a:r>
            <a:r>
              <a:rPr lang="it-IT" b="1" dirty="0" smtClean="0"/>
              <a:t> </a:t>
            </a:r>
          </a:p>
          <a:p>
            <a:r>
              <a:rPr lang="it-IT" b="1" dirty="0" smtClean="0"/>
              <a:t>- Johann </a:t>
            </a:r>
            <a:r>
              <a:rPr lang="it-IT" b="1" dirty="0" err="1" smtClean="0"/>
              <a:t>Chistoph</a:t>
            </a:r>
            <a:r>
              <a:rPr lang="it-IT" b="1" dirty="0" smtClean="0"/>
              <a:t> </a:t>
            </a:r>
            <a:r>
              <a:rPr lang="it-IT" b="1" dirty="0" err="1" smtClean="0"/>
              <a:t>Gatterer</a:t>
            </a:r>
            <a:r>
              <a:rPr lang="it-IT" dirty="0" smtClean="0"/>
              <a:t> (1727-1799) e </a:t>
            </a:r>
            <a:r>
              <a:rPr lang="it-IT" b="1" dirty="0" err="1" smtClean="0"/>
              <a:t>Harnold</a:t>
            </a:r>
            <a:r>
              <a:rPr lang="it-IT" b="1" dirty="0" smtClean="0"/>
              <a:t> Ludwig </a:t>
            </a:r>
            <a:r>
              <a:rPr lang="it-IT" b="1" dirty="0" err="1" smtClean="0"/>
              <a:t>Heeren</a:t>
            </a:r>
            <a:r>
              <a:rPr lang="it-IT" dirty="0" smtClean="0"/>
              <a:t> (1760-1842), animatori di un’importante impresa collettiva come la </a:t>
            </a:r>
            <a:r>
              <a:rPr lang="it-IT" i="1" dirty="0" smtClean="0"/>
              <a:t>Universal </a:t>
            </a:r>
            <a:r>
              <a:rPr lang="it-IT" i="1" dirty="0" err="1" smtClean="0"/>
              <a:t>History</a:t>
            </a:r>
            <a:r>
              <a:rPr lang="it-IT" i="1" dirty="0" smtClean="0"/>
              <a:t> </a:t>
            </a:r>
            <a:r>
              <a:rPr lang="it-IT" i="1" dirty="0" err="1" smtClean="0"/>
              <a:t>of</a:t>
            </a:r>
            <a:r>
              <a:rPr lang="it-IT" i="1" dirty="0" smtClean="0"/>
              <a:t> the World </a:t>
            </a:r>
            <a:r>
              <a:rPr lang="it-IT" dirty="0" smtClean="0"/>
              <a:t>[</a:t>
            </a:r>
            <a:r>
              <a:rPr lang="it-IT" i="1" dirty="0" smtClean="0"/>
              <a:t>Storia universale del mondo</a:t>
            </a:r>
            <a:r>
              <a:rPr lang="it-IT" dirty="0" smtClean="0"/>
              <a:t>], ma soprattutto autori di singole opere sulla storia della Russia e della Svezia, del mondo Ottomano e del </a:t>
            </a:r>
            <a:r>
              <a:rPr lang="it-IT" dirty="0" err="1" smtClean="0"/>
              <a:t>Nordafrica</a:t>
            </a:r>
            <a:r>
              <a:rPr lang="it-IT" dirty="0" smtClean="0"/>
              <a:t>, delle </a:t>
            </a:r>
            <a:r>
              <a:rPr lang="it-IT" dirty="0" err="1" smtClean="0"/>
              <a:t>Americhe</a:t>
            </a:r>
            <a:r>
              <a:rPr lang="it-IT" dirty="0" smtClean="0"/>
              <a:t>, della Cina e di varie parti del mondo, nelle quali si consideravano per la prima volta in maniera sistematica i fattori economici intrecciandoli con la storia della società e della cultura. </a:t>
            </a:r>
            <a:endParaRPr lang="it-IT"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pPr algn="ctr"/>
            <a:r>
              <a:rPr lang="de-DE" b="1" dirty="0" smtClean="0">
                <a:solidFill>
                  <a:srgbClr val="FF0000"/>
                </a:solidFill>
              </a:rPr>
              <a:t>I </a:t>
            </a:r>
            <a:r>
              <a:rPr lang="de-DE" b="1" dirty="0" err="1" smtClean="0">
                <a:solidFill>
                  <a:srgbClr val="FF0000"/>
                </a:solidFill>
              </a:rPr>
              <a:t>sette</a:t>
            </a:r>
            <a:r>
              <a:rPr lang="de-DE" b="1" dirty="0" smtClean="0">
                <a:solidFill>
                  <a:srgbClr val="FF0000"/>
                </a:solidFill>
              </a:rPr>
              <a:t> </a:t>
            </a:r>
            <a:r>
              <a:rPr lang="de-DE" b="1" dirty="0">
                <a:solidFill>
                  <a:srgbClr val="FF0000"/>
                </a:solidFill>
              </a:rPr>
              <a:t>di </a:t>
            </a:r>
            <a:r>
              <a:rPr lang="de-DE" b="1" dirty="0" smtClean="0">
                <a:solidFill>
                  <a:srgbClr val="FF0000"/>
                </a:solidFill>
              </a:rPr>
              <a:t>Göttingen </a:t>
            </a:r>
            <a:br>
              <a:rPr lang="de-DE" b="1" dirty="0" smtClean="0">
                <a:solidFill>
                  <a:srgbClr val="FF0000"/>
                </a:solidFill>
              </a:rPr>
            </a:br>
            <a:r>
              <a:rPr lang="de-DE" b="1" dirty="0" smtClean="0">
                <a:solidFill>
                  <a:srgbClr val="FF0000"/>
                </a:solidFill>
              </a:rPr>
              <a:t>(</a:t>
            </a:r>
            <a:r>
              <a:rPr lang="de-DE" b="1" i="1" dirty="0" smtClean="0">
                <a:solidFill>
                  <a:srgbClr val="FF0000"/>
                </a:solidFill>
              </a:rPr>
              <a:t>die </a:t>
            </a:r>
            <a:r>
              <a:rPr lang="de-DE" b="1" i="1" dirty="0">
                <a:solidFill>
                  <a:srgbClr val="FF0000"/>
                </a:solidFill>
              </a:rPr>
              <a:t>Göttinger </a:t>
            </a:r>
            <a:r>
              <a:rPr lang="de-DE" b="1" i="1" dirty="0" smtClean="0">
                <a:solidFill>
                  <a:srgbClr val="FF0000"/>
                </a:solidFill>
              </a:rPr>
              <a:t>sieben) 1837</a:t>
            </a:r>
            <a:endParaRPr lang="it-IT" b="1" i="1" dirty="0">
              <a:solidFill>
                <a:srgbClr val="FF0000"/>
              </a:solidFill>
            </a:endParaRPr>
          </a:p>
        </p:txBody>
      </p:sp>
      <p:sp>
        <p:nvSpPr>
          <p:cNvPr id="3" name="Segnaposto contenuto 2"/>
          <p:cNvSpPr>
            <a:spLocks noGrp="1"/>
          </p:cNvSpPr>
          <p:nvPr>
            <p:ph sz="quarter" idx="1"/>
          </p:nvPr>
        </p:nvSpPr>
        <p:spPr>
          <a:xfrm>
            <a:off x="323528" y="1600200"/>
            <a:ext cx="4369445" cy="4925144"/>
          </a:xfrm>
        </p:spPr>
        <p:txBody>
          <a:bodyPr>
            <a:normAutofit fontScale="85000" lnSpcReduction="10000"/>
          </a:bodyPr>
          <a:lstStyle/>
          <a:p>
            <a:pPr marL="514350" indent="-514350">
              <a:buFont typeface="+mj-lt"/>
              <a:buAutoNum type="arabicPeriod"/>
            </a:pPr>
            <a:r>
              <a:rPr lang="it-IT" b="1" dirty="0"/>
              <a:t>Wilhelm Eduard </a:t>
            </a:r>
            <a:r>
              <a:rPr lang="it-IT" b="1" dirty="0" err="1"/>
              <a:t>Albrecht</a:t>
            </a:r>
            <a:r>
              <a:rPr lang="it-IT" dirty="0" smtClean="0"/>
              <a:t>, </a:t>
            </a:r>
            <a:r>
              <a:rPr lang="it-IT" dirty="0"/>
              <a:t>diritto pubblico</a:t>
            </a:r>
          </a:p>
          <a:p>
            <a:pPr marL="514350" indent="-514350">
              <a:buFont typeface="+mj-lt"/>
              <a:buAutoNum type="arabicPeriod"/>
            </a:pPr>
            <a:r>
              <a:rPr lang="it-IT" b="1" dirty="0"/>
              <a:t>Friedrich </a:t>
            </a:r>
            <a:r>
              <a:rPr lang="it-IT" b="1" dirty="0" err="1"/>
              <a:t>Christoph</a:t>
            </a:r>
            <a:r>
              <a:rPr lang="it-IT" b="1" dirty="0"/>
              <a:t> </a:t>
            </a:r>
            <a:r>
              <a:rPr lang="it-IT" b="1" dirty="0" err="1"/>
              <a:t>Dahlmann</a:t>
            </a:r>
            <a:r>
              <a:rPr lang="it-IT" dirty="0"/>
              <a:t>, storico</a:t>
            </a:r>
          </a:p>
          <a:p>
            <a:pPr marL="514350" indent="-514350">
              <a:buFont typeface="+mj-lt"/>
              <a:buAutoNum type="arabicPeriod"/>
            </a:pPr>
            <a:r>
              <a:rPr lang="it-IT" b="1" dirty="0"/>
              <a:t>Heinrich </a:t>
            </a:r>
            <a:r>
              <a:rPr lang="it-IT" b="1" dirty="0" err="1"/>
              <a:t>Ewald</a:t>
            </a:r>
            <a:r>
              <a:rPr lang="it-IT" dirty="0"/>
              <a:t>, orientalista</a:t>
            </a:r>
          </a:p>
          <a:p>
            <a:pPr marL="514350" indent="-514350">
              <a:buFont typeface="+mj-lt"/>
              <a:buAutoNum type="arabicPeriod"/>
            </a:pPr>
            <a:r>
              <a:rPr lang="it-IT" b="1" dirty="0"/>
              <a:t>Georg </a:t>
            </a:r>
            <a:r>
              <a:rPr lang="it-IT" b="1" dirty="0" err="1"/>
              <a:t>Gottfried</a:t>
            </a:r>
            <a:r>
              <a:rPr lang="it-IT" b="1" dirty="0"/>
              <a:t> </a:t>
            </a:r>
            <a:r>
              <a:rPr lang="it-IT" b="1" dirty="0" err="1"/>
              <a:t>Gervinus</a:t>
            </a:r>
            <a:r>
              <a:rPr lang="it-IT" dirty="0"/>
              <a:t>, storico della letteratura</a:t>
            </a:r>
          </a:p>
          <a:p>
            <a:pPr marL="514350" indent="-514350">
              <a:buFont typeface="+mj-lt"/>
              <a:buAutoNum type="arabicPeriod"/>
            </a:pPr>
            <a:r>
              <a:rPr lang="it-IT" b="1" dirty="0"/>
              <a:t>Jacob Grimm</a:t>
            </a:r>
            <a:r>
              <a:rPr lang="it-IT" dirty="0"/>
              <a:t>, germanista</a:t>
            </a:r>
          </a:p>
          <a:p>
            <a:pPr marL="514350" indent="-514350">
              <a:buFont typeface="+mj-lt"/>
              <a:buAutoNum type="arabicPeriod"/>
            </a:pPr>
            <a:r>
              <a:rPr lang="it-IT" b="1" dirty="0"/>
              <a:t>Wilhelm Grimm</a:t>
            </a:r>
            <a:r>
              <a:rPr lang="it-IT" dirty="0"/>
              <a:t>, germanista</a:t>
            </a:r>
          </a:p>
          <a:p>
            <a:pPr marL="514350" indent="-514350">
              <a:buFont typeface="+mj-lt"/>
              <a:buAutoNum type="arabicPeriod"/>
            </a:pPr>
            <a:r>
              <a:rPr lang="it-IT" b="1" dirty="0"/>
              <a:t>Wilhelm Eduard Weber</a:t>
            </a:r>
            <a:r>
              <a:rPr lang="it-IT" dirty="0"/>
              <a:t>, fisico.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73" y="1628800"/>
            <a:ext cx="4271515" cy="5045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008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solidFill>
                  <a:srgbClr val="FF0000"/>
                </a:solidFill>
              </a:rPr>
              <a:t>La storia come disciplina formativa</a:t>
            </a:r>
            <a:endParaRPr lang="it-IT" b="1" dirty="0">
              <a:solidFill>
                <a:srgbClr val="FF0000"/>
              </a:solidFill>
            </a:endParaRPr>
          </a:p>
        </p:txBody>
      </p:sp>
      <p:sp>
        <p:nvSpPr>
          <p:cNvPr id="3" name="Segnaposto contenuto 2"/>
          <p:cNvSpPr>
            <a:spLocks noGrp="1"/>
          </p:cNvSpPr>
          <p:nvPr>
            <p:ph sz="quarter" idx="1"/>
          </p:nvPr>
        </p:nvSpPr>
        <p:spPr/>
        <p:txBody>
          <a:bodyPr>
            <a:normAutofit fontScale="77500" lnSpcReduction="20000"/>
          </a:bodyPr>
          <a:lstStyle/>
          <a:p>
            <a:r>
              <a:rPr lang="it-IT" dirty="0" smtClean="0"/>
              <a:t>Nell’Ottocento la storia diventa una delle discipline fondamentali per la formazione dell’uomo colto, non solo nelle Facoltà di filosofia o di lettere, dalle quali escono professori, archivisti o giornalisti, ma anche in quelle di diritto, dalle quali escono avvocati, giuristi, funzionari, diplomatici e uomini di Stato. </a:t>
            </a:r>
          </a:p>
          <a:p>
            <a:r>
              <a:rPr lang="it-IT" dirty="0" smtClean="0"/>
              <a:t>Nelle università si rafforza soprattutto il carattere tecnico e scientifico della disciplina che si formalizza anche grazie alla pubblicazione di numerosi manuali di metodo storico (il più noto dei quali sarà l’</a:t>
            </a:r>
            <a:r>
              <a:rPr lang="it-IT" i="1" dirty="0" err="1" smtClean="0"/>
              <a:t>Istorica</a:t>
            </a:r>
            <a:r>
              <a:rPr lang="it-IT" dirty="0" smtClean="0"/>
              <a:t> di </a:t>
            </a:r>
            <a:r>
              <a:rPr lang="it-IT" dirty="0" err="1" smtClean="0"/>
              <a:t>Droysen</a:t>
            </a:r>
            <a:r>
              <a:rPr lang="it-IT" dirty="0" smtClean="0"/>
              <a:t>). Il modello formativo (basato su storia, diritto, statistica ed economia) sperimentato a </a:t>
            </a:r>
            <a:r>
              <a:rPr lang="it-IT" dirty="0" err="1" smtClean="0"/>
              <a:t>Göttingen</a:t>
            </a:r>
            <a:r>
              <a:rPr lang="it-IT" dirty="0" smtClean="0"/>
              <a:t> diviene comune alle grandi università continentali.</a:t>
            </a:r>
          </a:p>
          <a:p>
            <a:r>
              <a:rPr lang="it-IT" dirty="0" smtClean="0"/>
              <a:t> Le università divengono di conseguenza il luogo privilegiato ed esclusivo di formazione, di accertamento e di esercizio della professionalità storica. </a:t>
            </a:r>
            <a:endParaRPr lang="it-IT"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na">
  <a:themeElements>
    <a:clrScheme name="Lun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Lun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Lun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473</TotalTime>
  <Words>2079</Words>
  <Application>Microsoft Office PowerPoint</Application>
  <PresentationFormat>Presentazione su schermo (4:3)</PresentationFormat>
  <Paragraphs>75</Paragraphs>
  <Slides>20</Slides>
  <Notes>0</Notes>
  <HiddenSlides>0</HiddenSlides>
  <MMClips>0</MMClips>
  <ScaleCrop>false</ScaleCrop>
  <HeadingPairs>
    <vt:vector size="4" baseType="variant">
      <vt:variant>
        <vt:lpstr>Tema</vt:lpstr>
      </vt:variant>
      <vt:variant>
        <vt:i4>1</vt:i4>
      </vt:variant>
      <vt:variant>
        <vt:lpstr>Titoli diapositive</vt:lpstr>
      </vt:variant>
      <vt:variant>
        <vt:i4>20</vt:i4>
      </vt:variant>
    </vt:vector>
  </HeadingPairs>
  <TitlesOfParts>
    <vt:vector size="21" baseType="lpstr">
      <vt:lpstr>Luna</vt:lpstr>
      <vt:lpstr>La storiografia come mestiere fra sette e ottocento</vt:lpstr>
      <vt:lpstr>La storiografia come professione e ricerca</vt:lpstr>
      <vt:lpstr>William Robertson</vt:lpstr>
      <vt:lpstr>William Robertson e la nascita della storiografia accademica</vt:lpstr>
      <vt:lpstr>La Storia del regno dell’imperatore Carlo V (1769)</vt:lpstr>
      <vt:lpstr>L’università «Georgia Augusta» di Göttingen fondata nel 1734</vt:lpstr>
      <vt:lpstr>Göttingen: la storiografia entra all’università</vt:lpstr>
      <vt:lpstr>I sette di Göttingen  (die Göttinger sieben) 1837</vt:lpstr>
      <vt:lpstr>La storia come disciplina formativa</vt:lpstr>
      <vt:lpstr>Il seminario</vt:lpstr>
      <vt:lpstr>La storiografia si professionalizza</vt:lpstr>
      <vt:lpstr> Una politica per la storia</vt:lpstr>
      <vt:lpstr>I Monumenta Germaniae Historica</vt:lpstr>
      <vt:lpstr>Il modello prussiano: Ranke e Droysen</vt:lpstr>
      <vt:lpstr>Ranke: una lunga vita</vt:lpstr>
      <vt:lpstr>Il metodo di Ranke</vt:lpstr>
      <vt:lpstr>Fede, Conflitto, Nazione</vt:lpstr>
      <vt:lpstr>Johann Gustav Droysen (1808-1884)</vt:lpstr>
      <vt:lpstr>Droysen</vt:lpstr>
      <vt:lpstr>Storiografia e politica in Droysen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storiografia come mestiere fra sette e ottocento</dc:title>
  <cp:lastModifiedBy>a</cp:lastModifiedBy>
  <cp:revision>38</cp:revision>
  <dcterms:modified xsi:type="dcterms:W3CDTF">2017-11-27T14:28:35Z</dcterms:modified>
</cp:coreProperties>
</file>