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92" r:id="rId3"/>
    <p:sldId id="293" r:id="rId4"/>
    <p:sldId id="296" r:id="rId5"/>
    <p:sldId id="297" r:id="rId6"/>
    <p:sldId id="295" r:id="rId7"/>
    <p:sldId id="294" r:id="rId8"/>
    <p:sldId id="304" r:id="rId9"/>
    <p:sldId id="258" r:id="rId10"/>
    <p:sldId id="260" r:id="rId11"/>
    <p:sldId id="272" r:id="rId12"/>
    <p:sldId id="265" r:id="rId13"/>
    <p:sldId id="289" r:id="rId14"/>
    <p:sldId id="263" r:id="rId15"/>
    <p:sldId id="291" r:id="rId16"/>
    <p:sldId id="266" r:id="rId17"/>
    <p:sldId id="307" r:id="rId18"/>
    <p:sldId id="267" r:id="rId19"/>
    <p:sldId id="268" r:id="rId20"/>
    <p:sldId id="305" r:id="rId21"/>
    <p:sldId id="306" r:id="rId22"/>
    <p:sldId id="285" r:id="rId23"/>
    <p:sldId id="286" r:id="rId24"/>
    <p:sldId id="290" r:id="rId25"/>
    <p:sldId id="275" r:id="rId26"/>
    <p:sldId id="276" r:id="rId27"/>
    <p:sldId id="277" r:id="rId2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1FE755-92A5-462F-BFF1-C2502B4139FE}" type="datetimeFigureOut">
              <a:rPr lang="it-IT" smtClean="0"/>
              <a:t>23/12/2014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285263-6C76-48C5-853E-0653B228BC6C}" type="slidenum">
              <a:rPr lang="it-IT" smtClean="0"/>
              <a:t>‹N›</a:t>
            </a:fld>
            <a:endParaRPr lang="it-IT"/>
          </a:p>
        </p:txBody>
      </p:sp>
    </p:spTree>
    <p:extLst>
      <p:ext uri="{BB962C8B-B14F-4D97-AF65-F5344CB8AC3E}">
        <p14:creationId xmlns:p14="http://schemas.microsoft.com/office/powerpoint/2010/main" val="46432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95E1C2B-23B4-409E-B4C8-2512E442F0A1}" type="datetimeFigureOut">
              <a:rPr lang="it-IT" smtClean="0"/>
              <a:t>23/12/2014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DF1987-1706-4374-92F1-DBFA25F1EB6D}" type="slidenum">
              <a:rPr lang="it-IT" smtClean="0"/>
              <a:t>‹N›</a:t>
            </a:fld>
            <a:endParaRPr lang="it-IT"/>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95E1C2B-23B4-409E-B4C8-2512E442F0A1}" type="datetimeFigureOut">
              <a:rPr lang="it-IT" smtClean="0"/>
              <a:t>23/12/2014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DF1987-1706-4374-92F1-DBFA25F1EB6D}"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95E1C2B-23B4-409E-B4C8-2512E442F0A1}" type="datetimeFigureOut">
              <a:rPr lang="it-IT" smtClean="0"/>
              <a:t>23/12/2014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DF1987-1706-4374-92F1-DBFA25F1EB6D}"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95E1C2B-23B4-409E-B4C8-2512E442F0A1}" type="datetimeFigureOut">
              <a:rPr lang="it-IT" smtClean="0"/>
              <a:t>23/12/2014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DF1987-1706-4374-92F1-DBFA25F1EB6D}"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95E1C2B-23B4-409E-B4C8-2512E442F0A1}" type="datetimeFigureOut">
              <a:rPr lang="it-IT" smtClean="0"/>
              <a:t>23/12/2014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DF1987-1706-4374-92F1-DBFA25F1EB6D}" type="slidenum">
              <a:rPr lang="it-IT" smtClean="0"/>
              <a:t>‹N›</a:t>
            </a:fld>
            <a:endParaRPr lang="it-IT"/>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895E1C2B-23B4-409E-B4C8-2512E442F0A1}" type="datetimeFigureOut">
              <a:rPr lang="it-IT" smtClean="0"/>
              <a:t>23/12/2014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2DF1987-1706-4374-92F1-DBFA25F1EB6D}"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895E1C2B-23B4-409E-B4C8-2512E442F0A1}" type="datetimeFigureOut">
              <a:rPr lang="it-IT" smtClean="0"/>
              <a:t>23/12/2014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2DF1987-1706-4374-92F1-DBFA25F1EB6D}" type="slidenum">
              <a:rPr lang="it-IT" smtClean="0"/>
              <a:t>‹N›</a:t>
            </a:fld>
            <a:endParaRPr lang="it-IT"/>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895E1C2B-23B4-409E-B4C8-2512E442F0A1}" type="datetimeFigureOut">
              <a:rPr lang="it-IT" smtClean="0"/>
              <a:t>23/12/2014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2DF1987-1706-4374-92F1-DBFA25F1EB6D}"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5E1C2B-23B4-409E-B4C8-2512E442F0A1}" type="datetimeFigureOut">
              <a:rPr lang="it-IT" smtClean="0"/>
              <a:t>23/12/2014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2DF1987-1706-4374-92F1-DBFA25F1EB6D}"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95E1C2B-23B4-409E-B4C8-2512E442F0A1}" type="datetimeFigureOut">
              <a:rPr lang="it-IT" smtClean="0"/>
              <a:t>23/12/2014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2DF1987-1706-4374-92F1-DBFA25F1EB6D}" type="slidenum">
              <a:rPr lang="it-IT" smtClean="0"/>
              <a:t>‹N›</a:t>
            </a:fld>
            <a:endParaRPr lang="it-IT"/>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95E1C2B-23B4-409E-B4C8-2512E442F0A1}" type="datetimeFigureOut">
              <a:rPr lang="it-IT" smtClean="0"/>
              <a:t>23/12/2014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2DF1987-1706-4374-92F1-DBFA25F1EB6D}"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95E1C2B-23B4-409E-B4C8-2512E442F0A1}" type="datetimeFigureOut">
              <a:rPr lang="it-IT" smtClean="0"/>
              <a:t>23/12/2014</a:t>
            </a:fld>
            <a:endParaRPr lang="it-IT"/>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it-IT"/>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2DF1987-1706-4374-92F1-DBFA25F1EB6D}"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t>Percorsi STORIOGRAFICI italiani</a:t>
            </a:r>
            <a:endParaRPr lang="it-IT" dirty="0"/>
          </a:p>
        </p:txBody>
      </p:sp>
      <p:sp>
        <p:nvSpPr>
          <p:cNvPr id="3" name="Sottotitolo 2"/>
          <p:cNvSpPr>
            <a:spLocks noGrp="1"/>
          </p:cNvSpPr>
          <p:nvPr>
            <p:ph type="subTitle" idx="1"/>
          </p:nvPr>
        </p:nvSpPr>
        <p:spPr/>
        <p:txBody>
          <a:bodyPr/>
          <a:lstStyle/>
          <a:p>
            <a:r>
              <a:rPr lang="it-IT" dirty="0" smtClean="0"/>
              <a:t>Fra guerra e dopoguerra</a:t>
            </a:r>
            <a:endParaRPr lang="it-IT" dirty="0"/>
          </a:p>
        </p:txBody>
      </p:sp>
    </p:spTree>
    <p:extLst>
      <p:ext uri="{BB962C8B-B14F-4D97-AF65-F5344CB8AC3E}">
        <p14:creationId xmlns:p14="http://schemas.microsoft.com/office/powerpoint/2010/main" val="121778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10208"/>
            <a:ext cx="8229600" cy="990600"/>
          </a:xfrm>
        </p:spPr>
        <p:txBody>
          <a:bodyPr>
            <a:normAutofit fontScale="90000"/>
          </a:bodyPr>
          <a:lstStyle/>
          <a:p>
            <a:pPr lvl="0"/>
            <a:r>
              <a:rPr lang="it-IT" b="1" dirty="0"/>
              <a:t>Le riviste storiche e la guerra. </a:t>
            </a:r>
            <a:r>
              <a:rPr lang="it-IT" b="1" dirty="0" smtClean="0"/>
              <a:t/>
            </a:r>
            <a:br>
              <a:rPr lang="it-IT" b="1" dirty="0" smtClean="0"/>
            </a:br>
            <a:r>
              <a:rPr lang="it-IT" b="1" dirty="0" smtClean="0"/>
              <a:t>La  «Nuova </a:t>
            </a:r>
            <a:r>
              <a:rPr lang="it-IT" b="1" dirty="0"/>
              <a:t>Rivista </a:t>
            </a:r>
            <a:r>
              <a:rPr lang="it-IT" b="1" dirty="0" smtClean="0"/>
              <a:t>Storica» (1917)</a:t>
            </a:r>
            <a:r>
              <a:rPr lang="it-IT" dirty="0"/>
              <a:t/>
            </a:r>
            <a:br>
              <a:rPr lang="it-IT" dirty="0"/>
            </a:br>
            <a:endParaRPr lang="it-IT" dirty="0"/>
          </a:p>
        </p:txBody>
      </p:sp>
      <p:sp>
        <p:nvSpPr>
          <p:cNvPr id="3" name="Segnaposto contenuto 2"/>
          <p:cNvSpPr>
            <a:spLocks noGrp="1"/>
          </p:cNvSpPr>
          <p:nvPr>
            <p:ph idx="1"/>
          </p:nvPr>
        </p:nvSpPr>
        <p:spPr>
          <a:xfrm>
            <a:off x="457200" y="1960240"/>
            <a:ext cx="8363272" cy="4277072"/>
          </a:xfrm>
        </p:spPr>
        <p:txBody>
          <a:bodyPr>
            <a:normAutofit/>
          </a:bodyPr>
          <a:lstStyle/>
          <a:p>
            <a:pPr>
              <a:lnSpc>
                <a:spcPct val="80000"/>
              </a:lnSpc>
              <a:buFont typeface="Wingdings" pitchFamily="2" charset="2"/>
              <a:buNone/>
            </a:pPr>
            <a:r>
              <a:rPr lang="it-IT" altLang="it-IT" dirty="0"/>
              <a:t>Fondata nel </a:t>
            </a:r>
            <a:r>
              <a:rPr lang="it-IT" altLang="it-IT" dirty="0" smtClean="0"/>
              <a:t>1917, in piena guerra, </a:t>
            </a:r>
            <a:r>
              <a:rPr lang="it-IT" altLang="it-IT" dirty="0"/>
              <a:t>da </a:t>
            </a:r>
            <a:r>
              <a:rPr lang="it-IT" altLang="it-IT" b="1" dirty="0"/>
              <a:t>Corrado </a:t>
            </a:r>
            <a:r>
              <a:rPr lang="it-IT" altLang="it-IT" b="1" dirty="0" smtClean="0"/>
              <a:t>Barbagallo</a:t>
            </a:r>
            <a:r>
              <a:rPr lang="it-IT" altLang="it-IT" dirty="0" smtClean="0"/>
              <a:t>, ha fra i suoi collaboratori </a:t>
            </a:r>
            <a:r>
              <a:rPr lang="it-IT" altLang="it-IT" dirty="0"/>
              <a:t>Antonio </a:t>
            </a:r>
            <a:r>
              <a:rPr lang="it-IT" altLang="it-IT" dirty="0" err="1"/>
              <a:t>Anzillotti</a:t>
            </a:r>
            <a:r>
              <a:rPr lang="it-IT" altLang="it-IT" dirty="0"/>
              <a:t>, Federico </a:t>
            </a:r>
            <a:r>
              <a:rPr lang="it-IT" altLang="it-IT" dirty="0" err="1"/>
              <a:t>Chabod</a:t>
            </a:r>
            <a:r>
              <a:rPr lang="it-IT" altLang="it-IT" dirty="0"/>
              <a:t>, Ettore Ciccotti, Luigi Dal Pane, Gino Luzzatto, Nello Rosselli, Walter </a:t>
            </a:r>
            <a:r>
              <a:rPr lang="it-IT" altLang="it-IT" dirty="0" smtClean="0"/>
              <a:t>Maturi.</a:t>
            </a:r>
            <a:endParaRPr lang="it-IT" altLang="it-IT" dirty="0"/>
          </a:p>
          <a:p>
            <a:pPr>
              <a:lnSpc>
                <a:spcPct val="80000"/>
              </a:lnSpc>
              <a:buFont typeface="Wingdings" pitchFamily="2" charset="2"/>
              <a:buNone/>
            </a:pPr>
            <a:endParaRPr lang="it-IT" altLang="it-IT" dirty="0"/>
          </a:p>
          <a:p>
            <a:pPr>
              <a:lnSpc>
                <a:spcPct val="80000"/>
              </a:lnSpc>
            </a:pPr>
            <a:r>
              <a:rPr lang="it-IT" altLang="it-IT" dirty="0"/>
              <a:t>Espressione inizialmente della nuova storiografia sperimentale, aperta al marxismo e ai nuovi approcci storico-economici; </a:t>
            </a:r>
            <a:endParaRPr lang="it-IT" altLang="it-IT" dirty="0" smtClean="0"/>
          </a:p>
          <a:p>
            <a:pPr>
              <a:lnSpc>
                <a:spcPct val="80000"/>
              </a:lnSpc>
            </a:pPr>
            <a:r>
              <a:rPr lang="it-IT" altLang="it-IT" dirty="0" smtClean="0"/>
              <a:t>raccoglie </a:t>
            </a:r>
            <a:r>
              <a:rPr lang="it-IT" altLang="it-IT" dirty="0"/>
              <a:t>una parte dei reduci di “Studi storici” e si contrappone all’approccio eccessivamente accademico della “Rivista storica italiana”.</a:t>
            </a:r>
          </a:p>
          <a:p>
            <a:pPr>
              <a:lnSpc>
                <a:spcPct val="80000"/>
              </a:lnSpc>
            </a:pPr>
            <a:r>
              <a:rPr lang="it-IT" altLang="it-IT" dirty="0" smtClean="0"/>
              <a:t>Durante </a:t>
            </a:r>
            <a:r>
              <a:rPr lang="it-IT" altLang="it-IT" dirty="0"/>
              <a:t>il fascismo resiste all’omologazione e raccoglie storici di orientamento antifascista.</a:t>
            </a:r>
          </a:p>
          <a:p>
            <a:pPr marL="0" indent="0">
              <a:lnSpc>
                <a:spcPct val="80000"/>
              </a:lnSpc>
              <a:buNone/>
            </a:pPr>
            <a:endParaRPr lang="it-IT" altLang="it-IT" dirty="0"/>
          </a:p>
          <a:p>
            <a:pPr>
              <a:lnSpc>
                <a:spcPct val="80000"/>
              </a:lnSpc>
            </a:pPr>
            <a:endParaRPr lang="it-IT" altLang="it-IT" dirty="0"/>
          </a:p>
          <a:p>
            <a:endParaRPr lang="it-IT" dirty="0"/>
          </a:p>
        </p:txBody>
      </p:sp>
    </p:spTree>
    <p:extLst>
      <p:ext uri="{BB962C8B-B14F-4D97-AF65-F5344CB8AC3E}">
        <p14:creationId xmlns:p14="http://schemas.microsoft.com/office/powerpoint/2010/main" val="1072644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Gaetano Salvemini  </a:t>
            </a:r>
            <a:r>
              <a:rPr lang="it-IT" altLang="it-IT" b="1" dirty="0" smtClean="0"/>
              <a:t>(</a:t>
            </a:r>
            <a:r>
              <a:rPr lang="it-IT" altLang="it-IT" b="1" dirty="0"/>
              <a:t>1873-1957)</a:t>
            </a:r>
            <a:endParaRPr lang="it-IT" b="1"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1881140"/>
            <a:ext cx="5238907" cy="3924123"/>
          </a:xfrm>
        </p:spPr>
      </p:pic>
    </p:spTree>
    <p:extLst>
      <p:ext uri="{BB962C8B-B14F-4D97-AF65-F5344CB8AC3E}">
        <p14:creationId xmlns:p14="http://schemas.microsoft.com/office/powerpoint/2010/main" val="3485358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533400"/>
            <a:ext cx="8712968" cy="990600"/>
          </a:xfrm>
        </p:spPr>
        <p:txBody>
          <a:bodyPr>
            <a:normAutofit fontScale="90000"/>
          </a:bodyPr>
          <a:lstStyle/>
          <a:p>
            <a:r>
              <a:rPr lang="it-IT" b="1" dirty="0" smtClean="0"/>
              <a:t>Gaetano Salvemini dalla storia medievale alle interpretazioni del fascismo</a:t>
            </a:r>
            <a:endParaRPr lang="it-IT" b="1" dirty="0"/>
          </a:p>
        </p:txBody>
      </p:sp>
      <p:sp>
        <p:nvSpPr>
          <p:cNvPr id="3" name="Segnaposto contenuto 2"/>
          <p:cNvSpPr>
            <a:spLocks noGrp="1"/>
          </p:cNvSpPr>
          <p:nvPr>
            <p:ph idx="1"/>
          </p:nvPr>
        </p:nvSpPr>
        <p:spPr>
          <a:xfrm>
            <a:off x="457200" y="1720552"/>
            <a:ext cx="8229600" cy="4876800"/>
          </a:xfrm>
        </p:spPr>
        <p:txBody>
          <a:bodyPr>
            <a:normAutofit fontScale="85000" lnSpcReduction="10000"/>
          </a:bodyPr>
          <a:lstStyle/>
          <a:p>
            <a:pPr marL="0" indent="0">
              <a:lnSpc>
                <a:spcPct val="80000"/>
              </a:lnSpc>
              <a:buNone/>
            </a:pPr>
            <a:r>
              <a:rPr lang="it-IT" altLang="it-IT" dirty="0"/>
              <a:t>Allievo di </a:t>
            </a:r>
            <a:r>
              <a:rPr lang="it-IT" altLang="it-IT" dirty="0" err="1"/>
              <a:t>Psquale</a:t>
            </a:r>
            <a:r>
              <a:rPr lang="it-IT" altLang="it-IT" dirty="0"/>
              <a:t> </a:t>
            </a:r>
            <a:r>
              <a:rPr lang="it-IT" altLang="it-IT" dirty="0" err="1"/>
              <a:t>Villari</a:t>
            </a:r>
            <a:r>
              <a:rPr lang="it-IT" altLang="it-IT" dirty="0"/>
              <a:t> a Firenze, studia il medioevo comunale</a:t>
            </a:r>
            <a:endParaRPr lang="it-IT" altLang="it-IT" i="1" dirty="0">
              <a:solidFill>
                <a:srgbClr val="FF0000"/>
              </a:solidFill>
            </a:endParaRPr>
          </a:p>
          <a:p>
            <a:pPr marL="0" indent="0">
              <a:lnSpc>
                <a:spcPct val="80000"/>
              </a:lnSpc>
              <a:buNone/>
            </a:pPr>
            <a:r>
              <a:rPr lang="it-IT" altLang="it-IT" dirty="0"/>
              <a:t>Professore di storia a Messina (1901-17) e Firenze (1917-24), </a:t>
            </a:r>
          </a:p>
          <a:p>
            <a:pPr marL="0" indent="0">
              <a:lnSpc>
                <a:spcPct val="80000"/>
              </a:lnSpc>
              <a:buNone/>
            </a:pPr>
            <a:r>
              <a:rPr lang="it-IT" altLang="it-IT" dirty="0"/>
              <a:t>«Interventista democratico» e volontario nella prima guerra mondiale</a:t>
            </a:r>
          </a:p>
          <a:p>
            <a:pPr marL="0" indent="0">
              <a:lnSpc>
                <a:spcPct val="80000"/>
              </a:lnSpc>
              <a:buNone/>
            </a:pPr>
            <a:r>
              <a:rPr lang="it-IT" altLang="it-IT" dirty="0"/>
              <a:t>Deputato dal 1919 al 1922</a:t>
            </a:r>
          </a:p>
          <a:p>
            <a:pPr marL="0" indent="0">
              <a:lnSpc>
                <a:spcPct val="80000"/>
              </a:lnSpc>
              <a:buNone/>
            </a:pPr>
            <a:r>
              <a:rPr lang="it-IT" altLang="it-IT" dirty="0"/>
              <a:t>Dopo la guerra si sposta dagli studi di storia medievale a quelli di storia contemporanea e studia prima la politica estera italiana di fine ‘800 e poi le origini del fascismo </a:t>
            </a:r>
          </a:p>
          <a:p>
            <a:pPr marL="0" indent="0">
              <a:lnSpc>
                <a:spcPct val="80000"/>
              </a:lnSpc>
              <a:buNone/>
            </a:pPr>
            <a:r>
              <a:rPr lang="it-IT" altLang="it-IT" dirty="0"/>
              <a:t>Arrestato e processato per antifascismo nel 1925, lascia la cattedra e si rifugia prima in Francia e in Inghilterra poi, dal 1927, negli USA dove ottiene la cattedra di </a:t>
            </a:r>
            <a:r>
              <a:rPr lang="it-IT" altLang="it-IT" i="1" dirty="0"/>
              <a:t>storia della civiltà italiana </a:t>
            </a:r>
            <a:r>
              <a:rPr lang="it-IT" altLang="it-IT" dirty="0"/>
              <a:t> ad Harvard (1934-48)</a:t>
            </a:r>
          </a:p>
          <a:p>
            <a:pPr marL="0" indent="0">
              <a:lnSpc>
                <a:spcPct val="80000"/>
              </a:lnSpc>
              <a:buNone/>
            </a:pPr>
            <a:endParaRPr lang="it-IT" altLang="it-IT" dirty="0"/>
          </a:p>
          <a:p>
            <a:pPr marL="0" indent="0">
              <a:lnSpc>
                <a:spcPct val="80000"/>
              </a:lnSpc>
              <a:buNone/>
            </a:pPr>
            <a:r>
              <a:rPr lang="it-IT" altLang="it-IT" dirty="0"/>
              <a:t>OPERE:</a:t>
            </a:r>
          </a:p>
          <a:p>
            <a:pPr>
              <a:lnSpc>
                <a:spcPct val="80000"/>
              </a:lnSpc>
            </a:pPr>
            <a:r>
              <a:rPr lang="it-IT" altLang="it-IT" i="1" dirty="0"/>
              <a:t>Magnati e popolani in Firenze tra il 1280 e il 1295 (</a:t>
            </a:r>
            <a:r>
              <a:rPr lang="it-IT" altLang="it-IT" dirty="0"/>
              <a:t>1899) </a:t>
            </a:r>
          </a:p>
          <a:p>
            <a:pPr>
              <a:lnSpc>
                <a:spcPct val="80000"/>
              </a:lnSpc>
            </a:pPr>
            <a:r>
              <a:rPr lang="it-IT" altLang="it-IT" i="1" dirty="0"/>
              <a:t>La dittatura fascista in Italia</a:t>
            </a:r>
            <a:r>
              <a:rPr lang="it-IT" altLang="it-IT" dirty="0"/>
              <a:t> (1927), </a:t>
            </a:r>
          </a:p>
          <a:p>
            <a:pPr>
              <a:lnSpc>
                <a:spcPct val="80000"/>
              </a:lnSpc>
            </a:pPr>
            <a:r>
              <a:rPr lang="it-IT" altLang="it-IT" i="1" dirty="0"/>
              <a:t>Mussolini diplomatico</a:t>
            </a:r>
            <a:r>
              <a:rPr lang="it-IT" altLang="it-IT" dirty="0"/>
              <a:t>  (1932), </a:t>
            </a:r>
          </a:p>
          <a:p>
            <a:pPr>
              <a:lnSpc>
                <a:spcPct val="80000"/>
              </a:lnSpc>
            </a:pPr>
            <a:r>
              <a:rPr lang="it-IT" altLang="it-IT" i="1" dirty="0"/>
              <a:t>Sotto la scure del fascismo</a:t>
            </a:r>
            <a:r>
              <a:rPr lang="it-IT" altLang="it-IT" dirty="0"/>
              <a:t> (1936).</a:t>
            </a:r>
          </a:p>
          <a:p>
            <a:pPr>
              <a:lnSpc>
                <a:spcPct val="80000"/>
              </a:lnSpc>
            </a:pPr>
            <a:r>
              <a:rPr lang="it-IT" altLang="it-IT" dirty="0"/>
              <a:t>Corso su  </a:t>
            </a:r>
            <a:r>
              <a:rPr lang="it-IT" altLang="it-IT" i="1" dirty="0"/>
              <a:t>Le origini del fascismo in Italia </a:t>
            </a:r>
            <a:r>
              <a:rPr lang="it-IT" altLang="it-IT" dirty="0"/>
              <a:t>(1937) pubblicato in inglese nel 1943 per il pubblico americano</a:t>
            </a:r>
            <a:r>
              <a:rPr lang="it-IT" altLang="it-IT" dirty="0" smtClean="0"/>
              <a:t>.</a:t>
            </a:r>
            <a:endParaRPr lang="it-IT" altLang="it-IT" dirty="0"/>
          </a:p>
        </p:txBody>
      </p:sp>
    </p:spTree>
    <p:extLst>
      <p:ext uri="{BB962C8B-B14F-4D97-AF65-F5344CB8AC3E}">
        <p14:creationId xmlns:p14="http://schemas.microsoft.com/office/powerpoint/2010/main" val="15670098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GIOACCHINO VOLPE (1876-1971)</a:t>
            </a:r>
            <a:endParaRPr lang="it-IT" b="1"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1457408"/>
            <a:ext cx="3574132" cy="50679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4520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Gioacchino Volpe e la guerra. Dal medioevo alla storia contemporanea</a:t>
            </a:r>
            <a:endParaRPr lang="it-IT" b="1" dirty="0"/>
          </a:p>
        </p:txBody>
      </p:sp>
      <p:sp>
        <p:nvSpPr>
          <p:cNvPr id="3" name="Segnaposto contenuto 2"/>
          <p:cNvSpPr>
            <a:spLocks noGrp="1"/>
          </p:cNvSpPr>
          <p:nvPr>
            <p:ph idx="1"/>
          </p:nvPr>
        </p:nvSpPr>
        <p:spPr>
          <a:xfrm>
            <a:off x="457200" y="1864568"/>
            <a:ext cx="8229600" cy="4876800"/>
          </a:xfrm>
        </p:spPr>
        <p:txBody>
          <a:bodyPr>
            <a:normAutofit fontScale="85000" lnSpcReduction="10000"/>
          </a:bodyPr>
          <a:lstStyle/>
          <a:p>
            <a:r>
              <a:rPr lang="it-IT" dirty="0" smtClean="0"/>
              <a:t>Allievo di </a:t>
            </a:r>
            <a:r>
              <a:rPr lang="it-IT" dirty="0" err="1" smtClean="0"/>
              <a:t>Crivellucci</a:t>
            </a:r>
            <a:r>
              <a:rPr lang="it-IT" dirty="0" smtClean="0"/>
              <a:t>  a Pisa, dove conosce Giovanni Gentile, inizia </a:t>
            </a:r>
            <a:r>
              <a:rPr lang="it-IT" dirty="0"/>
              <a:t>a studiare la Pisa </a:t>
            </a:r>
            <a:r>
              <a:rPr lang="it-IT" dirty="0" smtClean="0"/>
              <a:t>medievale e la formazione delle istituzioni comunali, per passare poi allo studio dei movimenti ereticali, spostandosi solo dopo la guerra verso la storia dell’Italia moderna e contemporanea.</a:t>
            </a:r>
          </a:p>
          <a:p>
            <a:r>
              <a:rPr lang="it-IT" dirty="0" smtClean="0"/>
              <a:t>Professore di storia moderna prima a Milano (1906-1924) e poi a Roma (1924-40)</a:t>
            </a:r>
          </a:p>
          <a:p>
            <a:r>
              <a:rPr lang="it-IT" dirty="0" smtClean="0"/>
              <a:t>Monarchico e nazionalista, si schiara con gli interventisti nel 1914</a:t>
            </a:r>
            <a:endParaRPr lang="it-IT" dirty="0"/>
          </a:p>
          <a:p>
            <a:r>
              <a:rPr lang="it-IT" dirty="0" smtClean="0"/>
              <a:t>Impegnato dell’Ufficio storico della mobilitazione durante la prima guerra mondiale (1916-24)</a:t>
            </a:r>
          </a:p>
          <a:p>
            <a:r>
              <a:rPr lang="it-IT" dirty="0" smtClean="0"/>
              <a:t>Durante il fascismo diventa lo storico ufficiale del regime, dirigendo dal 1926 </a:t>
            </a:r>
            <a:r>
              <a:rPr lang="it-IT" dirty="0"/>
              <a:t>al 1943 la </a:t>
            </a:r>
            <a:r>
              <a:rPr lang="it-IT" b="1" dirty="0"/>
              <a:t>Scuola di storia moderna e contemporanea</a:t>
            </a:r>
            <a:r>
              <a:rPr lang="it-IT" dirty="0"/>
              <a:t> </a:t>
            </a:r>
            <a:r>
              <a:rPr lang="it-IT" dirty="0" smtClean="0"/>
              <a:t>di Roma e la sezione di </a:t>
            </a:r>
            <a:r>
              <a:rPr lang="it-IT" dirty="0"/>
              <a:t>storia medievale e moderna dell'</a:t>
            </a:r>
            <a:r>
              <a:rPr lang="it-IT" i="1" dirty="0"/>
              <a:t>Enciclopedia </a:t>
            </a:r>
            <a:r>
              <a:rPr lang="it-IT" i="1" dirty="0" smtClean="0"/>
              <a:t>Italiana </a:t>
            </a:r>
            <a:r>
              <a:rPr lang="it-IT" dirty="0" smtClean="0"/>
              <a:t>Treccani </a:t>
            </a:r>
            <a:r>
              <a:rPr lang="it-IT" dirty="0"/>
              <a:t>dal 1925 al </a:t>
            </a:r>
            <a:r>
              <a:rPr lang="it-IT" dirty="0" smtClean="0"/>
              <a:t>1937.</a:t>
            </a:r>
          </a:p>
          <a:p>
            <a:r>
              <a:rPr lang="it-IT" dirty="0" smtClean="0"/>
              <a:t>Aderisce alla Repubblica di Salò e resta fedele al fascismo anche nel dopoguerra. Epurato nel 1945 si ritira dalla vita pubblica.</a:t>
            </a:r>
            <a:endParaRPr lang="it-IT" dirty="0"/>
          </a:p>
        </p:txBody>
      </p:sp>
    </p:spTree>
    <p:extLst>
      <p:ext uri="{BB962C8B-B14F-4D97-AF65-F5344CB8AC3E}">
        <p14:creationId xmlns:p14="http://schemas.microsoft.com/office/powerpoint/2010/main" val="20836158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Gioacchino Volpe e la guerra. Dal medioevo alla storia contemporanea</a:t>
            </a:r>
            <a:endParaRPr lang="it-IT" dirty="0"/>
          </a:p>
        </p:txBody>
      </p:sp>
      <p:sp>
        <p:nvSpPr>
          <p:cNvPr id="3" name="Segnaposto contenuto 2"/>
          <p:cNvSpPr>
            <a:spLocks noGrp="1"/>
          </p:cNvSpPr>
          <p:nvPr>
            <p:ph idx="1"/>
          </p:nvPr>
        </p:nvSpPr>
        <p:spPr/>
        <p:txBody>
          <a:bodyPr>
            <a:normAutofit/>
          </a:bodyPr>
          <a:lstStyle/>
          <a:p>
            <a:pPr marL="0" indent="0">
              <a:buNone/>
            </a:pPr>
            <a:endParaRPr lang="it-IT" dirty="0" smtClean="0"/>
          </a:p>
          <a:p>
            <a:pPr marL="0" indent="0">
              <a:buNone/>
            </a:pPr>
            <a:r>
              <a:rPr lang="it-IT" dirty="0" smtClean="0"/>
              <a:t>OPERE</a:t>
            </a:r>
          </a:p>
          <a:p>
            <a:r>
              <a:rPr lang="it-IT" i="1" dirty="0"/>
              <a:t>Movimenti religiosi e sette ereticali nella società medievale italiana: secoli 11.-14</a:t>
            </a:r>
            <a:r>
              <a:rPr lang="it-IT" dirty="0"/>
              <a:t>, (1922)</a:t>
            </a:r>
          </a:p>
          <a:p>
            <a:r>
              <a:rPr lang="it-IT" i="1" dirty="0"/>
              <a:t>Medio Evo italiano</a:t>
            </a:r>
            <a:r>
              <a:rPr lang="it-IT" dirty="0"/>
              <a:t>, (1923) </a:t>
            </a:r>
          </a:p>
          <a:p>
            <a:r>
              <a:rPr lang="it-IT" i="1" dirty="0"/>
              <a:t>Il Medioevo</a:t>
            </a:r>
            <a:r>
              <a:rPr lang="it-IT" dirty="0"/>
              <a:t>, (1927) </a:t>
            </a:r>
            <a:endParaRPr lang="it-IT" dirty="0" smtClean="0"/>
          </a:p>
          <a:p>
            <a:pPr marL="0" indent="0">
              <a:buNone/>
            </a:pPr>
            <a:endParaRPr lang="it-IT" dirty="0"/>
          </a:p>
          <a:p>
            <a:r>
              <a:rPr lang="it-IT" i="1" dirty="0" smtClean="0"/>
              <a:t>L'Italia </a:t>
            </a:r>
            <a:r>
              <a:rPr lang="it-IT" i="1" dirty="0"/>
              <a:t>in </a:t>
            </a:r>
            <a:r>
              <a:rPr lang="it-IT" i="1" dirty="0" smtClean="0"/>
              <a:t>cammino: l'ultimo cinquantennio</a:t>
            </a:r>
            <a:r>
              <a:rPr lang="it-IT" dirty="0" smtClean="0"/>
              <a:t>, (1927).</a:t>
            </a:r>
          </a:p>
          <a:p>
            <a:r>
              <a:rPr lang="it-IT" i="1" dirty="0" smtClean="0"/>
              <a:t>L'Italia </a:t>
            </a:r>
            <a:r>
              <a:rPr lang="it-IT" i="1" dirty="0"/>
              <a:t>nella Triplice alleanza (</a:t>
            </a:r>
            <a:r>
              <a:rPr lang="it-IT" i="1" dirty="0" smtClean="0"/>
              <a:t>1882-1915)</a:t>
            </a:r>
            <a:r>
              <a:rPr lang="it-IT" dirty="0" smtClean="0"/>
              <a:t>, 1939-1940) </a:t>
            </a:r>
          </a:p>
          <a:p>
            <a:r>
              <a:rPr lang="it-IT" i="1" dirty="0" smtClean="0"/>
              <a:t>L'Italia moderna</a:t>
            </a:r>
            <a:r>
              <a:rPr lang="it-IT" dirty="0" smtClean="0"/>
              <a:t>, (1949-1952)</a:t>
            </a:r>
          </a:p>
          <a:p>
            <a:pPr marL="0" indent="0">
              <a:buNone/>
            </a:pPr>
            <a:endParaRPr lang="it-IT" dirty="0"/>
          </a:p>
        </p:txBody>
      </p:sp>
    </p:spTree>
    <p:extLst>
      <p:ext uri="{BB962C8B-B14F-4D97-AF65-F5344CB8AC3E}">
        <p14:creationId xmlns:p14="http://schemas.microsoft.com/office/powerpoint/2010/main" val="4039836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it-IT" b="1" dirty="0"/>
              <a:t>L’Ufficio Storiografico della mobilitazione (1916-1926</a:t>
            </a:r>
            <a:r>
              <a:rPr lang="it-IT" b="1" dirty="0" smtClean="0"/>
              <a:t>)</a:t>
            </a:r>
            <a:endParaRPr lang="it-IT" dirty="0"/>
          </a:p>
        </p:txBody>
      </p:sp>
      <p:sp>
        <p:nvSpPr>
          <p:cNvPr id="3" name="Segnaposto contenuto 2"/>
          <p:cNvSpPr>
            <a:spLocks noGrp="1"/>
          </p:cNvSpPr>
          <p:nvPr>
            <p:ph idx="1"/>
          </p:nvPr>
        </p:nvSpPr>
        <p:spPr/>
        <p:txBody>
          <a:bodyPr>
            <a:normAutofit fontScale="92500"/>
          </a:bodyPr>
          <a:lstStyle/>
          <a:p>
            <a:r>
              <a:rPr lang="it-IT" dirty="0" smtClean="0"/>
              <a:t>Costituito il 26 agosto 1916 alle dipendenze del </a:t>
            </a:r>
            <a:r>
              <a:rPr lang="it-IT" i="1" dirty="0" smtClean="0"/>
              <a:t>Ministero della Guerra – Sottosegretariato alle armi e munizioni </a:t>
            </a:r>
            <a:r>
              <a:rPr lang="it-IT" dirty="0" smtClean="0"/>
              <a:t>(gen. Alfredo </a:t>
            </a:r>
            <a:r>
              <a:rPr lang="it-IT" dirty="0" err="1" smtClean="0"/>
              <a:t>Dallolio</a:t>
            </a:r>
            <a:r>
              <a:rPr lang="it-IT" dirty="0" smtClean="0"/>
              <a:t>), sotto la direzione del giornalista </a:t>
            </a:r>
            <a:r>
              <a:rPr lang="it-IT" b="1" dirty="0" smtClean="0"/>
              <a:t>Giovanni Borelli</a:t>
            </a:r>
            <a:r>
              <a:rPr lang="it-IT" dirty="0" smtClean="0"/>
              <a:t> (un civile), l’Ufficio inizia ad operare effettivamente solo nel 1917, raccogliendo una sterminata e disordinata documentazione su </a:t>
            </a:r>
            <a:r>
              <a:rPr lang="it-IT" dirty="0" smtClean="0">
                <a:solidFill>
                  <a:srgbClr val="FF0000"/>
                </a:solidFill>
              </a:rPr>
              <a:t>tutti gli aspetti della mobilitazione</a:t>
            </a:r>
            <a:r>
              <a:rPr lang="it-IT" dirty="0" smtClean="0"/>
              <a:t>, civile, industriale, militare e culturale, della «Nazione in armi».</a:t>
            </a:r>
          </a:p>
          <a:p>
            <a:r>
              <a:rPr lang="it-IT" dirty="0" smtClean="0"/>
              <a:t>Finalizzata ad una raccolta di dati statistici e alla pubblicazione di una serie di monografie sulla guerra (da pubblicarsi a guerra finita) la ricerca dell’USM coinvolge un ristretto numero di persone – fra cui </a:t>
            </a:r>
            <a:r>
              <a:rPr lang="it-IT" b="1" dirty="0" smtClean="0">
                <a:solidFill>
                  <a:srgbClr val="FF0000"/>
                </a:solidFill>
              </a:rPr>
              <a:t>Giuseppe Prezzolini</a:t>
            </a:r>
            <a:r>
              <a:rPr lang="it-IT" dirty="0" smtClean="0"/>
              <a:t> e </a:t>
            </a:r>
            <a:r>
              <a:rPr lang="it-IT" b="1" dirty="0" smtClean="0">
                <a:solidFill>
                  <a:srgbClr val="FF0000"/>
                </a:solidFill>
              </a:rPr>
              <a:t>Gioacchino Volpe </a:t>
            </a:r>
            <a:r>
              <a:rPr lang="it-IT" dirty="0" smtClean="0"/>
              <a:t>– dalle quali dovevano anche giungere indicazioni utili per la propaganda al fronte e fra i civili.</a:t>
            </a:r>
            <a:endParaRPr lang="it-IT" dirty="0"/>
          </a:p>
        </p:txBody>
      </p:sp>
    </p:spTree>
    <p:extLst>
      <p:ext uri="{BB962C8B-B14F-4D97-AF65-F5344CB8AC3E}">
        <p14:creationId xmlns:p14="http://schemas.microsoft.com/office/powerpoint/2010/main" val="39238391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Una fotografia dell’Italia in guerra</a:t>
            </a:r>
            <a:endParaRPr lang="it-IT" dirty="0"/>
          </a:p>
        </p:txBody>
      </p:sp>
      <p:sp>
        <p:nvSpPr>
          <p:cNvPr id="3" name="Segnaposto contenuto 2"/>
          <p:cNvSpPr>
            <a:spLocks noGrp="1"/>
          </p:cNvSpPr>
          <p:nvPr>
            <p:ph idx="1"/>
          </p:nvPr>
        </p:nvSpPr>
        <p:spPr/>
        <p:txBody>
          <a:bodyPr/>
          <a:lstStyle/>
          <a:p>
            <a:pPr marL="0" indent="0">
              <a:buNone/>
            </a:pPr>
            <a:r>
              <a:rPr lang="it-IT" b="1" dirty="0" smtClean="0"/>
              <a:t>Cosa raccoglie l’USM?</a:t>
            </a:r>
          </a:p>
          <a:p>
            <a:pPr marL="457200" indent="-457200">
              <a:buFont typeface="+mj-lt"/>
              <a:buAutoNum type="arabicPeriod"/>
            </a:pPr>
            <a:r>
              <a:rPr lang="it-IT" dirty="0" smtClean="0"/>
              <a:t>Dati statistici</a:t>
            </a:r>
          </a:p>
          <a:p>
            <a:pPr marL="457200" indent="-457200">
              <a:buFont typeface="+mj-lt"/>
              <a:buAutoNum type="arabicPeriod"/>
            </a:pPr>
            <a:r>
              <a:rPr lang="it-IT" dirty="0" smtClean="0"/>
              <a:t>Dati industriali</a:t>
            </a:r>
          </a:p>
          <a:p>
            <a:pPr marL="457200" indent="-457200">
              <a:buFont typeface="+mj-lt"/>
              <a:buAutoNum type="arabicPeriod"/>
            </a:pPr>
            <a:r>
              <a:rPr lang="it-IT" dirty="0" smtClean="0"/>
              <a:t>Diari e lettere dei caduti</a:t>
            </a:r>
          </a:p>
          <a:p>
            <a:pPr marL="457200" indent="-457200">
              <a:buFont typeface="+mj-lt"/>
              <a:buAutoNum type="arabicPeriod"/>
            </a:pPr>
            <a:r>
              <a:rPr lang="it-IT" dirty="0" smtClean="0"/>
              <a:t>Fotografie e immagini</a:t>
            </a:r>
          </a:p>
          <a:p>
            <a:pPr marL="457200" indent="-457200">
              <a:buFont typeface="+mj-lt"/>
              <a:buAutoNum type="arabicPeriod"/>
            </a:pPr>
            <a:r>
              <a:rPr lang="it-IT" dirty="0" smtClean="0"/>
              <a:t>Pubblicazioni</a:t>
            </a:r>
          </a:p>
          <a:p>
            <a:pPr marL="457200" indent="-457200">
              <a:buFont typeface="+mj-lt"/>
              <a:buAutoNum type="arabicPeriod"/>
            </a:pPr>
            <a:r>
              <a:rPr lang="it-IT" dirty="0" smtClean="0"/>
              <a:t>Necrologi dei caduti e commemorazioni</a:t>
            </a:r>
          </a:p>
          <a:p>
            <a:pPr marL="457200" indent="-457200">
              <a:buFont typeface="+mj-lt"/>
              <a:buAutoNum type="arabicPeriod"/>
            </a:pPr>
            <a:endParaRPr lang="it-IT" dirty="0"/>
          </a:p>
        </p:txBody>
      </p:sp>
    </p:spTree>
    <p:extLst>
      <p:ext uri="{BB962C8B-B14F-4D97-AF65-F5344CB8AC3E}">
        <p14:creationId xmlns:p14="http://schemas.microsoft.com/office/powerpoint/2010/main" val="4117467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Caporetto: uno spartiacque</a:t>
            </a:r>
            <a:endParaRPr lang="it-IT" dirty="0"/>
          </a:p>
        </p:txBody>
      </p:sp>
      <p:sp>
        <p:nvSpPr>
          <p:cNvPr id="3" name="Segnaposto contenuto 2"/>
          <p:cNvSpPr>
            <a:spLocks noGrp="1"/>
          </p:cNvSpPr>
          <p:nvPr>
            <p:ph idx="1"/>
          </p:nvPr>
        </p:nvSpPr>
        <p:spPr/>
        <p:txBody>
          <a:bodyPr/>
          <a:lstStyle/>
          <a:p>
            <a:r>
              <a:rPr lang="it-IT" dirty="0" smtClean="0"/>
              <a:t>Se la stagione giugno 1914-maggio 1915 erta stata decisiva per l’entrata in guerra dell’Italia, con lo scontro fra interventisti e neutralisti, l’autunno 1917, con la sconfitta di Caporetto, rappresenta lo spartiacque per una nuova spinta «patriottica» che si concluderà con la vittoria, ponendo le premesse per la successiva stagione della «vittoria mutilata» sfociata nel fascismo.</a:t>
            </a:r>
          </a:p>
          <a:p>
            <a:r>
              <a:rPr lang="it-IT" dirty="0" smtClean="0"/>
              <a:t>È tra il 1917 e il 1918 che la stampa ufficiale, gli intellettuali, la scuola, gli insegnanti, gli apparati dello Stato, si impegnano in una massiccia e capillare azione propagandistica volta a risollevare il morale della «Nazione in armi».</a:t>
            </a:r>
          </a:p>
          <a:p>
            <a:endParaRPr lang="it-IT" dirty="0"/>
          </a:p>
        </p:txBody>
      </p:sp>
    </p:spTree>
    <p:extLst>
      <p:ext uri="{BB962C8B-B14F-4D97-AF65-F5344CB8AC3E}">
        <p14:creationId xmlns:p14="http://schemas.microsoft.com/office/powerpoint/2010/main" val="13328231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Un «</a:t>
            </a:r>
            <a:r>
              <a:rPr lang="it-IT" dirty="0"/>
              <a:t>esame di coscienza» nella cultura storica italiana</a:t>
            </a:r>
          </a:p>
        </p:txBody>
      </p:sp>
      <p:sp>
        <p:nvSpPr>
          <p:cNvPr id="3" name="Segnaposto contenuto 2"/>
          <p:cNvSpPr>
            <a:spLocks noGrp="1"/>
          </p:cNvSpPr>
          <p:nvPr>
            <p:ph idx="1"/>
          </p:nvPr>
        </p:nvSpPr>
        <p:spPr/>
        <p:txBody>
          <a:bodyPr>
            <a:normAutofit lnSpcReduction="10000"/>
          </a:bodyPr>
          <a:lstStyle/>
          <a:p>
            <a:r>
              <a:rPr lang="it-IT" dirty="0" smtClean="0"/>
              <a:t>Nel novembre 1917 si costituisce un</a:t>
            </a:r>
            <a:r>
              <a:rPr lang="it-IT" i="1" dirty="0" smtClean="0"/>
              <a:t> </a:t>
            </a:r>
            <a:r>
              <a:rPr lang="it-IT" b="1" i="1" dirty="0" smtClean="0"/>
              <a:t>Comitato per l’esame nazionale</a:t>
            </a:r>
            <a:r>
              <a:rPr lang="it-IT" dirty="0" smtClean="0"/>
              <a:t> - di cui fanno parte studiosi di storia come Croce, Gentile, Ciccotti, Salvemini, Volpe, Silva, Prezzolini (alcuni dei quali erano stati neutralisti) -  allo scopo di:</a:t>
            </a:r>
          </a:p>
          <a:p>
            <a:r>
              <a:rPr lang="it-IT" i="1" dirty="0" smtClean="0"/>
              <a:t>«preparare sin da oggi una esposizione sincera, completa, documentata degli errori e delle colpe che ci hanno condotto alla disfatta del 24 ottobre; così che, a guerra conchiusa, gli italiani, leggendo le pagine rivelatrici e riconoscendo in esse, imparino e sappiano provvedere». </a:t>
            </a:r>
            <a:r>
              <a:rPr lang="it-IT" dirty="0" smtClean="0"/>
              <a:t>Bisogna fare in modo che </a:t>
            </a:r>
            <a:r>
              <a:rPr lang="it-IT" i="1" dirty="0" smtClean="0"/>
              <a:t>«almeno sia finita la guerra, la Nazione sappia, compia il suo esame, </a:t>
            </a:r>
            <a:r>
              <a:rPr lang="it-IT" i="1" dirty="0" err="1" smtClean="0"/>
              <a:t>vegga</a:t>
            </a:r>
            <a:r>
              <a:rPr lang="it-IT" i="1" dirty="0" smtClean="0"/>
              <a:t> la storia degli ultimi cinquant’anni, quello che fu, al lume di quello che deve essere e che doveva essere».</a:t>
            </a:r>
            <a:endParaRPr lang="it-IT" i="1" dirty="0"/>
          </a:p>
        </p:txBody>
      </p:sp>
    </p:spTree>
    <p:extLst>
      <p:ext uri="{BB962C8B-B14F-4D97-AF65-F5344CB8AC3E}">
        <p14:creationId xmlns:p14="http://schemas.microsoft.com/office/powerpoint/2010/main" val="3521838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PREMESSE OTTOCENTESCHE</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smtClean="0"/>
              <a:t>Le prime cattedre universitarie di storia:</a:t>
            </a:r>
          </a:p>
          <a:p>
            <a:r>
              <a:rPr lang="it-IT" b="1" dirty="0" smtClean="0">
                <a:solidFill>
                  <a:srgbClr val="FF0000"/>
                </a:solidFill>
              </a:rPr>
              <a:t>Ercole Ricotti</a:t>
            </a:r>
            <a:r>
              <a:rPr lang="it-IT" b="1" dirty="0" smtClean="0"/>
              <a:t> </a:t>
            </a:r>
            <a:r>
              <a:rPr lang="it-IT" dirty="0" smtClean="0"/>
              <a:t>(1816-1883) professore a Torino (dal 1846)</a:t>
            </a:r>
          </a:p>
          <a:p>
            <a:r>
              <a:rPr lang="it-IT" b="1" dirty="0">
                <a:solidFill>
                  <a:srgbClr val="FF0000"/>
                </a:solidFill>
              </a:rPr>
              <a:t>Giuseppe De Leva </a:t>
            </a:r>
            <a:r>
              <a:rPr lang="it-IT" dirty="0"/>
              <a:t>(1821-1895</a:t>
            </a:r>
            <a:r>
              <a:rPr lang="it-IT" dirty="0" smtClean="0"/>
              <a:t>) professore a Padova (dal 1855)</a:t>
            </a:r>
            <a:endParaRPr lang="it-IT" b="1" dirty="0" smtClean="0">
              <a:solidFill>
                <a:srgbClr val="FF0000"/>
              </a:solidFill>
            </a:endParaRPr>
          </a:p>
          <a:p>
            <a:r>
              <a:rPr lang="it-IT" b="1" dirty="0" smtClean="0">
                <a:solidFill>
                  <a:srgbClr val="FF0000"/>
                </a:solidFill>
              </a:rPr>
              <a:t>Pasquale </a:t>
            </a:r>
            <a:r>
              <a:rPr lang="it-IT" b="1" dirty="0" err="1">
                <a:solidFill>
                  <a:srgbClr val="FF0000"/>
                </a:solidFill>
              </a:rPr>
              <a:t>Villari</a:t>
            </a:r>
            <a:r>
              <a:rPr lang="it-IT" b="1" dirty="0">
                <a:solidFill>
                  <a:srgbClr val="FF0000"/>
                </a:solidFill>
              </a:rPr>
              <a:t> </a:t>
            </a:r>
            <a:r>
              <a:rPr lang="it-IT" dirty="0"/>
              <a:t>(1827-1917</a:t>
            </a:r>
            <a:r>
              <a:rPr lang="it-IT" dirty="0" smtClean="0"/>
              <a:t>) professore a Pisa (1859-65) e a Firenze, capitale d’Italia (1865-1913)</a:t>
            </a:r>
            <a:endParaRPr lang="it-IT" dirty="0"/>
          </a:p>
          <a:p>
            <a:pPr marL="0" indent="0">
              <a:buNone/>
            </a:pPr>
            <a:endParaRPr lang="it-IT" dirty="0" smtClean="0"/>
          </a:p>
          <a:p>
            <a:pPr marL="0" indent="0">
              <a:buNone/>
            </a:pPr>
            <a:r>
              <a:rPr lang="it-IT" dirty="0" smtClean="0"/>
              <a:t>Le riviste:</a:t>
            </a:r>
          </a:p>
          <a:p>
            <a:r>
              <a:rPr lang="it-IT" dirty="0" smtClean="0">
                <a:solidFill>
                  <a:srgbClr val="FF0000"/>
                </a:solidFill>
              </a:rPr>
              <a:t>« Rivista Storica Italiana» </a:t>
            </a:r>
            <a:r>
              <a:rPr lang="it-IT" dirty="0" smtClean="0"/>
              <a:t>(1882) vetrina della storiografia accademica, erudita e di matrice positivista</a:t>
            </a:r>
          </a:p>
          <a:p>
            <a:r>
              <a:rPr lang="it-IT" dirty="0" smtClean="0">
                <a:solidFill>
                  <a:srgbClr val="FF0000"/>
                </a:solidFill>
              </a:rPr>
              <a:t>«</a:t>
            </a:r>
            <a:r>
              <a:rPr lang="it-IT" dirty="0">
                <a:solidFill>
                  <a:srgbClr val="FF0000"/>
                </a:solidFill>
              </a:rPr>
              <a:t>Studi storici</a:t>
            </a:r>
            <a:r>
              <a:rPr lang="it-IT" dirty="0" smtClean="0">
                <a:solidFill>
                  <a:srgbClr val="FF0000"/>
                </a:solidFill>
              </a:rPr>
              <a:t>» </a:t>
            </a:r>
            <a:r>
              <a:rPr lang="it-IT" dirty="0" smtClean="0"/>
              <a:t>(1892-1913) palestra di discussioni e di idee nuove, aperta al marxismo e alle scienze sociali</a:t>
            </a:r>
            <a:endParaRPr lang="it-IT" dirty="0"/>
          </a:p>
          <a:p>
            <a:endParaRPr lang="it-IT" dirty="0"/>
          </a:p>
        </p:txBody>
      </p:sp>
    </p:spTree>
    <p:extLst>
      <p:ext uri="{BB962C8B-B14F-4D97-AF65-F5344CB8AC3E}">
        <p14:creationId xmlns:p14="http://schemas.microsoft.com/office/powerpoint/2010/main" val="4037593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guerra come «prova» per la Nazione</a:t>
            </a:r>
            <a:endParaRPr lang="it-IT" dirty="0"/>
          </a:p>
        </p:txBody>
      </p:sp>
      <p:sp>
        <p:nvSpPr>
          <p:cNvPr id="3" name="Segnaposto contenuto 2"/>
          <p:cNvSpPr>
            <a:spLocks noGrp="1"/>
          </p:cNvSpPr>
          <p:nvPr>
            <p:ph idx="1"/>
          </p:nvPr>
        </p:nvSpPr>
        <p:spPr/>
        <p:txBody>
          <a:bodyPr/>
          <a:lstStyle/>
          <a:p>
            <a:r>
              <a:rPr lang="it-IT" dirty="0" smtClean="0"/>
              <a:t>Allo scopo di contrastare l’idea popolare della</a:t>
            </a:r>
            <a:r>
              <a:rPr lang="it-IT" dirty="0" smtClean="0">
                <a:solidFill>
                  <a:srgbClr val="FF0000"/>
                </a:solidFill>
              </a:rPr>
              <a:t> guerra come calamità</a:t>
            </a:r>
            <a:r>
              <a:rPr lang="it-IT" dirty="0" smtClean="0"/>
              <a:t>, diffusa dopo Caporetto, gli storici debbono assolvere ad una suprema missione pedagogica, senza venir meno al loro ruolo di coscienza critica:</a:t>
            </a:r>
            <a:endParaRPr lang="it-IT" dirty="0" smtClean="0">
              <a:solidFill>
                <a:srgbClr val="FF0000"/>
              </a:solidFill>
            </a:endParaRPr>
          </a:p>
          <a:p>
            <a:r>
              <a:rPr lang="it-IT" dirty="0" smtClean="0"/>
              <a:t>«I sacrifici della guerra presente hanno la magnifica virtù di </a:t>
            </a:r>
            <a:r>
              <a:rPr lang="it-IT" dirty="0"/>
              <a:t>s</a:t>
            </a:r>
            <a:r>
              <a:rPr lang="it-IT" dirty="0" smtClean="0"/>
              <a:t>anare le debolezze di ieri, di consolidare con sicurezza eterna l’edificio compiuto con troppa fretta e troppa facilità»</a:t>
            </a:r>
            <a:endParaRPr lang="it-IT" dirty="0"/>
          </a:p>
        </p:txBody>
      </p:sp>
    </p:spTree>
    <p:extLst>
      <p:ext uri="{BB962C8B-B14F-4D97-AF65-F5344CB8AC3E}">
        <p14:creationId xmlns:p14="http://schemas.microsoft.com/office/powerpoint/2010/main" val="1339335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Una nuova </a:t>
            </a:r>
            <a:r>
              <a:rPr lang="it-IT" i="1" dirty="0" smtClean="0"/>
              <a:t>vulgata </a:t>
            </a:r>
            <a:r>
              <a:rPr lang="it-IT" dirty="0" smtClean="0"/>
              <a:t>storiografica</a:t>
            </a:r>
            <a:endParaRPr lang="it-IT" dirty="0"/>
          </a:p>
        </p:txBody>
      </p:sp>
      <p:sp>
        <p:nvSpPr>
          <p:cNvPr id="3" name="Segnaposto contenuto 2"/>
          <p:cNvSpPr>
            <a:spLocks noGrp="1"/>
          </p:cNvSpPr>
          <p:nvPr>
            <p:ph idx="1"/>
          </p:nvPr>
        </p:nvSpPr>
        <p:spPr>
          <a:xfrm>
            <a:off x="457200" y="1600200"/>
            <a:ext cx="8363272" cy="4876800"/>
          </a:xfrm>
        </p:spPr>
        <p:txBody>
          <a:bodyPr/>
          <a:lstStyle/>
          <a:p>
            <a:r>
              <a:rPr lang="it-IT" dirty="0" smtClean="0"/>
              <a:t>Solo dopo Caporetto tutta la storiografia italiana insiste nella descrizione a fosche tinte del nemico germanico, connotato sempre come </a:t>
            </a:r>
            <a:r>
              <a:rPr lang="it-IT" dirty="0" smtClean="0">
                <a:solidFill>
                  <a:srgbClr val="FF0000"/>
                </a:solidFill>
              </a:rPr>
              <a:t>«straniero» </a:t>
            </a:r>
            <a:r>
              <a:rPr lang="it-IT" dirty="0" smtClean="0"/>
              <a:t>e </a:t>
            </a:r>
            <a:r>
              <a:rPr lang="it-IT" dirty="0" smtClean="0">
                <a:solidFill>
                  <a:srgbClr val="FF0000"/>
                </a:solidFill>
              </a:rPr>
              <a:t>«invasore»;</a:t>
            </a:r>
          </a:p>
          <a:p>
            <a:r>
              <a:rPr lang="it-IT" dirty="0" smtClean="0"/>
              <a:t>Gli storici contribuiscono a diffondere lo stereotipo del «Tedesco orrido, ottuso, feroce e grottesco», con esempi tratti dalla storia d’Italia: dal Barbarossa al Lanzichenecco, da </a:t>
            </a:r>
            <a:r>
              <a:rPr lang="it-IT" dirty="0" err="1" smtClean="0"/>
              <a:t>Raketzky</a:t>
            </a:r>
            <a:r>
              <a:rPr lang="it-IT" dirty="0" smtClean="0"/>
              <a:t> a Francesco Giuseppe (stereotipi che saranno rinnovati fra il 1943 e il 1945 dalla propaganda resistenziale).</a:t>
            </a:r>
            <a:endParaRPr lang="it-IT" dirty="0"/>
          </a:p>
        </p:txBody>
      </p:sp>
    </p:spTree>
    <p:extLst>
      <p:ext uri="{BB962C8B-B14F-4D97-AF65-F5344CB8AC3E}">
        <p14:creationId xmlns:p14="http://schemas.microsoft.com/office/powerpoint/2010/main" val="3349584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Gli storici italiani e la guerra mondiale</a:t>
            </a:r>
            <a:endParaRPr lang="it-IT" b="1" dirty="0"/>
          </a:p>
        </p:txBody>
      </p:sp>
      <p:sp>
        <p:nvSpPr>
          <p:cNvPr id="3" name="Segnaposto contenuto 2"/>
          <p:cNvSpPr>
            <a:spLocks noGrp="1"/>
          </p:cNvSpPr>
          <p:nvPr>
            <p:ph idx="1"/>
          </p:nvPr>
        </p:nvSpPr>
        <p:spPr>
          <a:xfrm>
            <a:off x="457200" y="2008584"/>
            <a:ext cx="8435280" cy="4876800"/>
          </a:xfrm>
        </p:spPr>
        <p:txBody>
          <a:bodyPr>
            <a:normAutofit/>
          </a:bodyPr>
          <a:lstStyle/>
          <a:p>
            <a:pPr marL="0" indent="0">
              <a:buNone/>
            </a:pPr>
            <a:r>
              <a:rPr lang="it-IT" dirty="0" smtClean="0"/>
              <a:t>La prima guerra mondiale consente agli storici accademici di rompere due tabù:</a:t>
            </a:r>
          </a:p>
          <a:p>
            <a:r>
              <a:rPr lang="it-IT" b="1" dirty="0">
                <a:solidFill>
                  <a:srgbClr val="FF0000"/>
                </a:solidFill>
              </a:rPr>
              <a:t>Il tabù della divulgazione </a:t>
            </a:r>
          </a:p>
          <a:p>
            <a:r>
              <a:rPr lang="it-IT" b="1" dirty="0">
                <a:solidFill>
                  <a:srgbClr val="FF0000"/>
                </a:solidFill>
              </a:rPr>
              <a:t>Il tabù della contemporaneità</a:t>
            </a:r>
          </a:p>
          <a:p>
            <a:pPr marL="0" indent="0">
              <a:buNone/>
            </a:pPr>
            <a:endParaRPr lang="it-IT" dirty="0" smtClean="0"/>
          </a:p>
          <a:p>
            <a:pPr marL="0" indent="0">
              <a:buNone/>
            </a:pPr>
            <a:r>
              <a:rPr lang="it-IT" dirty="0" smtClean="0"/>
              <a:t>Per la prima volta gli storici abbandonano il modello della storiografia erudita per affrontare la divulgazione e la scrittura per un pubblico di non specialisti, tendenzialmente di massa, superando le «colonne d’Ercole» della modernità e spingendosi oltre il XVIII secolo fino alla contemporaneità.</a:t>
            </a:r>
          </a:p>
          <a:p>
            <a:pPr marL="0" indent="0">
              <a:buNone/>
            </a:pPr>
            <a:endParaRPr lang="it-IT" dirty="0" smtClean="0"/>
          </a:p>
        </p:txBody>
      </p:sp>
    </p:spTree>
    <p:extLst>
      <p:ext uri="{BB962C8B-B14F-4D97-AF65-F5344CB8AC3E}">
        <p14:creationId xmlns:p14="http://schemas.microsoft.com/office/powerpoint/2010/main" val="20440368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Dall’indagine sulle fonti alla ricerca dell’identità nazionale</a:t>
            </a:r>
            <a:endParaRPr lang="it-IT" b="1" dirty="0"/>
          </a:p>
        </p:txBody>
      </p:sp>
      <p:sp>
        <p:nvSpPr>
          <p:cNvPr id="3" name="Segnaposto contenuto 2"/>
          <p:cNvSpPr>
            <a:spLocks noGrp="1"/>
          </p:cNvSpPr>
          <p:nvPr>
            <p:ph idx="1"/>
          </p:nvPr>
        </p:nvSpPr>
        <p:spPr>
          <a:xfrm>
            <a:off x="457200" y="2132856"/>
            <a:ext cx="8229600" cy="4344144"/>
          </a:xfrm>
        </p:spPr>
        <p:txBody>
          <a:bodyPr/>
          <a:lstStyle/>
          <a:p>
            <a:pPr marL="0" indent="0">
              <a:buNone/>
            </a:pPr>
            <a:r>
              <a:rPr lang="it-IT" b="1" dirty="0" smtClean="0"/>
              <a:t>Dal Medioevo al Risorgimento</a:t>
            </a:r>
          </a:p>
          <a:p>
            <a:pPr marL="0" indent="0">
              <a:buNone/>
            </a:pPr>
            <a:endParaRPr lang="it-IT" b="1" dirty="0" smtClean="0"/>
          </a:p>
          <a:p>
            <a:r>
              <a:rPr lang="it-IT" dirty="0" smtClean="0"/>
              <a:t>Nel </a:t>
            </a:r>
            <a:r>
              <a:rPr lang="it-IT" dirty="0"/>
              <a:t>1932 G. Volpe constata che </a:t>
            </a:r>
            <a:r>
              <a:rPr lang="it-IT" b="1" dirty="0">
                <a:solidFill>
                  <a:srgbClr val="FF0000"/>
                </a:solidFill>
              </a:rPr>
              <a:t>più dei due </a:t>
            </a:r>
            <a:r>
              <a:rPr lang="it-IT" dirty="0"/>
              <a:t>terzi </a:t>
            </a:r>
            <a:r>
              <a:rPr lang="it-IT" dirty="0" smtClean="0"/>
              <a:t>degli storici italiani si dedicano ormai </a:t>
            </a:r>
            <a:r>
              <a:rPr lang="it-IT" dirty="0"/>
              <a:t>a tematiche di storia del Risorgimento o del XIX secolo, abbandonando le tematiche prevalentemente medievali dei decenni anteguerra.</a:t>
            </a:r>
          </a:p>
          <a:p>
            <a:endParaRPr lang="it-IT" dirty="0"/>
          </a:p>
        </p:txBody>
      </p:sp>
    </p:spTree>
    <p:extLst>
      <p:ext uri="{BB962C8B-B14F-4D97-AF65-F5344CB8AC3E}">
        <p14:creationId xmlns:p14="http://schemas.microsoft.com/office/powerpoint/2010/main" val="25644890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Fare i conti con </a:t>
            </a:r>
            <a:r>
              <a:rPr lang="it-IT" dirty="0" smtClean="0"/>
              <a:t>Volpe e</a:t>
            </a:r>
            <a:r>
              <a:rPr lang="it-IT" dirty="0"/>
              <a:t/>
            </a:r>
            <a:br>
              <a:rPr lang="it-IT" dirty="0"/>
            </a:br>
            <a:r>
              <a:rPr lang="it-IT" dirty="0" smtClean="0"/>
              <a:t>Croce </a:t>
            </a:r>
            <a:endParaRPr lang="it-IT"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1598910"/>
            <a:ext cx="7272808" cy="52144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93433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Fare i conti con Croce e Volpe</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Il pensiero di Benedetto Croce ha sicuramente influenzato in maniera determinante la cultura italiana del novecento, sia quella di matrice liberale sia quella di matrice marxista.</a:t>
            </a:r>
          </a:p>
          <a:p>
            <a:r>
              <a:rPr lang="it-IT" dirty="0" smtClean="0"/>
              <a:t>In ambito storiografico, però, questa influenza è più un’opinione costruita nei primi decenni dopoguerra che una realtà di fatto.</a:t>
            </a:r>
          </a:p>
          <a:p>
            <a:r>
              <a:rPr lang="it-IT" dirty="0" smtClean="0"/>
              <a:t>A mio avviso l’influenza maggiore sulla storiografia italiana è stata esercitata da </a:t>
            </a:r>
            <a:r>
              <a:rPr lang="it-IT" b="1" dirty="0" smtClean="0"/>
              <a:t>Gioacchino Volpe</a:t>
            </a:r>
            <a:r>
              <a:rPr lang="it-IT" dirty="0" smtClean="0"/>
              <a:t>, amico in gioventù di Gaetano Salvemini, maestro ed estimatore di Federico </a:t>
            </a:r>
            <a:r>
              <a:rPr lang="it-IT" dirty="0" err="1" smtClean="0"/>
              <a:t>Chabod</a:t>
            </a:r>
            <a:r>
              <a:rPr lang="it-IT" dirty="0" smtClean="0"/>
              <a:t>, storico ufficiale del fascismo e animatore di quasi tutti i progetti storiografici italiani degli anni fra le due guerre. </a:t>
            </a:r>
          </a:p>
          <a:p>
            <a:r>
              <a:rPr lang="it-IT" dirty="0" smtClean="0"/>
              <a:t>Figura chiave della storiografia italiana negli anni fra le due guerre, è un uomo del regime, ma è capace di incoraggiare e proteggere anche molti intellettuali non fascisti o </a:t>
            </a:r>
            <a:r>
              <a:rPr lang="it-IT" dirty="0" smtClean="0"/>
              <a:t>antifascisti, primo fra tutti </a:t>
            </a:r>
            <a:r>
              <a:rPr lang="it-IT" b="1" dirty="0" smtClean="0"/>
              <a:t>Nello Rosselli</a:t>
            </a:r>
            <a:r>
              <a:rPr lang="it-IT" dirty="0" smtClean="0"/>
              <a:t>.</a:t>
            </a:r>
            <a:endParaRPr lang="it-IT" dirty="0" smtClean="0"/>
          </a:p>
          <a:p>
            <a:endParaRPr lang="it-IT" dirty="0"/>
          </a:p>
        </p:txBody>
      </p:sp>
    </p:spTree>
    <p:extLst>
      <p:ext uri="{BB962C8B-B14F-4D97-AF65-F5344CB8AC3E}">
        <p14:creationId xmlns:p14="http://schemas.microsoft.com/office/powerpoint/2010/main" val="23777450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Croce e Volpe</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Negli anni del fascismo quella di Croce resta una voce isolata, seppure faro di una elitaria cultura liberale antifascista.</a:t>
            </a:r>
          </a:p>
          <a:p>
            <a:r>
              <a:rPr lang="it-IT" dirty="0" smtClean="0"/>
              <a:t>Negli </a:t>
            </a:r>
            <a:r>
              <a:rPr lang="it-IT" dirty="0"/>
              <a:t>stessi anni la </a:t>
            </a:r>
            <a:r>
              <a:rPr lang="it-IT" i="1" dirty="0" smtClean="0"/>
              <a:t>Scuola </a:t>
            </a:r>
            <a:r>
              <a:rPr lang="it-IT" i="1" dirty="0"/>
              <a:t>di storia moderna e </a:t>
            </a:r>
            <a:r>
              <a:rPr lang="it-IT" i="1" dirty="0" smtClean="0"/>
              <a:t>contemporanea</a:t>
            </a:r>
            <a:r>
              <a:rPr lang="it-IT" dirty="0" smtClean="0"/>
              <a:t> diretta da Volpe è il luogo di formazione di un’intera generazione di storici – solo in minima parte fascisti – che saranno i protagonisti del rinnovamento storiografico del dopoguerra. </a:t>
            </a:r>
            <a:endParaRPr lang="it-IT" i="1" dirty="0" smtClean="0"/>
          </a:p>
          <a:p>
            <a:r>
              <a:rPr lang="it-IT" dirty="0" smtClean="0"/>
              <a:t>Diversamente da Croce, Volpe </a:t>
            </a:r>
            <a:r>
              <a:rPr lang="it-IT" dirty="0"/>
              <a:t>non </a:t>
            </a:r>
            <a:r>
              <a:rPr lang="it-IT" dirty="0" smtClean="0"/>
              <a:t>concepisce </a:t>
            </a:r>
            <a:r>
              <a:rPr lang="it-IT" dirty="0"/>
              <a:t>il lavoro dello storico come un’attività </a:t>
            </a:r>
            <a:r>
              <a:rPr lang="it-IT" dirty="0" smtClean="0"/>
              <a:t>solitaria, </a:t>
            </a:r>
            <a:r>
              <a:rPr lang="it-IT" dirty="0"/>
              <a:t>ma </a:t>
            </a:r>
            <a:r>
              <a:rPr lang="it-IT" dirty="0" smtClean="0"/>
              <a:t>sempre </a:t>
            </a:r>
            <a:r>
              <a:rPr lang="it-IT" dirty="0"/>
              <a:t>come uno sforzo collettivo.</a:t>
            </a:r>
            <a:endParaRPr lang="it-IT" i="1" dirty="0"/>
          </a:p>
          <a:p>
            <a:r>
              <a:rPr lang="it-IT" dirty="0" smtClean="0"/>
              <a:t>La sua storiografia </a:t>
            </a:r>
            <a:r>
              <a:rPr lang="it-IT" dirty="0"/>
              <a:t>è saldamente </a:t>
            </a:r>
            <a:r>
              <a:rPr lang="it-IT" dirty="0" smtClean="0"/>
              <a:t>radicata </a:t>
            </a:r>
            <a:r>
              <a:rPr lang="it-IT" dirty="0"/>
              <a:t>sul primato della sfera sociale su quella </a:t>
            </a:r>
            <a:r>
              <a:rPr lang="it-IT" dirty="0" smtClean="0"/>
              <a:t>politica. Nel suo capolavoro </a:t>
            </a:r>
            <a:r>
              <a:rPr lang="it-IT" i="1" dirty="0"/>
              <a:t>L'Italia in cammino</a:t>
            </a:r>
            <a:r>
              <a:rPr lang="it-IT" dirty="0"/>
              <a:t> </a:t>
            </a:r>
            <a:r>
              <a:rPr lang="it-IT" dirty="0" smtClean="0"/>
              <a:t>(1927) è </a:t>
            </a:r>
            <a:r>
              <a:rPr lang="it-IT" dirty="0"/>
              <a:t>ribaltata la priorità attribuita dalla storiografia crociana alla storia delle </a:t>
            </a:r>
            <a:r>
              <a:rPr lang="it-IT" dirty="0" smtClean="0"/>
              <a:t>idee, ponendo al </a:t>
            </a:r>
            <a:r>
              <a:rPr lang="it-IT" dirty="0"/>
              <a:t>centro </a:t>
            </a:r>
            <a:r>
              <a:rPr lang="it-IT" dirty="0" smtClean="0"/>
              <a:t>dell'analisi i problemi del mondo contadino, la </a:t>
            </a:r>
            <a:r>
              <a:rPr lang="it-IT" dirty="0"/>
              <a:t>protesta sociale del Mezzogiorno e </a:t>
            </a:r>
            <a:r>
              <a:rPr lang="it-IT" dirty="0" smtClean="0"/>
              <a:t>i </a:t>
            </a:r>
            <a:r>
              <a:rPr lang="it-IT" dirty="0"/>
              <a:t>problemi </a:t>
            </a:r>
            <a:r>
              <a:rPr lang="it-IT" dirty="0" smtClean="0"/>
              <a:t>dell'emigrazione.</a:t>
            </a:r>
            <a:endParaRPr lang="it-IT" dirty="0"/>
          </a:p>
        </p:txBody>
      </p:sp>
    </p:spTree>
    <p:extLst>
      <p:ext uri="{BB962C8B-B14F-4D97-AF65-F5344CB8AC3E}">
        <p14:creationId xmlns:p14="http://schemas.microsoft.com/office/powerpoint/2010/main" val="1547264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aperture di Volpe</a:t>
            </a:r>
            <a:endParaRPr lang="it-IT" dirty="0"/>
          </a:p>
        </p:txBody>
      </p:sp>
      <p:sp>
        <p:nvSpPr>
          <p:cNvPr id="3" name="Segnaposto contenuto 2"/>
          <p:cNvSpPr>
            <a:spLocks noGrp="1"/>
          </p:cNvSpPr>
          <p:nvPr>
            <p:ph idx="1"/>
          </p:nvPr>
        </p:nvSpPr>
        <p:spPr/>
        <p:txBody>
          <a:bodyPr/>
          <a:lstStyle/>
          <a:p>
            <a:r>
              <a:rPr lang="it-IT" dirty="0" smtClean="0"/>
              <a:t>Erede della «scuola economico-giuridica» dei primi anni del Novecento, sul piano metodologico Volpe si dimostra più aperto di Croce ai contatti con l’economia, il diritto e le scienze sociali; la sua è una storia d’archivio, mentre quella di Croce è prevalentemente una storia di idee e di personalità, fatta sui libri, più che sulle fonti.</a:t>
            </a:r>
          </a:p>
          <a:p>
            <a:r>
              <a:rPr lang="it-IT" dirty="0" smtClean="0"/>
              <a:t>Croce propone grandi quadri interpretativi di storia politica, Volpe un’analisi approfondita dei molteplici fattori sociali e istituzionali che hanno determinato la storia italiana.</a:t>
            </a:r>
            <a:endParaRPr lang="it-IT" dirty="0"/>
          </a:p>
        </p:txBody>
      </p:sp>
    </p:spTree>
    <p:extLst>
      <p:ext uri="{BB962C8B-B14F-4D97-AF65-F5344CB8AC3E}">
        <p14:creationId xmlns:p14="http://schemas.microsoft.com/office/powerpoint/2010/main" val="3568230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fontScale="90000"/>
          </a:bodyPr>
          <a:lstStyle/>
          <a:p>
            <a:r>
              <a:rPr lang="it-IT" b="1" dirty="0" smtClean="0"/>
              <a:t>Ercole Ricotti                Pasquale </a:t>
            </a:r>
            <a:r>
              <a:rPr lang="it-IT" b="1" dirty="0" err="1"/>
              <a:t>Villari</a:t>
            </a:r>
            <a:r>
              <a:rPr lang="it-IT" dirty="0"/>
              <a:t> </a:t>
            </a:r>
            <a:r>
              <a:rPr lang="it-IT" dirty="0" smtClean="0"/>
              <a:t/>
            </a:r>
            <a:br>
              <a:rPr lang="it-IT" dirty="0" smtClean="0"/>
            </a:br>
            <a:r>
              <a:rPr lang="it-IT" dirty="0" smtClean="0"/>
              <a:t>  (1816-1883)</a:t>
            </a:r>
            <a:r>
              <a:rPr lang="it-IT" b="1" dirty="0" smtClean="0"/>
              <a:t>                        </a:t>
            </a:r>
            <a:r>
              <a:rPr lang="it-IT" dirty="0" smtClean="0"/>
              <a:t>(</a:t>
            </a:r>
            <a:r>
              <a:rPr lang="it-IT" dirty="0"/>
              <a:t>1827-1917) </a:t>
            </a:r>
            <a:endParaRPr lang="it-IT" b="1"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3" y="1602208"/>
            <a:ext cx="2952327" cy="4814306"/>
          </a:xfrm>
        </p:spPr>
      </p:pic>
      <p:pic>
        <p:nvPicPr>
          <p:cNvPr id="7" name="Immagin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1676990"/>
            <a:ext cx="3384376" cy="4705109"/>
          </a:xfrm>
          <a:prstGeom prst="rect">
            <a:avLst/>
          </a:prstGeom>
        </p:spPr>
      </p:pic>
    </p:spTree>
    <p:extLst>
      <p:ext uri="{BB962C8B-B14F-4D97-AF65-F5344CB8AC3E}">
        <p14:creationId xmlns:p14="http://schemas.microsoft.com/office/powerpoint/2010/main" val="2074478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storiografia italiana del primo Novecento</a:t>
            </a:r>
            <a:endParaRPr lang="it-IT" b="1" dirty="0"/>
          </a:p>
        </p:txBody>
      </p:sp>
      <p:sp>
        <p:nvSpPr>
          <p:cNvPr id="3" name="Segnaposto contenuto 2"/>
          <p:cNvSpPr>
            <a:spLocks noGrp="1"/>
          </p:cNvSpPr>
          <p:nvPr>
            <p:ph sz="quarter" idx="1"/>
          </p:nvPr>
        </p:nvSpPr>
        <p:spPr/>
        <p:txBody>
          <a:bodyPr>
            <a:normAutofit lnSpcReduction="10000"/>
          </a:bodyPr>
          <a:lstStyle/>
          <a:p>
            <a:r>
              <a:rPr lang="it-IT" dirty="0" smtClean="0"/>
              <a:t>La miglior storiografia </a:t>
            </a:r>
            <a:r>
              <a:rPr lang="it-IT" dirty="0"/>
              <a:t>italiana</a:t>
            </a:r>
            <a:r>
              <a:rPr lang="it-IT" dirty="0" smtClean="0"/>
              <a:t>, di livello scientifico ed europeo, è </a:t>
            </a:r>
            <a:r>
              <a:rPr lang="it-IT" dirty="0"/>
              <a:t>rappresentata</a:t>
            </a:r>
            <a:r>
              <a:rPr lang="it-IT" dirty="0" smtClean="0"/>
              <a:t>, </a:t>
            </a:r>
            <a:r>
              <a:rPr lang="it-IT" dirty="0"/>
              <a:t>agli inizi del </a:t>
            </a:r>
            <a:r>
              <a:rPr lang="it-IT" dirty="0" smtClean="0"/>
              <a:t>XX secolo</a:t>
            </a:r>
            <a:r>
              <a:rPr lang="it-IT" dirty="0"/>
              <a:t>, da un grande maestro di matrice positivista come </a:t>
            </a:r>
            <a:r>
              <a:rPr lang="it-IT" b="1" dirty="0"/>
              <a:t>Pasquale </a:t>
            </a:r>
            <a:r>
              <a:rPr lang="it-IT" b="1" dirty="0" err="1"/>
              <a:t>Villari</a:t>
            </a:r>
            <a:r>
              <a:rPr lang="it-IT" dirty="0"/>
              <a:t> (1827-1917), docente a Pisa e a Firenze, senatore e ministro, meridionalista e autore di importanti lavori sulla Firenze rinascimentale e sul medioevo </a:t>
            </a:r>
            <a:r>
              <a:rPr lang="it-IT" dirty="0" smtClean="0"/>
              <a:t>e da uno dei suoi migliori allievi, </a:t>
            </a:r>
            <a:r>
              <a:rPr lang="it-IT" b="1" dirty="0" smtClean="0"/>
              <a:t>Gaetano </a:t>
            </a:r>
            <a:r>
              <a:rPr lang="it-IT" b="1" dirty="0"/>
              <a:t>Salvemini</a:t>
            </a:r>
            <a:r>
              <a:rPr lang="it-IT" dirty="0"/>
              <a:t> (1873-1957), una delle migliori promesse della storiografia italiana d’inizio secolo e autore </a:t>
            </a:r>
            <a:r>
              <a:rPr lang="it-IT" dirty="0" smtClean="0"/>
              <a:t>di </a:t>
            </a:r>
            <a:r>
              <a:rPr lang="it-IT" i="1" dirty="0"/>
              <a:t>Magnati e popolani in Firenze dal 1280 al 1295</a:t>
            </a:r>
            <a:r>
              <a:rPr lang="it-IT" dirty="0"/>
              <a:t>, </a:t>
            </a:r>
            <a:r>
              <a:rPr lang="it-IT" dirty="0" smtClean="0"/>
              <a:t>pubblicato </a:t>
            </a:r>
            <a:r>
              <a:rPr lang="it-IT" dirty="0"/>
              <a:t>nel 1899, che rappresenta il più interessante contributo alla storia del potere politico e delle lotte sociali nella Firenze del tardo duecento, costruito su fonti e documenti ed ispirato ad un eclettico e creativo marxismo. </a:t>
            </a:r>
          </a:p>
          <a:p>
            <a:endParaRPr lang="it-IT" dirty="0"/>
          </a:p>
        </p:txBody>
      </p:sp>
    </p:spTree>
    <p:extLst>
      <p:ext uri="{BB962C8B-B14F-4D97-AF65-F5344CB8AC3E}">
        <p14:creationId xmlns:p14="http://schemas.microsoft.com/office/powerpoint/2010/main" val="239563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«Studi Storici» (1892-1913)</a:t>
            </a:r>
            <a:endParaRPr lang="it-IT" dirty="0"/>
          </a:p>
        </p:txBody>
      </p:sp>
      <p:sp>
        <p:nvSpPr>
          <p:cNvPr id="3" name="Segnaposto contenuto 2"/>
          <p:cNvSpPr>
            <a:spLocks noGrp="1"/>
          </p:cNvSpPr>
          <p:nvPr>
            <p:ph sz="quarter" idx="1"/>
          </p:nvPr>
        </p:nvSpPr>
        <p:spPr/>
        <p:txBody>
          <a:bodyPr>
            <a:normAutofit lnSpcReduction="10000"/>
          </a:bodyPr>
          <a:lstStyle/>
          <a:p>
            <a:r>
              <a:rPr lang="it-IT" dirty="0" smtClean="0"/>
              <a:t>Nei primi anni del secolo la </a:t>
            </a:r>
            <a:r>
              <a:rPr lang="it-IT" dirty="0"/>
              <a:t>più avvertita storiografia italiana di matrice positivista si ritrovava attorno alla nuova rivista «Studi storici», fondata nel 1892 a Pisa dal medievista </a:t>
            </a:r>
            <a:r>
              <a:rPr lang="it-IT" b="1" dirty="0"/>
              <a:t>Amedeo </a:t>
            </a:r>
            <a:r>
              <a:rPr lang="it-IT" b="1" dirty="0" err="1"/>
              <a:t>Crivellucci</a:t>
            </a:r>
            <a:r>
              <a:rPr lang="it-IT" dirty="0"/>
              <a:t> (1850-1914) e dall’antichista </a:t>
            </a:r>
            <a:r>
              <a:rPr lang="it-IT" b="1" dirty="0"/>
              <a:t>Ettore </a:t>
            </a:r>
            <a:r>
              <a:rPr lang="it-IT" b="1" dirty="0" err="1"/>
              <a:t>Pais</a:t>
            </a:r>
            <a:r>
              <a:rPr lang="it-IT" dirty="0"/>
              <a:t> (1856-1939), palestra di molti giovani studiosi fra i quali il giovane </a:t>
            </a:r>
            <a:r>
              <a:rPr lang="it-IT" b="1" dirty="0" smtClean="0"/>
              <a:t>Gaetano</a:t>
            </a:r>
            <a:r>
              <a:rPr lang="it-IT" dirty="0" smtClean="0"/>
              <a:t> </a:t>
            </a:r>
            <a:r>
              <a:rPr lang="it-IT" b="1" dirty="0" smtClean="0"/>
              <a:t>Salvemini</a:t>
            </a:r>
            <a:r>
              <a:rPr lang="it-IT" dirty="0" smtClean="0"/>
              <a:t> </a:t>
            </a:r>
            <a:r>
              <a:rPr lang="it-IT" dirty="0"/>
              <a:t>e il coetaneo </a:t>
            </a:r>
            <a:r>
              <a:rPr lang="it-IT" b="1" dirty="0"/>
              <a:t>Gioacchino Volpe</a:t>
            </a:r>
            <a:r>
              <a:rPr lang="it-IT" dirty="0"/>
              <a:t> (1876-1971), allievo di </a:t>
            </a:r>
            <a:r>
              <a:rPr lang="it-IT" dirty="0" err="1"/>
              <a:t>Crivellucci</a:t>
            </a:r>
            <a:r>
              <a:rPr lang="it-IT" dirty="0"/>
              <a:t>. </a:t>
            </a:r>
            <a:endParaRPr lang="it-IT" dirty="0" smtClean="0"/>
          </a:p>
          <a:p>
            <a:r>
              <a:rPr lang="it-IT" dirty="0" smtClean="0"/>
              <a:t>È </a:t>
            </a:r>
            <a:r>
              <a:rPr lang="it-IT" dirty="0"/>
              <a:t>questa – dopo la fondazione nel 1884 della più paludata «Rivista Storica Italiana» - la prima rivista storica italiana di ampio respiro, anche internazionale, aperta al marxismo e al confronto con il diritto, l’economia e le scienze sociali, capace di affiancare filologia e filosofia della storia</a:t>
            </a:r>
          </a:p>
        </p:txBody>
      </p:sp>
    </p:spTree>
    <p:extLst>
      <p:ext uri="{BB962C8B-B14F-4D97-AF65-F5344CB8AC3E}">
        <p14:creationId xmlns:p14="http://schemas.microsoft.com/office/powerpoint/2010/main" val="1670251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764704"/>
            <a:ext cx="8640960" cy="990600"/>
          </a:xfrm>
        </p:spPr>
        <p:txBody>
          <a:bodyPr>
            <a:normAutofit fontScale="90000"/>
          </a:bodyPr>
          <a:lstStyle/>
          <a:p>
            <a:r>
              <a:rPr lang="it-IT" dirty="0" smtClean="0"/>
              <a:t>I </a:t>
            </a:r>
            <a:r>
              <a:rPr lang="it-IT" dirty="0"/>
              <a:t>CAPOSTIPITI o i fratelli-nemici</a:t>
            </a:r>
            <a:r>
              <a:rPr lang="it-IT" dirty="0" smtClean="0"/>
              <a:t>: </a:t>
            </a:r>
            <a:br>
              <a:rPr lang="it-IT" dirty="0" smtClean="0"/>
            </a:br>
            <a:r>
              <a:rPr lang="it-IT" dirty="0" smtClean="0"/>
              <a:t>gli storici della «scuola economico-giuridica»</a:t>
            </a:r>
            <a:endParaRPr lang="it-IT" dirty="0"/>
          </a:p>
        </p:txBody>
      </p:sp>
      <p:sp>
        <p:nvSpPr>
          <p:cNvPr id="3" name="Segnaposto contenuto 2"/>
          <p:cNvSpPr>
            <a:spLocks noGrp="1"/>
          </p:cNvSpPr>
          <p:nvPr>
            <p:ph idx="1"/>
          </p:nvPr>
        </p:nvSpPr>
        <p:spPr>
          <a:xfrm>
            <a:off x="457200" y="2008584"/>
            <a:ext cx="8363272" cy="4876800"/>
          </a:xfrm>
        </p:spPr>
        <p:txBody>
          <a:bodyPr>
            <a:normAutofit fontScale="92500" lnSpcReduction="10000"/>
          </a:bodyPr>
          <a:lstStyle/>
          <a:p>
            <a:pPr marL="0" indent="0">
              <a:buNone/>
            </a:pPr>
            <a:r>
              <a:rPr lang="it-IT" b="1" dirty="0">
                <a:solidFill>
                  <a:srgbClr val="FF0000"/>
                </a:solidFill>
              </a:rPr>
              <a:t>Gaetano Salvemini </a:t>
            </a:r>
            <a:r>
              <a:rPr lang="it-IT" dirty="0"/>
              <a:t>(1873-1957</a:t>
            </a:r>
            <a:r>
              <a:rPr lang="it-IT" dirty="0" smtClean="0"/>
              <a:t>)</a:t>
            </a:r>
            <a:endParaRPr lang="it-IT" dirty="0"/>
          </a:p>
          <a:p>
            <a:pPr marL="0" indent="0">
              <a:buNone/>
            </a:pPr>
            <a:r>
              <a:rPr lang="it-IT" b="1" dirty="0">
                <a:solidFill>
                  <a:srgbClr val="FF0000"/>
                </a:solidFill>
              </a:rPr>
              <a:t>Gioacchino Volpe </a:t>
            </a:r>
            <a:r>
              <a:rPr lang="it-IT" dirty="0"/>
              <a:t>(1876-1971</a:t>
            </a:r>
            <a:r>
              <a:rPr lang="it-IT" dirty="0" smtClean="0"/>
              <a:t>)</a:t>
            </a:r>
            <a:endParaRPr lang="it-IT" dirty="0"/>
          </a:p>
          <a:p>
            <a:r>
              <a:rPr lang="it-IT" dirty="0" smtClean="0"/>
              <a:t>Matrice comune (la cosiddetta scuola economico-giuridica, la scuola fiorentino-pisana di </a:t>
            </a:r>
            <a:r>
              <a:rPr lang="it-IT" dirty="0" err="1" smtClean="0"/>
              <a:t>Villari</a:t>
            </a:r>
            <a:r>
              <a:rPr lang="it-IT" dirty="0" smtClean="0"/>
              <a:t>), ma separazione ideologico-politica nel primo dopoguerra.</a:t>
            </a:r>
          </a:p>
          <a:p>
            <a:r>
              <a:rPr lang="it-IT" dirty="0" smtClean="0"/>
              <a:t>Entrambi medievisti in origine, </a:t>
            </a:r>
            <a:r>
              <a:rPr lang="it-IT" dirty="0"/>
              <a:t>molto attenti alle dinamiche sociali della storia, sono </a:t>
            </a:r>
            <a:r>
              <a:rPr lang="it-IT" dirty="0" smtClean="0"/>
              <a:t>tra i fondatori della contemporaneistica italiana:</a:t>
            </a:r>
          </a:p>
          <a:p>
            <a:r>
              <a:rPr lang="it-IT" b="1" dirty="0" smtClean="0">
                <a:solidFill>
                  <a:srgbClr val="FF0000"/>
                </a:solidFill>
              </a:rPr>
              <a:t>Salvemini</a:t>
            </a:r>
            <a:r>
              <a:rPr lang="it-IT" b="1" dirty="0" smtClean="0"/>
              <a:t> </a:t>
            </a:r>
            <a:r>
              <a:rPr lang="it-IT" dirty="0"/>
              <a:t>socialista</a:t>
            </a:r>
            <a:r>
              <a:rPr lang="it-IT" b="1" dirty="0"/>
              <a:t>, </a:t>
            </a:r>
            <a:r>
              <a:rPr lang="it-IT" dirty="0"/>
              <a:t>interventista democratico, </a:t>
            </a:r>
            <a:r>
              <a:rPr lang="it-IT" dirty="0" smtClean="0"/>
              <a:t>poi antifascista, esule negli Stati Uniti per ragioni politiche, indaga le origini della dittatura e studia la politica estera italiana fra Otto e Novecento</a:t>
            </a:r>
          </a:p>
          <a:p>
            <a:r>
              <a:rPr lang="it-IT" b="1" dirty="0" smtClean="0">
                <a:solidFill>
                  <a:srgbClr val="FF0000"/>
                </a:solidFill>
              </a:rPr>
              <a:t>Volpe</a:t>
            </a:r>
            <a:r>
              <a:rPr lang="it-IT" dirty="0" smtClean="0"/>
              <a:t> </a:t>
            </a:r>
            <a:r>
              <a:rPr lang="it-IT" dirty="0"/>
              <a:t>interventista e </a:t>
            </a:r>
            <a:r>
              <a:rPr lang="it-IT" dirty="0" smtClean="0"/>
              <a:t>nazionalista, poi </a:t>
            </a:r>
            <a:r>
              <a:rPr lang="it-IT" dirty="0"/>
              <a:t>fascista</a:t>
            </a:r>
            <a:r>
              <a:rPr lang="it-IT" dirty="0" smtClean="0"/>
              <a:t>, uomo del regime, difende il primato italiano ed esalta il nazionalismo mettendo in continuità Risorgimento, Grande Guerra e Fascismo</a:t>
            </a:r>
            <a:endParaRPr lang="it-IT" dirty="0"/>
          </a:p>
          <a:p>
            <a:endParaRPr lang="it-IT" dirty="0"/>
          </a:p>
        </p:txBody>
      </p:sp>
    </p:spTree>
    <p:extLst>
      <p:ext uri="{BB962C8B-B14F-4D97-AF65-F5344CB8AC3E}">
        <p14:creationId xmlns:p14="http://schemas.microsoft.com/office/powerpoint/2010/main" val="507328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I CAPOSTIPITI o i fratelli-nemici: </a:t>
            </a:r>
            <a:br>
              <a:rPr lang="it-IT" dirty="0" smtClean="0"/>
            </a:br>
            <a:r>
              <a:rPr lang="it-IT" dirty="0" smtClean="0"/>
              <a:t>gli storici-filosofi</a:t>
            </a:r>
            <a:endParaRPr lang="it-IT" dirty="0"/>
          </a:p>
        </p:txBody>
      </p:sp>
      <p:sp>
        <p:nvSpPr>
          <p:cNvPr id="3" name="Segnaposto contenuto 2"/>
          <p:cNvSpPr>
            <a:spLocks noGrp="1"/>
          </p:cNvSpPr>
          <p:nvPr>
            <p:ph idx="1"/>
          </p:nvPr>
        </p:nvSpPr>
        <p:spPr>
          <a:xfrm>
            <a:off x="457200" y="1936576"/>
            <a:ext cx="8229600" cy="4876800"/>
          </a:xfrm>
        </p:spPr>
        <p:txBody>
          <a:bodyPr/>
          <a:lstStyle/>
          <a:p>
            <a:pPr marL="0" indent="0">
              <a:buNone/>
            </a:pPr>
            <a:r>
              <a:rPr lang="it-IT" b="1" dirty="0">
                <a:solidFill>
                  <a:srgbClr val="FF0000"/>
                </a:solidFill>
              </a:rPr>
              <a:t>Benedetto Croce </a:t>
            </a:r>
            <a:r>
              <a:rPr lang="it-IT" dirty="0"/>
              <a:t>(1866-1952) </a:t>
            </a:r>
          </a:p>
          <a:p>
            <a:pPr marL="0" indent="0">
              <a:buNone/>
            </a:pPr>
            <a:r>
              <a:rPr lang="it-IT" b="1" dirty="0">
                <a:solidFill>
                  <a:srgbClr val="FF0000"/>
                </a:solidFill>
              </a:rPr>
              <a:t>Giovanni Gentile </a:t>
            </a:r>
            <a:r>
              <a:rPr lang="it-IT" dirty="0"/>
              <a:t>(1875-1944</a:t>
            </a:r>
            <a:r>
              <a:rPr lang="it-IT" dirty="0" smtClean="0"/>
              <a:t>)</a:t>
            </a:r>
          </a:p>
          <a:p>
            <a:r>
              <a:rPr lang="it-IT" dirty="0" smtClean="0"/>
              <a:t>Entrambi filosofi di matrice hegeliana, dirigono insieme «La Critica» per poi dividersi dopo la presa del potere di Mussolini.</a:t>
            </a:r>
          </a:p>
          <a:p>
            <a:r>
              <a:rPr lang="it-IT" dirty="0"/>
              <a:t>Sono i principali punti di riferimento della cultura italiana fra le due guerre, opposti nelle scelte politiche, ma molto vicini nell’approccio </a:t>
            </a:r>
            <a:r>
              <a:rPr lang="it-IT" dirty="0" smtClean="0"/>
              <a:t>filosofico e storiografico.</a:t>
            </a:r>
            <a:endParaRPr lang="it-IT" dirty="0"/>
          </a:p>
          <a:p>
            <a:r>
              <a:rPr lang="it-IT" b="1" dirty="0" smtClean="0">
                <a:solidFill>
                  <a:srgbClr val="FF0000"/>
                </a:solidFill>
              </a:rPr>
              <a:t>Croce</a:t>
            </a:r>
            <a:r>
              <a:rPr lang="it-IT" dirty="0" smtClean="0"/>
              <a:t> liberale conservatore, neutralista nel 1914, poi rigoroso antifascista</a:t>
            </a:r>
          </a:p>
          <a:p>
            <a:r>
              <a:rPr lang="it-IT" b="1" dirty="0" smtClean="0">
                <a:solidFill>
                  <a:srgbClr val="FF0000"/>
                </a:solidFill>
              </a:rPr>
              <a:t>Gentile</a:t>
            </a:r>
            <a:r>
              <a:rPr lang="it-IT" dirty="0" smtClean="0"/>
              <a:t> interventista nel 1914, poi fascista e ministro di Mussolini, ucciso nel 1944 dai partigiani</a:t>
            </a:r>
          </a:p>
          <a:p>
            <a:endParaRPr lang="it-IT" dirty="0"/>
          </a:p>
        </p:txBody>
      </p:sp>
    </p:spTree>
    <p:extLst>
      <p:ext uri="{BB962C8B-B14F-4D97-AF65-F5344CB8AC3E}">
        <p14:creationId xmlns:p14="http://schemas.microsoft.com/office/powerpoint/2010/main" val="3786128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Le riviste storiche e la guerra</a:t>
            </a:r>
            <a:r>
              <a:rPr lang="it-IT" b="1" dirty="0" smtClean="0"/>
              <a:t>.</a:t>
            </a:r>
            <a:br>
              <a:rPr lang="it-IT" b="1" dirty="0" smtClean="0"/>
            </a:br>
            <a:r>
              <a:rPr lang="it-IT" b="1" dirty="0" smtClean="0"/>
              <a:t>La fine di «Studi Storici» (1913-14)</a:t>
            </a:r>
            <a:endParaRPr lang="it-IT" dirty="0"/>
          </a:p>
        </p:txBody>
      </p:sp>
      <p:sp>
        <p:nvSpPr>
          <p:cNvPr id="3" name="Segnaposto contenuto 2"/>
          <p:cNvSpPr>
            <a:spLocks noGrp="1"/>
          </p:cNvSpPr>
          <p:nvPr>
            <p:ph idx="1"/>
          </p:nvPr>
        </p:nvSpPr>
        <p:spPr>
          <a:xfrm>
            <a:off x="457200" y="1916832"/>
            <a:ext cx="8229600" cy="4560168"/>
          </a:xfrm>
        </p:spPr>
        <p:txBody>
          <a:bodyPr/>
          <a:lstStyle/>
          <a:p>
            <a:r>
              <a:rPr lang="it-IT" dirty="0" smtClean="0"/>
              <a:t>In crisi già nel 1913, nonostante i tentativo di rianimarla trasformandola in una rivista di ampia portata internazionale, «Studi Storici» chiude nel 1914 travolta dalla guerra.</a:t>
            </a:r>
          </a:p>
          <a:p>
            <a:r>
              <a:rPr lang="it-IT" dirty="0"/>
              <a:t>La chiusura della rivista segna l’irrimediabile tramonto della cosiddetta «scuola economico-giuridica» italiana.</a:t>
            </a:r>
          </a:p>
          <a:p>
            <a:r>
              <a:rPr lang="it-IT" dirty="0" smtClean="0"/>
              <a:t>La </a:t>
            </a:r>
            <a:r>
              <a:rPr lang="it-IT" dirty="0"/>
              <a:t>sua eredità sarà raccolta, </a:t>
            </a:r>
            <a:r>
              <a:rPr lang="it-IT" dirty="0" smtClean="0"/>
              <a:t>solo in </a:t>
            </a:r>
            <a:r>
              <a:rPr lang="it-IT" dirty="0"/>
              <a:t>parte, dalla «Nuova Rivista Storica</a:t>
            </a:r>
            <a:r>
              <a:rPr lang="it-IT" dirty="0" smtClean="0"/>
              <a:t>» (1917).</a:t>
            </a:r>
            <a:endParaRPr lang="it-IT" dirty="0"/>
          </a:p>
          <a:p>
            <a:r>
              <a:rPr lang="it-IT" dirty="0" smtClean="0"/>
              <a:t>Ma il clima che aveva consentito il formarsi di quella comunità scientifica internazionale e interdisciplinare non sarà più ricostituito.</a:t>
            </a:r>
          </a:p>
        </p:txBody>
      </p:sp>
    </p:spTree>
    <p:extLst>
      <p:ext uri="{BB962C8B-B14F-4D97-AF65-F5344CB8AC3E}">
        <p14:creationId xmlns:p14="http://schemas.microsoft.com/office/powerpoint/2010/main" val="1257429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854224"/>
            <a:ext cx="8229600" cy="990600"/>
          </a:xfrm>
        </p:spPr>
        <p:txBody>
          <a:bodyPr>
            <a:normAutofit fontScale="90000"/>
          </a:bodyPr>
          <a:lstStyle/>
          <a:p>
            <a:pPr lvl="0"/>
            <a:r>
              <a:rPr lang="it-IT" sz="3200" b="1" dirty="0"/>
              <a:t>Le riviste storiche e la guerra. </a:t>
            </a:r>
            <a:r>
              <a:rPr lang="it-IT" sz="3200" b="1" dirty="0" smtClean="0"/>
              <a:t/>
            </a:r>
            <a:br>
              <a:rPr lang="it-IT" sz="3200" b="1" dirty="0" smtClean="0"/>
            </a:br>
            <a:r>
              <a:rPr lang="it-IT" sz="3600" b="1" dirty="0" smtClean="0"/>
              <a:t>La «Rassegna </a:t>
            </a:r>
            <a:r>
              <a:rPr lang="it-IT" sz="3600" b="1" dirty="0"/>
              <a:t>storica del </a:t>
            </a:r>
            <a:r>
              <a:rPr lang="it-IT" sz="3600" b="1" dirty="0" smtClean="0"/>
              <a:t>Risorgimento» </a:t>
            </a:r>
            <a:r>
              <a:rPr lang="it-IT" sz="3600" b="1" dirty="0"/>
              <a:t>(1914) </a:t>
            </a:r>
            <a:r>
              <a:rPr lang="it-IT" sz="3600" b="1" dirty="0" smtClean="0"/>
              <a:t>: fra </a:t>
            </a:r>
            <a:r>
              <a:rPr lang="it-IT" sz="3600" b="1" dirty="0"/>
              <a:t>erudizione e propaganda</a:t>
            </a:r>
            <a:r>
              <a:rPr lang="it-IT" dirty="0"/>
              <a:t/>
            </a:r>
            <a:br>
              <a:rPr lang="it-IT" dirty="0"/>
            </a:br>
            <a:r>
              <a:rPr lang="it-IT" dirty="0" smtClean="0"/>
              <a:t> </a:t>
            </a:r>
            <a:endParaRPr lang="it-IT" dirty="0"/>
          </a:p>
        </p:txBody>
      </p:sp>
      <p:sp>
        <p:nvSpPr>
          <p:cNvPr id="3" name="Segnaposto contenuto 2"/>
          <p:cNvSpPr>
            <a:spLocks noGrp="1"/>
          </p:cNvSpPr>
          <p:nvPr>
            <p:ph idx="1"/>
          </p:nvPr>
        </p:nvSpPr>
        <p:spPr>
          <a:xfrm>
            <a:off x="457200" y="2032248"/>
            <a:ext cx="8229600" cy="3989040"/>
          </a:xfrm>
        </p:spPr>
        <p:txBody>
          <a:bodyPr>
            <a:normAutofit/>
          </a:bodyPr>
          <a:lstStyle/>
          <a:p>
            <a:pPr>
              <a:lnSpc>
                <a:spcPct val="80000"/>
              </a:lnSpc>
            </a:pPr>
            <a:r>
              <a:rPr lang="it-IT" altLang="it-IT" dirty="0"/>
              <a:t>Fondata </a:t>
            </a:r>
            <a:r>
              <a:rPr lang="it-IT" altLang="it-IT" dirty="0" smtClean="0"/>
              <a:t>nel 1914, alla </a:t>
            </a:r>
            <a:r>
              <a:rPr lang="it-IT" altLang="it-IT" dirty="0"/>
              <a:t>vigilia della </a:t>
            </a:r>
            <a:r>
              <a:rPr lang="it-IT" altLang="it-IT" dirty="0" smtClean="0"/>
              <a:t>discesa in guerra, </a:t>
            </a:r>
            <a:r>
              <a:rPr lang="it-IT" altLang="it-IT" dirty="0"/>
              <a:t>come organo dell’Istituto italiano per la storia del </a:t>
            </a:r>
            <a:r>
              <a:rPr lang="it-IT" altLang="it-IT" dirty="0" smtClean="0"/>
              <a:t>Risorgimento, non nasconde l’intento propagandistico, oltre che storiografico.</a:t>
            </a:r>
            <a:endParaRPr lang="it-IT" altLang="it-IT" dirty="0"/>
          </a:p>
          <a:p>
            <a:pPr>
              <a:lnSpc>
                <a:spcPct val="80000"/>
              </a:lnSpc>
              <a:buFont typeface="Wingdings" pitchFamily="2" charset="2"/>
              <a:buNone/>
            </a:pPr>
            <a:endParaRPr lang="it-IT" altLang="it-IT" dirty="0" smtClean="0"/>
          </a:p>
          <a:p>
            <a:pPr>
              <a:lnSpc>
                <a:spcPct val="80000"/>
              </a:lnSpc>
              <a:buFont typeface="Wingdings" pitchFamily="2" charset="2"/>
              <a:buNone/>
            </a:pPr>
            <a:r>
              <a:rPr lang="it-IT" altLang="it-IT" dirty="0" smtClean="0"/>
              <a:t>Direttore è il conte </a:t>
            </a:r>
            <a:r>
              <a:rPr lang="it-IT" altLang="it-IT" b="1" dirty="0" smtClean="0"/>
              <a:t>Cesare Maria </a:t>
            </a:r>
            <a:r>
              <a:rPr lang="it-IT" altLang="it-IT" b="1" dirty="0"/>
              <a:t>De Vecchi di </a:t>
            </a:r>
            <a:r>
              <a:rPr lang="it-IT" altLang="it-IT" b="1" dirty="0" err="1" smtClean="0"/>
              <a:t>Valcismon</a:t>
            </a:r>
            <a:r>
              <a:rPr lang="it-IT" altLang="it-IT" dirty="0" smtClean="0"/>
              <a:t>, esponente </a:t>
            </a:r>
            <a:r>
              <a:rPr lang="it-IT" altLang="it-IT" dirty="0"/>
              <a:t>monarchico e poi gerarca </a:t>
            </a:r>
            <a:r>
              <a:rPr lang="it-IT" altLang="it-IT" dirty="0" smtClean="0"/>
              <a:t>fascista.</a:t>
            </a:r>
            <a:endParaRPr lang="it-IT" altLang="it-IT" dirty="0"/>
          </a:p>
          <a:p>
            <a:pPr>
              <a:lnSpc>
                <a:spcPct val="80000"/>
              </a:lnSpc>
              <a:buFont typeface="Wingdings" pitchFamily="2" charset="2"/>
              <a:buNone/>
            </a:pPr>
            <a:endParaRPr lang="it-IT" altLang="it-IT" dirty="0"/>
          </a:p>
          <a:p>
            <a:pPr>
              <a:lnSpc>
                <a:spcPct val="80000"/>
              </a:lnSpc>
            </a:pPr>
            <a:r>
              <a:rPr lang="it-IT" altLang="it-IT" dirty="0"/>
              <a:t>Propone un modello di </a:t>
            </a:r>
            <a:r>
              <a:rPr lang="it-IT" altLang="it-IT" dirty="0">
                <a:solidFill>
                  <a:srgbClr val="FF3300"/>
                </a:solidFill>
              </a:rPr>
              <a:t>storiografia patriottica ed erudita</a:t>
            </a:r>
            <a:r>
              <a:rPr lang="it-IT" altLang="it-IT" dirty="0"/>
              <a:t> </a:t>
            </a:r>
            <a:r>
              <a:rPr lang="it-IT" altLang="it-IT" dirty="0" smtClean="0"/>
              <a:t>(pubblica molte fonti</a:t>
            </a:r>
            <a:r>
              <a:rPr lang="it-IT" altLang="it-IT" dirty="0"/>
              <a:t>) con forti connotati pedagogici.</a:t>
            </a:r>
          </a:p>
          <a:p>
            <a:pPr>
              <a:lnSpc>
                <a:spcPct val="80000"/>
              </a:lnSpc>
            </a:pPr>
            <a:r>
              <a:rPr lang="it-IT" altLang="it-IT" dirty="0"/>
              <a:t>Fortemente nazionalista (1914-1924) e poi fascista (1924-1944</a:t>
            </a:r>
            <a:r>
              <a:rPr lang="it-IT" altLang="it-IT" dirty="0" smtClean="0"/>
              <a:t>).</a:t>
            </a:r>
            <a:endParaRPr lang="it-IT" altLang="it-IT" dirty="0"/>
          </a:p>
        </p:txBody>
      </p:sp>
    </p:spTree>
    <p:extLst>
      <p:ext uri="{BB962C8B-B14F-4D97-AF65-F5344CB8AC3E}">
        <p14:creationId xmlns:p14="http://schemas.microsoft.com/office/powerpoint/2010/main" val="15867046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iaro">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ar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530</TotalTime>
  <Words>2371</Words>
  <Application>Microsoft Office PowerPoint</Application>
  <PresentationFormat>Presentazione su schermo (4:3)</PresentationFormat>
  <Paragraphs>130</Paragraphs>
  <Slides>27</Slides>
  <Notes>0</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Chiaro</vt:lpstr>
      <vt:lpstr>Percorsi STORIOGRAFICI italiani</vt:lpstr>
      <vt:lpstr>LE PREMESSE OTTOCENTESCHE</vt:lpstr>
      <vt:lpstr>Ercole Ricotti                Pasquale Villari    (1816-1883)                        (1827-1917) </vt:lpstr>
      <vt:lpstr>La storiografia italiana del primo Novecento</vt:lpstr>
      <vt:lpstr>«Studi Storici» (1892-1913)</vt:lpstr>
      <vt:lpstr>I CAPOSTIPITI o i fratelli-nemici:  gli storici della «scuola economico-giuridica»</vt:lpstr>
      <vt:lpstr> I CAPOSTIPITI o i fratelli-nemici:  gli storici-filosofi</vt:lpstr>
      <vt:lpstr>Le riviste storiche e la guerra. La fine di «Studi Storici» (1913-14)</vt:lpstr>
      <vt:lpstr>Le riviste storiche e la guerra.  La «Rassegna storica del Risorgimento» (1914) : fra erudizione e propaganda  </vt:lpstr>
      <vt:lpstr>Le riviste storiche e la guerra.  La  «Nuova Rivista Storica» (1917) </vt:lpstr>
      <vt:lpstr>Gaetano Salvemini  (1873-1957)</vt:lpstr>
      <vt:lpstr>Gaetano Salvemini dalla storia medievale alle interpretazioni del fascismo</vt:lpstr>
      <vt:lpstr>GIOACCHINO VOLPE (1876-1971)</vt:lpstr>
      <vt:lpstr>Gioacchino Volpe e la guerra. Dal medioevo alla storia contemporanea</vt:lpstr>
      <vt:lpstr>Gioacchino Volpe e la guerra. Dal medioevo alla storia contemporanea</vt:lpstr>
      <vt:lpstr>L’Ufficio Storiografico della mobilitazione (1916-1926)</vt:lpstr>
      <vt:lpstr> Una fotografia dell’Italia in guerra</vt:lpstr>
      <vt:lpstr>Caporetto: uno spartiacque</vt:lpstr>
      <vt:lpstr>Un «esame di coscienza» nella cultura storica italiana</vt:lpstr>
      <vt:lpstr>La guerra come «prova» per la Nazione</vt:lpstr>
      <vt:lpstr>Una nuova vulgata storiografica</vt:lpstr>
      <vt:lpstr>Gli storici italiani e la guerra mondiale</vt:lpstr>
      <vt:lpstr>Dall’indagine sulle fonti alla ricerca dell’identità nazionale</vt:lpstr>
      <vt:lpstr>Fare i conti con Volpe e Croce </vt:lpstr>
      <vt:lpstr>Fare i conti con Croce e Volpe</vt:lpstr>
      <vt:lpstr>Croce e Volpe</vt:lpstr>
      <vt:lpstr>Le aperture di Volpe</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Percorsi italiani </dc:title>
  <dc:creator>Gian Paolo Romagnani</dc:creator>
  <cp:lastModifiedBy>a</cp:lastModifiedBy>
  <cp:revision>29</cp:revision>
  <dcterms:created xsi:type="dcterms:W3CDTF">2014-11-16T19:01:21Z</dcterms:created>
  <dcterms:modified xsi:type="dcterms:W3CDTF">2014-12-23T15:45:36Z</dcterms:modified>
</cp:coreProperties>
</file>