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5"/>
  </p:notesMasterIdLst>
  <p:sldIdLst>
    <p:sldId id="257" r:id="rId2"/>
    <p:sldId id="338" r:id="rId3"/>
    <p:sldId id="344" r:id="rId4"/>
    <p:sldId id="348" r:id="rId5"/>
    <p:sldId id="349" r:id="rId6"/>
    <p:sldId id="327" r:id="rId7"/>
    <p:sldId id="333" r:id="rId8"/>
    <p:sldId id="335" r:id="rId9"/>
    <p:sldId id="328" r:id="rId10"/>
    <p:sldId id="337" r:id="rId11"/>
    <p:sldId id="334" r:id="rId12"/>
    <p:sldId id="336" r:id="rId13"/>
    <p:sldId id="339" r:id="rId14"/>
    <p:sldId id="340" r:id="rId15"/>
    <p:sldId id="345" r:id="rId16"/>
    <p:sldId id="341" r:id="rId17"/>
    <p:sldId id="352" r:id="rId18"/>
    <p:sldId id="351" r:id="rId19"/>
    <p:sldId id="347" r:id="rId20"/>
    <p:sldId id="350" r:id="rId21"/>
    <p:sldId id="353" r:id="rId22"/>
    <p:sldId id="342" r:id="rId23"/>
    <p:sldId id="343" r:id="rId24"/>
    <p:sldId id="366" r:id="rId25"/>
    <p:sldId id="369" r:id="rId26"/>
    <p:sldId id="370" r:id="rId27"/>
    <p:sldId id="365" r:id="rId28"/>
    <p:sldId id="354" r:id="rId29"/>
    <p:sldId id="358" r:id="rId30"/>
    <p:sldId id="359" r:id="rId31"/>
    <p:sldId id="355" r:id="rId32"/>
    <p:sldId id="360" r:id="rId33"/>
    <p:sldId id="356" r:id="rId34"/>
    <p:sldId id="357" r:id="rId35"/>
    <p:sldId id="361" r:id="rId36"/>
    <p:sldId id="362" r:id="rId37"/>
    <p:sldId id="364" r:id="rId38"/>
    <p:sldId id="363" r:id="rId39"/>
    <p:sldId id="375" r:id="rId40"/>
    <p:sldId id="376" r:id="rId41"/>
    <p:sldId id="377" r:id="rId42"/>
    <p:sldId id="378" r:id="rId43"/>
    <p:sldId id="379" r:id="rId44"/>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034" autoAdjust="0"/>
  </p:normalViewPr>
  <p:slideViewPr>
    <p:cSldViewPr>
      <p:cViewPr varScale="1">
        <p:scale>
          <a:sx n="98" d="100"/>
          <a:sy n="98" d="100"/>
        </p:scale>
        <p:origin x="-1368" y="-90"/>
      </p:cViewPr>
      <p:guideLst>
        <p:guide orient="horz" pos="2160"/>
        <p:guide pos="2880"/>
      </p:guideLst>
    </p:cSldViewPr>
  </p:slideViewPr>
  <p:notesTextViewPr>
    <p:cViewPr>
      <p:scale>
        <a:sx n="1" d="1"/>
        <a:sy n="1" d="1"/>
      </p:scale>
      <p:origin x="0" y="0"/>
    </p:cViewPr>
  </p:notesTextViewPr>
  <p:sorterViewPr>
    <p:cViewPr>
      <p:scale>
        <a:sx n="100" d="100"/>
        <a:sy n="100" d="100"/>
      </p:scale>
      <p:origin x="0" y="405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91E18B2-D730-4ECA-A567-063E6FE91AD8}" type="datetimeFigureOut">
              <a:rPr lang="it-IT" smtClean="0"/>
              <a:t>16/01/2018</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BAD242-7383-4049-83F9-0E5324E4939E}" type="slidenum">
              <a:rPr lang="it-IT" smtClean="0"/>
              <a:t>‹N›</a:t>
            </a:fld>
            <a:endParaRPr lang="it-IT"/>
          </a:p>
        </p:txBody>
      </p:sp>
    </p:spTree>
    <p:extLst>
      <p:ext uri="{BB962C8B-B14F-4D97-AF65-F5344CB8AC3E}">
        <p14:creationId xmlns:p14="http://schemas.microsoft.com/office/powerpoint/2010/main" val="38355546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a:ln>
            <a:miter lim="800000"/>
            <a:headEnd/>
            <a:tailEnd/>
          </a:ln>
        </p:spPr>
        <p:txBody>
          <a:bodyPr/>
          <a:lstStyle/>
          <a:p>
            <a:fld id="{4BB6E779-D768-43E6-A3EC-50F6103DA98A}" type="slidenum">
              <a:rPr lang="it-IT" altLang="it-IT" smtClean="0"/>
              <a:pPr/>
              <a:t>21</a:t>
            </a:fld>
            <a:endParaRPr lang="it-IT" altLang="it-IT" smtClean="0"/>
          </a:p>
        </p:txBody>
      </p:sp>
      <p:sp>
        <p:nvSpPr>
          <p:cNvPr id="166915" name="Rectangle 2"/>
          <p:cNvSpPr>
            <a:spLocks noGrp="1" noRot="1" noChangeAspect="1" noChangeArrowheads="1" noTextEdit="1"/>
          </p:cNvSpPr>
          <p:nvPr>
            <p:ph type="sldImg"/>
          </p:nvPr>
        </p:nvSpPr>
        <p:spPr>
          <a:ln/>
        </p:spPr>
      </p:sp>
      <p:sp>
        <p:nvSpPr>
          <p:cNvPr id="166916" name="Rectangle 3"/>
          <p:cNvSpPr>
            <a:spLocks noGrp="1" noChangeArrowheads="1"/>
          </p:cNvSpPr>
          <p:nvPr>
            <p:ph type="body" idx="1"/>
          </p:nvPr>
        </p:nvSpPr>
        <p:spPr>
          <a:noFill/>
        </p:spPr>
        <p:txBody>
          <a:bodyPr/>
          <a:lstStyle/>
          <a:p>
            <a:pPr eaLnBrk="1" hangingPunct="1"/>
            <a:endParaRPr lang="it-IT" altLang="it-IT"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it-IT" smtClean="0"/>
              <a:t>Fare clic per modificare lo stile del titolo</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18C5A54D-6A38-4D2C-9EBF-5A798F599AD3}" type="datetimeFigureOut">
              <a:rPr lang="it-IT" smtClean="0"/>
              <a:t>16/01/2018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076D088-B2F7-4817-A406-7A16CE3BC6CB}" type="slidenum">
              <a:rPr lang="it-IT" smtClean="0"/>
              <a:t>‹N›</a:t>
            </a:fld>
            <a:endParaRPr lang="it-IT"/>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Vertical Text Placeholder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18C5A54D-6A38-4D2C-9EBF-5A798F599AD3}" type="datetimeFigureOut">
              <a:rPr lang="it-IT" smtClean="0"/>
              <a:t>16/01/2018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076D088-B2F7-4817-A406-7A16CE3BC6CB}" type="slidenum">
              <a:rPr lang="it-IT" smtClean="0"/>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18C5A54D-6A38-4D2C-9EBF-5A798F599AD3}" type="datetimeFigureOut">
              <a:rPr lang="it-IT" smtClean="0"/>
              <a:t>16/01/2018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076D088-B2F7-4817-A406-7A16CE3BC6CB}" type="slidenum">
              <a:rPr lang="it-IT" smtClean="0"/>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Content Placeholder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18C5A54D-6A38-4D2C-9EBF-5A798F599AD3}" type="datetimeFigureOut">
              <a:rPr lang="it-IT" smtClean="0"/>
              <a:t>16/01/2018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076D088-B2F7-4817-A406-7A16CE3BC6CB}" type="slidenum">
              <a:rPr lang="it-IT" smtClean="0"/>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18C5A54D-6A38-4D2C-9EBF-5A798F599AD3}" type="datetimeFigureOut">
              <a:rPr lang="it-IT" smtClean="0"/>
              <a:t>16/01/2018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076D088-B2F7-4817-A406-7A16CE3BC6CB}" type="slidenum">
              <a:rPr lang="it-IT" smtClean="0"/>
              <a:t>‹N›</a:t>
            </a:fld>
            <a:endParaRPr lang="it-IT"/>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18C5A54D-6A38-4D2C-9EBF-5A798F599AD3}" type="datetimeFigureOut">
              <a:rPr lang="it-IT" smtClean="0"/>
              <a:t>16/01/2018</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7076D088-B2F7-4817-A406-7A16CE3BC6CB}" type="slidenum">
              <a:rPr lang="it-IT" smtClean="0"/>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18C5A54D-6A38-4D2C-9EBF-5A798F599AD3}" type="datetimeFigureOut">
              <a:rPr lang="it-IT" smtClean="0"/>
              <a:t>16/01/2018</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7076D088-B2F7-4817-A406-7A16CE3BC6CB}" type="slidenum">
              <a:rPr lang="it-IT" smtClean="0"/>
              <a:t>‹N›</a:t>
            </a:fld>
            <a:endParaRPr lang="it-IT"/>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Date Placeholder 2"/>
          <p:cNvSpPr>
            <a:spLocks noGrp="1"/>
          </p:cNvSpPr>
          <p:nvPr>
            <p:ph type="dt" sz="half" idx="10"/>
          </p:nvPr>
        </p:nvSpPr>
        <p:spPr/>
        <p:txBody>
          <a:bodyPr/>
          <a:lstStyle/>
          <a:p>
            <a:fld id="{18C5A54D-6A38-4D2C-9EBF-5A798F599AD3}" type="datetimeFigureOut">
              <a:rPr lang="it-IT" smtClean="0"/>
              <a:t>16/01/2018</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7076D088-B2F7-4817-A406-7A16CE3BC6CB}" type="slidenum">
              <a:rPr lang="it-IT" smtClean="0"/>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C5A54D-6A38-4D2C-9EBF-5A798F599AD3}" type="datetimeFigureOut">
              <a:rPr lang="it-IT" smtClean="0"/>
              <a:t>16/01/2018</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7076D088-B2F7-4817-A406-7A16CE3BC6CB}" type="slidenum">
              <a:rPr lang="it-IT" smtClean="0"/>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it-IT" smtClean="0"/>
              <a:t>Fare clic per modificare lo stile del titolo</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18C5A54D-6A38-4D2C-9EBF-5A798F599AD3}" type="datetimeFigureOut">
              <a:rPr lang="it-IT" smtClean="0"/>
              <a:t>16/01/2018</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7076D088-B2F7-4817-A406-7A16CE3BC6CB}" type="slidenum">
              <a:rPr lang="it-IT" smtClean="0"/>
              <a:t>‹N›</a:t>
            </a:fld>
            <a:endParaRPr lang="it-IT"/>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it-IT" smtClean="0"/>
              <a:t>Fare clic per modificare lo stile del titolo</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18C5A54D-6A38-4D2C-9EBF-5A798F599AD3}" type="datetimeFigureOut">
              <a:rPr lang="it-IT" smtClean="0"/>
              <a:t>16/01/2018</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7076D088-B2F7-4817-A406-7A16CE3BC6CB}" type="slidenum">
              <a:rPr lang="it-IT" smtClean="0"/>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18C5A54D-6A38-4D2C-9EBF-5A798F599AD3}" type="datetimeFigureOut">
              <a:rPr lang="it-IT" smtClean="0"/>
              <a:t>16/01/2018</a:t>
            </a:fld>
            <a:endParaRPr lang="it-IT"/>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it-IT"/>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7076D088-B2F7-4817-A406-7A16CE3BC6CB}" type="slidenum">
              <a:rPr lang="it-IT" smtClean="0"/>
              <a:t>‹N›</a:t>
            </a:fld>
            <a:endParaRPr lang="it-IT"/>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normAutofit fontScale="90000"/>
          </a:bodyPr>
          <a:lstStyle/>
          <a:p>
            <a:r>
              <a:rPr lang="it-IT" b="1" dirty="0">
                <a:solidFill>
                  <a:srgbClr val="FF0000"/>
                </a:solidFill>
              </a:rPr>
              <a:t>LA STORIOGRAFIA SULLA RIVOLUZIONE </a:t>
            </a:r>
            <a:r>
              <a:rPr lang="it-IT" b="1" dirty="0" smtClean="0">
                <a:solidFill>
                  <a:srgbClr val="FF0000"/>
                </a:solidFill>
              </a:rPr>
              <a:t>FRANCESE</a:t>
            </a:r>
            <a:endParaRPr lang="it-IT" dirty="0">
              <a:solidFill>
                <a:srgbClr val="FF0000"/>
              </a:solidFill>
            </a:endParaRPr>
          </a:p>
        </p:txBody>
      </p:sp>
      <p:sp>
        <p:nvSpPr>
          <p:cNvPr id="3" name="Sottotitolo 2"/>
          <p:cNvSpPr>
            <a:spLocks noGrp="1"/>
          </p:cNvSpPr>
          <p:nvPr>
            <p:ph type="subTitle" idx="1"/>
          </p:nvPr>
        </p:nvSpPr>
        <p:spPr/>
        <p:txBody>
          <a:bodyPr/>
          <a:lstStyle/>
          <a:p>
            <a:r>
              <a:rPr lang="it-IT" b="1" dirty="0">
                <a:solidFill>
                  <a:srgbClr val="FF0000"/>
                </a:solidFill>
              </a:rPr>
              <a:t>UNA “GUERRA CIVILE” FRA STORICI?</a:t>
            </a:r>
            <a:endParaRPr lang="it-IT" dirty="0">
              <a:solidFill>
                <a:srgbClr val="FF0000"/>
              </a:solidFill>
            </a:endParaRPr>
          </a:p>
        </p:txBody>
      </p:sp>
      <p:sp>
        <p:nvSpPr>
          <p:cNvPr id="5" name="CasellaDiTesto 4"/>
          <p:cNvSpPr txBox="1"/>
          <p:nvPr/>
        </p:nvSpPr>
        <p:spPr>
          <a:xfrm>
            <a:off x="539552" y="5589240"/>
            <a:ext cx="8280920" cy="646331"/>
          </a:xfrm>
          <a:prstGeom prst="rect">
            <a:avLst/>
          </a:prstGeom>
          <a:noFill/>
        </p:spPr>
        <p:txBody>
          <a:bodyPr wrap="square" rtlCol="0">
            <a:spAutoFit/>
          </a:bodyPr>
          <a:lstStyle/>
          <a:p>
            <a:r>
              <a:rPr lang="it-IT" dirty="0" smtClean="0"/>
              <a:t>LM in Scienze Storiche </a:t>
            </a:r>
            <a:r>
              <a:rPr lang="it-IT" dirty="0" err="1" smtClean="0"/>
              <a:t>Interateneo</a:t>
            </a:r>
            <a:r>
              <a:rPr lang="it-IT" dirty="0" smtClean="0"/>
              <a:t> Verona –Trento: </a:t>
            </a:r>
          </a:p>
          <a:p>
            <a:r>
              <a:rPr lang="it-IT" dirty="0" smtClean="0"/>
              <a:t>Corso di </a:t>
            </a:r>
            <a:r>
              <a:rPr lang="it-IT" i="1" dirty="0" smtClean="0"/>
              <a:t>Storia della storiografia 2017-2018   </a:t>
            </a:r>
            <a:r>
              <a:rPr lang="it-IT" dirty="0" smtClean="0"/>
              <a:t>prof. Gian Paolo </a:t>
            </a:r>
            <a:r>
              <a:rPr lang="it-IT" dirty="0" err="1" smtClean="0"/>
              <a:t>Romagnani</a:t>
            </a:r>
            <a:endParaRPr lang="it-IT" dirty="0"/>
          </a:p>
        </p:txBody>
      </p:sp>
    </p:spTree>
    <p:extLst>
      <p:ext uri="{BB962C8B-B14F-4D97-AF65-F5344CB8AC3E}">
        <p14:creationId xmlns:p14="http://schemas.microsoft.com/office/powerpoint/2010/main" val="24803534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533400"/>
            <a:ext cx="8579296" cy="990600"/>
          </a:xfrm>
        </p:spPr>
        <p:txBody>
          <a:bodyPr>
            <a:normAutofit fontScale="90000"/>
          </a:bodyPr>
          <a:lstStyle/>
          <a:p>
            <a:r>
              <a:rPr lang="it-IT" b="1" dirty="0" err="1" smtClean="0"/>
              <a:t>Aulard</a:t>
            </a:r>
            <a:r>
              <a:rPr lang="it-IT" b="1" dirty="0" smtClean="0"/>
              <a:t> e la storiografia sulla Rivoluzione</a:t>
            </a:r>
            <a:endParaRPr lang="it-IT" b="1" dirty="0"/>
          </a:p>
        </p:txBody>
      </p:sp>
      <p:sp>
        <p:nvSpPr>
          <p:cNvPr id="3" name="Segnaposto contenuto 2"/>
          <p:cNvSpPr>
            <a:spLocks noGrp="1"/>
          </p:cNvSpPr>
          <p:nvPr>
            <p:ph idx="1"/>
          </p:nvPr>
        </p:nvSpPr>
        <p:spPr/>
        <p:txBody>
          <a:bodyPr>
            <a:normAutofit fontScale="92500"/>
          </a:bodyPr>
          <a:lstStyle/>
          <a:p>
            <a:pPr marL="0" indent="0">
              <a:buNone/>
            </a:pPr>
            <a:r>
              <a:rPr lang="it-IT" dirty="0" err="1" smtClean="0"/>
              <a:t>Aulard</a:t>
            </a:r>
            <a:r>
              <a:rPr lang="it-IT" dirty="0" smtClean="0"/>
              <a:t> </a:t>
            </a:r>
            <a:r>
              <a:rPr lang="it-IT" dirty="0"/>
              <a:t>si confronta con gli storici </a:t>
            </a:r>
            <a:r>
              <a:rPr lang="it-IT" dirty="0" smtClean="0"/>
              <a:t>precedenti e presenta un primo bilancio storiografico della storiografia sulla Rivoluzione:</a:t>
            </a:r>
          </a:p>
          <a:p>
            <a:r>
              <a:rPr lang="it-IT" dirty="0" smtClean="0"/>
              <a:t>Ama </a:t>
            </a:r>
            <a:r>
              <a:rPr lang="it-IT" b="1" dirty="0" err="1" smtClean="0"/>
              <a:t>Michelet</a:t>
            </a:r>
            <a:r>
              <a:rPr lang="it-IT" dirty="0" smtClean="0"/>
              <a:t>, apprezza </a:t>
            </a:r>
            <a:r>
              <a:rPr lang="it-IT" b="1" dirty="0" err="1" smtClean="0"/>
              <a:t>Thiers</a:t>
            </a:r>
            <a:r>
              <a:rPr lang="it-IT" dirty="0" smtClean="0"/>
              <a:t>, ma il suo vero modello è </a:t>
            </a:r>
            <a:r>
              <a:rPr lang="it-IT" b="1" dirty="0" err="1" smtClean="0"/>
              <a:t>Quinet</a:t>
            </a:r>
            <a:r>
              <a:rPr lang="it-IT" dirty="0" smtClean="0"/>
              <a:t>.</a:t>
            </a:r>
          </a:p>
          <a:p>
            <a:r>
              <a:rPr lang="it-IT" dirty="0" smtClean="0"/>
              <a:t>Non sopporta </a:t>
            </a:r>
            <a:r>
              <a:rPr lang="it-IT" b="1" dirty="0" smtClean="0"/>
              <a:t>Taine</a:t>
            </a:r>
            <a:r>
              <a:rPr lang="it-IT" dirty="0" smtClean="0"/>
              <a:t>: «vede tutto, capisce tutto, non dubita di nulla e si atteggia a supremo interprete, a giudice supremo e imperturbabile» (</a:t>
            </a:r>
            <a:r>
              <a:rPr lang="it-IT" i="1" dirty="0" smtClean="0"/>
              <a:t>Taine </a:t>
            </a:r>
            <a:r>
              <a:rPr lang="it-IT" i="1" dirty="0" err="1" smtClean="0"/>
              <a:t>historien</a:t>
            </a:r>
            <a:r>
              <a:rPr lang="it-IT" i="1" dirty="0" smtClean="0"/>
              <a:t> de la </a:t>
            </a:r>
            <a:r>
              <a:rPr lang="it-IT" i="1" dirty="0" err="1" smtClean="0"/>
              <a:t>Révolution</a:t>
            </a:r>
            <a:r>
              <a:rPr lang="it-IT" dirty="0" smtClean="0"/>
              <a:t>, 1907).</a:t>
            </a:r>
          </a:p>
          <a:p>
            <a:r>
              <a:rPr lang="it-IT" dirty="0" smtClean="0"/>
              <a:t>Apprezza molto </a:t>
            </a:r>
            <a:r>
              <a:rPr lang="it-IT" b="1" dirty="0" err="1" smtClean="0"/>
              <a:t>Jaurès</a:t>
            </a:r>
            <a:r>
              <a:rPr lang="it-IT" dirty="0" smtClean="0"/>
              <a:t>, pur criticandone alcune posizioni.</a:t>
            </a:r>
          </a:p>
          <a:p>
            <a:r>
              <a:rPr lang="it-IT" dirty="0" smtClean="0"/>
              <a:t>Nel 1908 rompe con l’allievo prediletto </a:t>
            </a:r>
            <a:r>
              <a:rPr lang="it-IT" b="1" dirty="0" err="1" smtClean="0"/>
              <a:t>Mathie</a:t>
            </a:r>
            <a:r>
              <a:rPr lang="it-IT" dirty="0" err="1" smtClean="0"/>
              <a:t>z</a:t>
            </a:r>
            <a:r>
              <a:rPr lang="it-IT" dirty="0" smtClean="0"/>
              <a:t> per i suoi giudizi negativi su </a:t>
            </a:r>
            <a:r>
              <a:rPr lang="it-IT" dirty="0" err="1" smtClean="0"/>
              <a:t>Danton</a:t>
            </a:r>
            <a:r>
              <a:rPr lang="it-IT" dirty="0" smtClean="0"/>
              <a:t> e troppo positivi su Robespierre.</a:t>
            </a:r>
            <a:endParaRPr lang="it-IT" dirty="0"/>
          </a:p>
        </p:txBody>
      </p:sp>
    </p:spTree>
    <p:extLst>
      <p:ext uri="{BB962C8B-B14F-4D97-AF65-F5344CB8AC3E}">
        <p14:creationId xmlns:p14="http://schemas.microsoft.com/office/powerpoint/2010/main" val="21552957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t>Una bibliografia poderosa</a:t>
            </a:r>
            <a:endParaRPr lang="it-IT" b="1" dirty="0"/>
          </a:p>
        </p:txBody>
      </p:sp>
      <p:sp>
        <p:nvSpPr>
          <p:cNvPr id="3" name="Segnaposto contenuto 2"/>
          <p:cNvSpPr>
            <a:spLocks noGrp="1"/>
          </p:cNvSpPr>
          <p:nvPr>
            <p:ph idx="1"/>
          </p:nvPr>
        </p:nvSpPr>
        <p:spPr>
          <a:xfrm>
            <a:off x="179512" y="1600200"/>
            <a:ext cx="8856984" cy="4876800"/>
          </a:xfrm>
        </p:spPr>
        <p:txBody>
          <a:bodyPr>
            <a:normAutofit fontScale="92500"/>
          </a:bodyPr>
          <a:lstStyle/>
          <a:p>
            <a:r>
              <a:rPr lang="fr-FR" dirty="0"/>
              <a:t>A. </a:t>
            </a:r>
            <a:r>
              <a:rPr lang="fr-FR" dirty="0" err="1"/>
              <a:t>Aulard</a:t>
            </a:r>
            <a:r>
              <a:rPr lang="fr-FR" dirty="0"/>
              <a:t>, </a:t>
            </a:r>
            <a:r>
              <a:rPr lang="fr-FR" i="1" dirty="0"/>
              <a:t>Etudes et leçons sur la Révolution française</a:t>
            </a:r>
            <a:r>
              <a:rPr lang="fr-FR" dirty="0"/>
              <a:t>, (1898-1924), 9 </a:t>
            </a:r>
            <a:r>
              <a:rPr lang="fr-FR" dirty="0" err="1"/>
              <a:t>voll</a:t>
            </a:r>
            <a:r>
              <a:rPr lang="fr-FR" dirty="0"/>
              <a:t>. </a:t>
            </a:r>
          </a:p>
          <a:p>
            <a:r>
              <a:rPr lang="fr-FR" dirty="0"/>
              <a:t>A. </a:t>
            </a:r>
            <a:r>
              <a:rPr lang="fr-FR" dirty="0" err="1"/>
              <a:t>Aulard</a:t>
            </a:r>
            <a:r>
              <a:rPr lang="fr-FR" dirty="0"/>
              <a:t>, </a:t>
            </a:r>
            <a:r>
              <a:rPr lang="fr-FR" i="1" dirty="0"/>
              <a:t>Histoire politique de la Révolution française </a:t>
            </a:r>
            <a:r>
              <a:rPr lang="fr-FR" dirty="0"/>
              <a:t>(1901</a:t>
            </a:r>
            <a:r>
              <a:rPr lang="fr-FR" dirty="0" smtClean="0"/>
              <a:t>)</a:t>
            </a:r>
          </a:p>
          <a:p>
            <a:r>
              <a:rPr lang="fr-FR" dirty="0"/>
              <a:t>A. </a:t>
            </a:r>
            <a:r>
              <a:rPr lang="fr-FR" dirty="0" err="1"/>
              <a:t>Aulard</a:t>
            </a:r>
            <a:r>
              <a:rPr lang="fr-FR" dirty="0"/>
              <a:t>, </a:t>
            </a:r>
            <a:r>
              <a:rPr lang="fr-FR" i="1" dirty="0" smtClean="0"/>
              <a:t>Le culte de la Raison et le culte de l’Être Suprême </a:t>
            </a:r>
            <a:r>
              <a:rPr lang="fr-FR" dirty="0" smtClean="0"/>
              <a:t>(1913)</a:t>
            </a:r>
            <a:endParaRPr lang="fr-FR" i="1" dirty="0" smtClean="0"/>
          </a:p>
          <a:p>
            <a:r>
              <a:rPr lang="fr-FR" dirty="0"/>
              <a:t>A. </a:t>
            </a:r>
            <a:r>
              <a:rPr lang="fr-FR" dirty="0" err="1"/>
              <a:t>Aulard</a:t>
            </a:r>
            <a:r>
              <a:rPr lang="fr-FR" dirty="0"/>
              <a:t>, </a:t>
            </a:r>
            <a:r>
              <a:rPr lang="fr-FR" i="1" dirty="0" smtClean="0"/>
              <a:t>La Révolution française et le régime féodal  </a:t>
            </a:r>
            <a:r>
              <a:rPr lang="fr-FR" dirty="0" smtClean="0"/>
              <a:t>(1914)</a:t>
            </a:r>
            <a:endParaRPr lang="fr-FR" i="1" dirty="0" smtClean="0"/>
          </a:p>
          <a:p>
            <a:r>
              <a:rPr lang="fr-FR" dirty="0" smtClean="0"/>
              <a:t>A. </a:t>
            </a:r>
            <a:r>
              <a:rPr lang="fr-FR" dirty="0" err="1" smtClean="0"/>
              <a:t>Aulard</a:t>
            </a:r>
            <a:r>
              <a:rPr lang="fr-FR" dirty="0" smtClean="0"/>
              <a:t>, </a:t>
            </a:r>
            <a:r>
              <a:rPr lang="fr-FR" i="1" dirty="0" smtClean="0"/>
              <a:t>Le christianisme et la Révolution </a:t>
            </a:r>
            <a:r>
              <a:rPr lang="fr-FR" dirty="0" smtClean="0"/>
              <a:t>(1925)</a:t>
            </a:r>
            <a:endParaRPr lang="fr-FR" dirty="0"/>
          </a:p>
          <a:p>
            <a:r>
              <a:rPr lang="it-IT" i="1" dirty="0" err="1" smtClean="0"/>
              <a:t>Recueil</a:t>
            </a:r>
            <a:r>
              <a:rPr lang="it-IT" i="1" dirty="0" smtClean="0"/>
              <a:t> </a:t>
            </a:r>
            <a:r>
              <a:rPr lang="it-IT" i="1" dirty="0" err="1" smtClean="0"/>
              <a:t>des</a:t>
            </a:r>
            <a:r>
              <a:rPr lang="it-IT" i="1" dirty="0" smtClean="0"/>
              <a:t> </a:t>
            </a:r>
            <a:r>
              <a:rPr lang="it-IT" i="1" dirty="0" err="1" smtClean="0"/>
              <a:t>Actes</a:t>
            </a:r>
            <a:r>
              <a:rPr lang="it-IT" i="1" dirty="0" smtClean="0"/>
              <a:t> </a:t>
            </a:r>
            <a:r>
              <a:rPr lang="it-IT" i="1" dirty="0" err="1" smtClean="0"/>
              <a:t>du</a:t>
            </a:r>
            <a:r>
              <a:rPr lang="it-IT" i="1" dirty="0" smtClean="0"/>
              <a:t> </a:t>
            </a:r>
            <a:r>
              <a:rPr lang="it-IT" i="1" dirty="0" err="1" smtClean="0"/>
              <a:t>Comité</a:t>
            </a:r>
            <a:r>
              <a:rPr lang="it-IT" i="1" dirty="0" smtClean="0"/>
              <a:t> de </a:t>
            </a:r>
            <a:r>
              <a:rPr lang="it-IT" i="1" dirty="0" err="1" smtClean="0"/>
              <a:t>Salut</a:t>
            </a:r>
            <a:r>
              <a:rPr lang="it-IT" i="1" dirty="0" smtClean="0"/>
              <a:t> Public </a:t>
            </a:r>
            <a:r>
              <a:rPr lang="it-IT" dirty="0" smtClean="0"/>
              <a:t>(1898-1923), 26 voll.</a:t>
            </a:r>
          </a:p>
          <a:p>
            <a:r>
              <a:rPr lang="it-IT" i="1" dirty="0" err="1" smtClean="0"/>
              <a:t>Procès-Verbaux</a:t>
            </a:r>
            <a:r>
              <a:rPr lang="it-IT" i="1" dirty="0" smtClean="0"/>
              <a:t> de la </a:t>
            </a:r>
            <a:r>
              <a:rPr lang="it-IT" i="1" dirty="0" err="1" smtClean="0"/>
              <a:t>Societé</a:t>
            </a:r>
            <a:r>
              <a:rPr lang="it-IT" i="1" dirty="0" smtClean="0"/>
              <a:t> </a:t>
            </a:r>
            <a:r>
              <a:rPr lang="it-IT" i="1" dirty="0" err="1" smtClean="0"/>
              <a:t>des</a:t>
            </a:r>
            <a:r>
              <a:rPr lang="it-IT" i="1" dirty="0" smtClean="0"/>
              <a:t> </a:t>
            </a:r>
            <a:r>
              <a:rPr lang="it-IT" i="1" dirty="0" err="1" smtClean="0"/>
              <a:t>jacobins</a:t>
            </a:r>
            <a:r>
              <a:rPr lang="it-IT" i="1" dirty="0" smtClean="0"/>
              <a:t> </a:t>
            </a:r>
            <a:r>
              <a:rPr lang="it-IT" dirty="0" smtClean="0"/>
              <a:t>(1889-97), 6 voll.</a:t>
            </a:r>
          </a:p>
          <a:p>
            <a:r>
              <a:rPr lang="it-IT" i="1" dirty="0" smtClean="0"/>
              <a:t>Paris pendant la </a:t>
            </a:r>
            <a:r>
              <a:rPr lang="it-IT" i="1" dirty="0" err="1" smtClean="0"/>
              <a:t>réaction</a:t>
            </a:r>
            <a:r>
              <a:rPr lang="it-IT" i="1" dirty="0" smtClean="0"/>
              <a:t> </a:t>
            </a:r>
            <a:r>
              <a:rPr lang="it-IT" i="1" dirty="0" err="1" smtClean="0"/>
              <a:t>thermidorienne</a:t>
            </a:r>
            <a:r>
              <a:rPr lang="it-IT" i="1" dirty="0" smtClean="0"/>
              <a:t> et le </a:t>
            </a:r>
            <a:r>
              <a:rPr lang="it-IT" i="1" dirty="0" err="1" smtClean="0"/>
              <a:t>Directoire</a:t>
            </a:r>
            <a:r>
              <a:rPr lang="it-IT" i="1" dirty="0" smtClean="0"/>
              <a:t> </a:t>
            </a:r>
            <a:r>
              <a:rPr lang="it-IT" dirty="0" smtClean="0"/>
              <a:t>(1898-1902), 5 voll.</a:t>
            </a:r>
          </a:p>
          <a:p>
            <a:r>
              <a:rPr lang="it-IT" i="1" dirty="0" smtClean="0"/>
              <a:t>Paris </a:t>
            </a:r>
            <a:r>
              <a:rPr lang="it-IT" i="1" dirty="0" err="1" smtClean="0"/>
              <a:t>sous</a:t>
            </a:r>
            <a:r>
              <a:rPr lang="it-IT" i="1" dirty="0" smtClean="0"/>
              <a:t> le </a:t>
            </a:r>
            <a:r>
              <a:rPr lang="it-IT" i="1" dirty="0" err="1" smtClean="0"/>
              <a:t>Consulat</a:t>
            </a:r>
            <a:r>
              <a:rPr lang="it-IT" i="1" dirty="0" smtClean="0"/>
              <a:t> </a:t>
            </a:r>
            <a:r>
              <a:rPr lang="it-IT" dirty="0" smtClean="0"/>
              <a:t>(1903-1909), 4 voll.</a:t>
            </a:r>
          </a:p>
          <a:p>
            <a:r>
              <a:rPr lang="it-IT" i="1" dirty="0" smtClean="0"/>
              <a:t>Paris </a:t>
            </a:r>
            <a:r>
              <a:rPr lang="it-IT" i="1" dirty="0" err="1" smtClean="0"/>
              <a:t>sous</a:t>
            </a:r>
            <a:r>
              <a:rPr lang="it-IT" i="1" dirty="0" smtClean="0"/>
              <a:t> le premier Empire </a:t>
            </a:r>
            <a:r>
              <a:rPr lang="it-IT" dirty="0" smtClean="0"/>
              <a:t>(1912-1914), 2 voll.</a:t>
            </a:r>
          </a:p>
          <a:p>
            <a:endParaRPr lang="it-IT" i="1" dirty="0"/>
          </a:p>
        </p:txBody>
      </p:sp>
    </p:spTree>
    <p:extLst>
      <p:ext uri="{BB962C8B-B14F-4D97-AF65-F5344CB8AC3E}">
        <p14:creationId xmlns:p14="http://schemas.microsoft.com/office/powerpoint/2010/main" val="8799457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t>Rivoluzione e metodo storico</a:t>
            </a:r>
            <a:endParaRPr lang="it-IT" b="1" dirty="0"/>
          </a:p>
        </p:txBody>
      </p:sp>
      <p:sp>
        <p:nvSpPr>
          <p:cNvPr id="3" name="Segnaposto contenuto 2"/>
          <p:cNvSpPr>
            <a:spLocks noGrp="1"/>
          </p:cNvSpPr>
          <p:nvPr>
            <p:ph idx="1"/>
          </p:nvPr>
        </p:nvSpPr>
        <p:spPr/>
        <p:txBody>
          <a:bodyPr>
            <a:normAutofit/>
          </a:bodyPr>
          <a:lstStyle/>
          <a:p>
            <a:pPr marL="0" indent="0">
              <a:buNone/>
            </a:pPr>
            <a:r>
              <a:rPr lang="it-IT" sz="2800" dirty="0" smtClean="0"/>
              <a:t>«Ho onorato la Rivoluzione con la verità. </a:t>
            </a:r>
          </a:p>
          <a:p>
            <a:pPr marL="0" indent="0">
              <a:buNone/>
            </a:pPr>
            <a:r>
              <a:rPr lang="it-IT" sz="2800" dirty="0" smtClean="0"/>
              <a:t>Ho contribuito, applicando il metodo storico, a far entrare la Rivoluzione francese nella storia. </a:t>
            </a:r>
          </a:p>
          <a:p>
            <a:pPr marL="0" indent="0">
              <a:buNone/>
            </a:pPr>
            <a:r>
              <a:rPr lang="it-IT" sz="2800" dirty="0" smtClean="0"/>
              <a:t>Oggi nessuno osa più scrivere sulla Rivoluzione, anche per denigrarla, senza produrre testi e senza citare le proprie fonti»</a:t>
            </a:r>
          </a:p>
          <a:p>
            <a:pPr marL="0" indent="0" algn="r">
              <a:buNone/>
            </a:pPr>
            <a:r>
              <a:rPr lang="it-IT" sz="2800" dirty="0" smtClean="0"/>
              <a:t>(A. </a:t>
            </a:r>
            <a:r>
              <a:rPr lang="it-IT" sz="2800" dirty="0" err="1" smtClean="0"/>
              <a:t>Aulard</a:t>
            </a:r>
            <a:r>
              <a:rPr lang="it-IT" sz="2800" dirty="0" smtClean="0"/>
              <a:t>, 1920)</a:t>
            </a:r>
            <a:endParaRPr lang="it-IT" sz="2800" dirty="0"/>
          </a:p>
        </p:txBody>
      </p:sp>
    </p:spTree>
    <p:extLst>
      <p:ext uri="{BB962C8B-B14F-4D97-AF65-F5344CB8AC3E}">
        <p14:creationId xmlns:p14="http://schemas.microsoft.com/office/powerpoint/2010/main" val="26414741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854224"/>
            <a:ext cx="8229600" cy="990600"/>
          </a:xfrm>
        </p:spPr>
        <p:txBody>
          <a:bodyPr>
            <a:noAutofit/>
          </a:bodyPr>
          <a:lstStyle/>
          <a:p>
            <a:pPr lvl="0"/>
            <a:r>
              <a:rPr lang="it-IT" sz="3200" dirty="0"/>
              <a:t>L’interpretazione socialista e marxista: </a:t>
            </a:r>
            <a:r>
              <a:rPr lang="it-IT" sz="3200" dirty="0" smtClean="0"/>
              <a:t/>
            </a:r>
            <a:br>
              <a:rPr lang="it-IT" sz="3200" dirty="0" smtClean="0"/>
            </a:br>
            <a:r>
              <a:rPr lang="fr-FR" sz="3200" b="1" dirty="0" smtClean="0"/>
              <a:t>J</a:t>
            </a:r>
            <a:r>
              <a:rPr lang="fr-FR" sz="3200" b="1" dirty="0"/>
              <a:t>. Jaurès </a:t>
            </a:r>
            <a:r>
              <a:rPr lang="fr-FR" sz="3200" dirty="0"/>
              <a:t>(1859-1914), </a:t>
            </a:r>
            <a:r>
              <a:rPr lang="fr-FR" sz="3200" b="1" dirty="0"/>
              <a:t>A. Mathiez </a:t>
            </a:r>
            <a:r>
              <a:rPr lang="fr-FR" sz="3200" dirty="0"/>
              <a:t>(1874-1932), </a:t>
            </a:r>
            <a:r>
              <a:rPr lang="fr-FR" sz="3200" b="1" dirty="0"/>
              <a:t>G. Lefebvre </a:t>
            </a:r>
            <a:r>
              <a:rPr lang="fr-FR" sz="3200" dirty="0"/>
              <a:t>(1874-1959)</a:t>
            </a:r>
            <a:r>
              <a:rPr lang="it-IT" sz="3200" dirty="0"/>
              <a:t/>
            </a:r>
            <a:br>
              <a:rPr lang="it-IT" sz="3200" dirty="0"/>
            </a:br>
            <a:endParaRPr lang="it-IT" sz="3200" dirty="0"/>
          </a:p>
        </p:txBody>
      </p:sp>
      <p:pic>
        <p:nvPicPr>
          <p:cNvPr id="1536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2071389"/>
            <a:ext cx="3061196"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1880" y="2673110"/>
            <a:ext cx="2160240" cy="3132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6136" y="2564904"/>
            <a:ext cx="3199990" cy="345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05530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t>Le opere chiave</a:t>
            </a:r>
            <a:endParaRPr lang="it-IT" b="1" dirty="0"/>
          </a:p>
        </p:txBody>
      </p:sp>
      <p:sp>
        <p:nvSpPr>
          <p:cNvPr id="3" name="Segnaposto contenuto 2"/>
          <p:cNvSpPr>
            <a:spLocks noGrp="1"/>
          </p:cNvSpPr>
          <p:nvPr>
            <p:ph idx="1"/>
          </p:nvPr>
        </p:nvSpPr>
        <p:spPr/>
        <p:txBody>
          <a:bodyPr>
            <a:normAutofit lnSpcReduction="10000"/>
          </a:bodyPr>
          <a:lstStyle/>
          <a:p>
            <a:pPr lvl="1"/>
            <a:r>
              <a:rPr lang="fr-FR" b="1" dirty="0"/>
              <a:t>J. </a:t>
            </a:r>
            <a:r>
              <a:rPr lang="fr-FR" b="1" dirty="0" smtClean="0"/>
              <a:t>Jaurès</a:t>
            </a:r>
            <a:r>
              <a:rPr lang="fr-FR" dirty="0" smtClean="0"/>
              <a:t>, </a:t>
            </a:r>
            <a:r>
              <a:rPr lang="fr-FR" i="1" dirty="0"/>
              <a:t>Histoire socialiste de la Révolution française</a:t>
            </a:r>
            <a:r>
              <a:rPr lang="fr-FR" dirty="0"/>
              <a:t>, 4 </a:t>
            </a:r>
            <a:r>
              <a:rPr lang="fr-FR" dirty="0" err="1"/>
              <a:t>voll</a:t>
            </a:r>
            <a:r>
              <a:rPr lang="fr-FR" dirty="0"/>
              <a:t>.</a:t>
            </a:r>
            <a:r>
              <a:rPr lang="fr-FR" i="1" dirty="0"/>
              <a:t> </a:t>
            </a:r>
            <a:r>
              <a:rPr lang="fr-FR" dirty="0"/>
              <a:t>(1901-1903</a:t>
            </a:r>
            <a:r>
              <a:rPr lang="fr-FR" dirty="0" smtClean="0"/>
              <a:t>)</a:t>
            </a:r>
          </a:p>
          <a:p>
            <a:pPr lvl="1"/>
            <a:endParaRPr lang="it-IT" sz="2800" dirty="0"/>
          </a:p>
          <a:p>
            <a:pPr lvl="1"/>
            <a:r>
              <a:rPr lang="fr-FR" b="1" dirty="0"/>
              <a:t>A. </a:t>
            </a:r>
            <a:r>
              <a:rPr lang="fr-FR" b="1" dirty="0" smtClean="0"/>
              <a:t>Mathiez</a:t>
            </a:r>
            <a:r>
              <a:rPr lang="fr-FR" dirty="0" smtClean="0"/>
              <a:t>, </a:t>
            </a:r>
            <a:r>
              <a:rPr lang="fr-FR" i="1" dirty="0"/>
              <a:t>Etudes robespierristes</a:t>
            </a:r>
            <a:r>
              <a:rPr lang="fr-FR" dirty="0"/>
              <a:t>, 2 </a:t>
            </a:r>
            <a:r>
              <a:rPr lang="fr-FR" dirty="0" err="1"/>
              <a:t>voll</a:t>
            </a:r>
            <a:r>
              <a:rPr lang="fr-FR" dirty="0"/>
              <a:t>. (1917-1918</a:t>
            </a:r>
            <a:r>
              <a:rPr lang="fr-FR" dirty="0" smtClean="0"/>
              <a:t>)</a:t>
            </a:r>
          </a:p>
          <a:p>
            <a:pPr lvl="1"/>
            <a:r>
              <a:rPr lang="fr-FR" i="1" dirty="0" smtClean="0"/>
              <a:t>Autour </a:t>
            </a:r>
            <a:r>
              <a:rPr lang="fr-FR" i="1" dirty="0"/>
              <a:t>de Robespierre </a:t>
            </a:r>
            <a:r>
              <a:rPr lang="fr-FR" dirty="0"/>
              <a:t>(1925</a:t>
            </a:r>
            <a:r>
              <a:rPr lang="fr-FR" dirty="0" smtClean="0"/>
              <a:t>)</a:t>
            </a:r>
          </a:p>
          <a:p>
            <a:pPr lvl="1"/>
            <a:r>
              <a:rPr lang="fr-FR" i="1" dirty="0" smtClean="0"/>
              <a:t>Le </a:t>
            </a:r>
            <a:r>
              <a:rPr lang="fr-FR" i="1" dirty="0"/>
              <a:t>bolchévisme et le jacobinisme </a:t>
            </a:r>
            <a:r>
              <a:rPr lang="fr-FR" dirty="0"/>
              <a:t>(1920</a:t>
            </a:r>
            <a:r>
              <a:rPr lang="fr-FR" dirty="0" smtClean="0"/>
              <a:t>)</a:t>
            </a:r>
          </a:p>
          <a:p>
            <a:pPr lvl="1"/>
            <a:r>
              <a:rPr lang="fr-FR" i="1" dirty="0" smtClean="0"/>
              <a:t>La </a:t>
            </a:r>
            <a:r>
              <a:rPr lang="fr-FR" i="1" dirty="0"/>
              <a:t>Révolution française</a:t>
            </a:r>
            <a:r>
              <a:rPr lang="fr-FR" dirty="0"/>
              <a:t>, 3 </a:t>
            </a:r>
            <a:r>
              <a:rPr lang="fr-FR" dirty="0" err="1"/>
              <a:t>voll</a:t>
            </a:r>
            <a:r>
              <a:rPr lang="fr-FR" dirty="0"/>
              <a:t>. (1922-27) </a:t>
            </a:r>
            <a:endParaRPr lang="fr-FR" dirty="0" smtClean="0"/>
          </a:p>
          <a:p>
            <a:pPr lvl="1"/>
            <a:r>
              <a:rPr lang="fr-FR" i="1" dirty="0" smtClean="0"/>
              <a:t>La </a:t>
            </a:r>
            <a:r>
              <a:rPr lang="fr-FR" i="1" dirty="0"/>
              <a:t>vie chère et le mouvement social sous la Terreur </a:t>
            </a:r>
            <a:r>
              <a:rPr lang="fr-FR" dirty="0"/>
              <a:t>(1927</a:t>
            </a:r>
            <a:r>
              <a:rPr lang="fr-FR" dirty="0" smtClean="0"/>
              <a:t>)</a:t>
            </a:r>
          </a:p>
          <a:p>
            <a:pPr lvl="1"/>
            <a:endParaRPr lang="it-IT" sz="2800" dirty="0"/>
          </a:p>
          <a:p>
            <a:pPr lvl="1"/>
            <a:r>
              <a:rPr lang="fr-FR" b="1" dirty="0"/>
              <a:t>G. </a:t>
            </a:r>
            <a:r>
              <a:rPr lang="fr-FR" b="1" dirty="0" smtClean="0"/>
              <a:t>Lefebvre</a:t>
            </a:r>
            <a:r>
              <a:rPr lang="fr-FR" dirty="0" smtClean="0"/>
              <a:t>,  </a:t>
            </a:r>
            <a:r>
              <a:rPr lang="fr-FR" i="1" dirty="0"/>
              <a:t>Les Paysans du Nord </a:t>
            </a:r>
            <a:r>
              <a:rPr lang="fr-FR" dirty="0"/>
              <a:t>(1924) </a:t>
            </a:r>
            <a:endParaRPr lang="fr-FR" dirty="0" smtClean="0"/>
          </a:p>
          <a:p>
            <a:pPr lvl="1"/>
            <a:r>
              <a:rPr lang="fr-FR" i="1" dirty="0" smtClean="0"/>
              <a:t>La </a:t>
            </a:r>
            <a:r>
              <a:rPr lang="fr-FR" i="1" dirty="0"/>
              <a:t>Grande Peur de 1789</a:t>
            </a:r>
            <a:r>
              <a:rPr lang="fr-FR" dirty="0"/>
              <a:t> (1932</a:t>
            </a:r>
            <a:r>
              <a:rPr lang="fr-FR" dirty="0" smtClean="0"/>
              <a:t>)</a:t>
            </a:r>
          </a:p>
          <a:p>
            <a:pPr lvl="1"/>
            <a:r>
              <a:rPr lang="fr-FR" i="1" dirty="0" smtClean="0"/>
              <a:t>La </a:t>
            </a:r>
            <a:r>
              <a:rPr lang="fr-FR" i="1" dirty="0"/>
              <a:t>foule</a:t>
            </a:r>
            <a:r>
              <a:rPr lang="fr-FR" dirty="0"/>
              <a:t> (1934) </a:t>
            </a:r>
            <a:endParaRPr lang="fr-FR" dirty="0" smtClean="0"/>
          </a:p>
          <a:p>
            <a:pPr lvl="1"/>
            <a:r>
              <a:rPr lang="fr-FR" i="1" dirty="0" smtClean="0"/>
              <a:t>Quatre-vingt-neuf </a:t>
            </a:r>
            <a:r>
              <a:rPr lang="fr-FR" dirty="0"/>
              <a:t>(1939)</a:t>
            </a:r>
            <a:endParaRPr lang="it-IT" sz="2800" dirty="0"/>
          </a:p>
          <a:p>
            <a:endParaRPr lang="it-IT" dirty="0"/>
          </a:p>
        </p:txBody>
      </p:sp>
    </p:spTree>
    <p:extLst>
      <p:ext uri="{BB962C8B-B14F-4D97-AF65-F5344CB8AC3E}">
        <p14:creationId xmlns:p14="http://schemas.microsoft.com/office/powerpoint/2010/main" val="8436001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476672"/>
            <a:ext cx="8003232" cy="976888"/>
          </a:xfrm>
        </p:spPr>
        <p:txBody>
          <a:bodyPr>
            <a:normAutofit/>
          </a:bodyPr>
          <a:lstStyle/>
          <a:p>
            <a:r>
              <a:rPr lang="it-IT" sz="4400" b="1" dirty="0" smtClean="0"/>
              <a:t>   Jean </a:t>
            </a:r>
            <a:r>
              <a:rPr lang="it-IT" sz="4400" b="1" dirty="0" err="1" smtClean="0"/>
              <a:t>Jaurès</a:t>
            </a:r>
            <a:r>
              <a:rPr lang="it-IT" sz="4400" b="1" dirty="0" smtClean="0"/>
              <a:t> (1859-1914)</a:t>
            </a:r>
            <a:endParaRPr lang="it-IT" sz="4400" b="1" dirty="0"/>
          </a:p>
        </p:txBody>
      </p:sp>
      <p:pic>
        <p:nvPicPr>
          <p:cNvPr id="1026" name="Picture 2"/>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16667" b="16667"/>
          <a:stretch>
            <a:fillRect/>
          </a:stretch>
        </p:blipFill>
        <p:spPr bwMode="auto">
          <a:xfrm>
            <a:off x="3779912" y="1628376"/>
            <a:ext cx="5256584" cy="48969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egnaposto testo 3"/>
          <p:cNvSpPr>
            <a:spLocks noGrp="1"/>
          </p:cNvSpPr>
          <p:nvPr>
            <p:ph type="body" sz="half" idx="2"/>
          </p:nvPr>
        </p:nvSpPr>
        <p:spPr>
          <a:xfrm>
            <a:off x="251520" y="1484784"/>
            <a:ext cx="3528392" cy="5040560"/>
          </a:xfrm>
        </p:spPr>
        <p:txBody>
          <a:bodyPr>
            <a:normAutofit fontScale="92500" lnSpcReduction="20000"/>
          </a:bodyPr>
          <a:lstStyle/>
          <a:p>
            <a:r>
              <a:rPr lang="it-IT" b="1" dirty="0" smtClean="0"/>
              <a:t>Leader socialista </a:t>
            </a:r>
            <a:r>
              <a:rPr lang="it-IT" dirty="0" smtClean="0"/>
              <a:t>francese, presidente della </a:t>
            </a:r>
            <a:r>
              <a:rPr lang="it-IT" b="1" dirty="0" smtClean="0"/>
              <a:t>SFIO</a:t>
            </a:r>
            <a:r>
              <a:rPr lang="it-IT" dirty="0" smtClean="0"/>
              <a:t> (</a:t>
            </a:r>
            <a:r>
              <a:rPr lang="it-IT" dirty="0" err="1" smtClean="0"/>
              <a:t>Sèction</a:t>
            </a:r>
            <a:r>
              <a:rPr lang="it-IT" dirty="0" smtClean="0"/>
              <a:t> </a:t>
            </a:r>
            <a:r>
              <a:rPr lang="it-IT" dirty="0" err="1" smtClean="0"/>
              <a:t>Française</a:t>
            </a:r>
            <a:r>
              <a:rPr lang="it-IT" dirty="0" smtClean="0"/>
              <a:t> de l’</a:t>
            </a:r>
            <a:r>
              <a:rPr lang="it-IT" dirty="0" err="1" smtClean="0"/>
              <a:t>Internationale</a:t>
            </a:r>
            <a:r>
              <a:rPr lang="it-IT" dirty="0" smtClean="0"/>
              <a:t> </a:t>
            </a:r>
            <a:r>
              <a:rPr lang="it-IT" dirty="0" err="1" smtClean="0"/>
              <a:t>Ouvrière</a:t>
            </a:r>
            <a:r>
              <a:rPr lang="it-IT" dirty="0" smtClean="0"/>
              <a:t>), giornalista e deputato, vicepresidente della Camera nel 1903.</a:t>
            </a:r>
          </a:p>
          <a:p>
            <a:pPr marL="0" lvl="1"/>
            <a:r>
              <a:rPr lang="it-IT" sz="1400" dirty="0" smtClean="0"/>
              <a:t>Fondatore </a:t>
            </a:r>
            <a:r>
              <a:rPr lang="it-IT" sz="1400" dirty="0"/>
              <a:t>e direttore del </a:t>
            </a:r>
            <a:r>
              <a:rPr lang="it-IT" sz="1400" dirty="0" smtClean="0"/>
              <a:t>giornale </a:t>
            </a:r>
            <a:r>
              <a:rPr lang="it-IT" sz="1400" dirty="0"/>
              <a:t>socialista </a:t>
            </a:r>
            <a:r>
              <a:rPr lang="it-IT" sz="1400" b="1" dirty="0" smtClean="0"/>
              <a:t>«</a:t>
            </a:r>
            <a:r>
              <a:rPr lang="it-IT" sz="1400" b="1" i="1" dirty="0" smtClean="0"/>
              <a:t>L'</a:t>
            </a:r>
            <a:r>
              <a:rPr lang="it-IT" sz="1400" b="1" i="1" dirty="0" err="1" smtClean="0"/>
              <a:t>Humanité</a:t>
            </a:r>
            <a:r>
              <a:rPr lang="it-IT" sz="1400" b="1" i="1" dirty="0" smtClean="0"/>
              <a:t>»</a:t>
            </a:r>
            <a:r>
              <a:rPr lang="it-IT" sz="1400" b="1" dirty="0"/>
              <a:t> </a:t>
            </a:r>
            <a:r>
              <a:rPr lang="it-IT" sz="1400" dirty="0" smtClean="0"/>
              <a:t>dal 1904, nel 1900 inizia a pubblicare la sua </a:t>
            </a:r>
            <a:r>
              <a:rPr lang="fr-FR" sz="1400" b="1" i="1" dirty="0" smtClean="0"/>
              <a:t>Histoire </a:t>
            </a:r>
            <a:r>
              <a:rPr lang="fr-FR" sz="1400" b="1" i="1" dirty="0"/>
              <a:t>socialiste de la Révolution française</a:t>
            </a:r>
            <a:r>
              <a:rPr lang="fr-FR" sz="1400" dirty="0" smtClean="0"/>
              <a:t>, in </a:t>
            </a:r>
            <a:r>
              <a:rPr lang="fr-FR" sz="1400" dirty="0" err="1" smtClean="0"/>
              <a:t>fascicoli</a:t>
            </a:r>
            <a:r>
              <a:rPr lang="fr-FR" sz="1400" dirty="0" smtClean="0"/>
              <a:t> </a:t>
            </a:r>
            <a:r>
              <a:rPr lang="fr-FR" sz="1400" dirty="0" err="1" smtClean="0"/>
              <a:t>bisettimanali</a:t>
            </a:r>
            <a:r>
              <a:rPr lang="fr-FR" sz="1400" dirty="0" smtClean="0"/>
              <a:t> </a:t>
            </a:r>
            <a:r>
              <a:rPr lang="fr-FR" sz="1400" dirty="0" err="1" smtClean="0"/>
              <a:t>venduti</a:t>
            </a:r>
            <a:r>
              <a:rPr lang="fr-FR" sz="1400" dirty="0" smtClean="0"/>
              <a:t> </a:t>
            </a:r>
            <a:r>
              <a:rPr lang="fr-FR" sz="1400" dirty="0" err="1" smtClean="0"/>
              <a:t>dagli</a:t>
            </a:r>
            <a:r>
              <a:rPr lang="fr-FR" sz="1400" dirty="0" smtClean="0"/>
              <a:t> </a:t>
            </a:r>
            <a:r>
              <a:rPr lang="fr-FR" sz="1400" dirty="0" err="1" smtClean="0"/>
              <a:t>strilloni</a:t>
            </a:r>
            <a:r>
              <a:rPr lang="fr-FR" sz="1400" dirty="0" smtClean="0"/>
              <a:t>. L’</a:t>
            </a:r>
            <a:r>
              <a:rPr lang="fr-FR" sz="1400" dirty="0" err="1" smtClean="0"/>
              <a:t>opera</a:t>
            </a:r>
            <a:r>
              <a:rPr lang="fr-FR" sz="1400" dirty="0" smtClean="0"/>
              <a:t> (quasi 2000 pagine) </a:t>
            </a:r>
            <a:r>
              <a:rPr lang="fr-FR" sz="1400" dirty="0" err="1" smtClean="0"/>
              <a:t>verrà</a:t>
            </a:r>
            <a:r>
              <a:rPr lang="fr-FR" sz="1400" dirty="0" smtClean="0"/>
              <a:t> </a:t>
            </a:r>
            <a:r>
              <a:rPr lang="fr-FR" sz="1400" dirty="0" err="1" smtClean="0"/>
              <a:t>poi</a:t>
            </a:r>
            <a:r>
              <a:rPr lang="fr-FR" sz="1400" dirty="0" smtClean="0"/>
              <a:t> </a:t>
            </a:r>
            <a:r>
              <a:rPr lang="fr-FR" sz="1400" dirty="0" err="1" smtClean="0"/>
              <a:t>raccolta</a:t>
            </a:r>
            <a:r>
              <a:rPr lang="fr-FR" sz="1400" dirty="0" smtClean="0"/>
              <a:t> in 4 </a:t>
            </a:r>
            <a:r>
              <a:rPr lang="fr-FR" sz="1400" dirty="0" err="1"/>
              <a:t>voll</a:t>
            </a:r>
            <a:r>
              <a:rPr lang="fr-FR" sz="1400" dirty="0"/>
              <a:t>.</a:t>
            </a:r>
            <a:r>
              <a:rPr lang="fr-FR" sz="1400" i="1" dirty="0"/>
              <a:t> </a:t>
            </a:r>
            <a:r>
              <a:rPr lang="fr-FR" sz="1400" dirty="0"/>
              <a:t>f</a:t>
            </a:r>
            <a:r>
              <a:rPr lang="fr-FR" sz="1400" dirty="0" smtClean="0"/>
              <a:t>ra il 1901 e il 1903 e </a:t>
            </a:r>
            <a:r>
              <a:rPr lang="fr-FR" sz="1400" dirty="0" err="1" smtClean="0"/>
              <a:t>costituisce</a:t>
            </a:r>
            <a:r>
              <a:rPr lang="fr-FR" sz="1400" dirty="0" smtClean="0"/>
              <a:t> la prima parte di </a:t>
            </a:r>
            <a:r>
              <a:rPr lang="fr-FR" sz="1400" dirty="0" err="1" smtClean="0"/>
              <a:t>una</a:t>
            </a:r>
            <a:r>
              <a:rPr lang="fr-FR" sz="1400" dirty="0" smtClean="0"/>
              <a:t> grande </a:t>
            </a:r>
            <a:r>
              <a:rPr lang="fr-FR" sz="1400" i="1" dirty="0" err="1" smtClean="0"/>
              <a:t>storia</a:t>
            </a:r>
            <a:r>
              <a:rPr lang="fr-FR" sz="1400" i="1" dirty="0" smtClean="0"/>
              <a:t> </a:t>
            </a:r>
            <a:r>
              <a:rPr lang="fr-FR" sz="1400" i="1" dirty="0" err="1" smtClean="0"/>
              <a:t>socialista</a:t>
            </a:r>
            <a:r>
              <a:rPr lang="fr-FR" sz="1400" i="1" dirty="0" smtClean="0"/>
              <a:t> </a:t>
            </a:r>
            <a:r>
              <a:rPr lang="fr-FR" sz="1400" i="1" dirty="0" err="1" smtClean="0"/>
              <a:t>del</a:t>
            </a:r>
            <a:r>
              <a:rPr lang="fr-FR" sz="1400" i="1" dirty="0" smtClean="0"/>
              <a:t> </a:t>
            </a:r>
            <a:r>
              <a:rPr lang="fr-FR" sz="1400" i="1" dirty="0" err="1" smtClean="0"/>
              <a:t>secolo</a:t>
            </a:r>
            <a:r>
              <a:rPr lang="fr-FR" sz="1400" i="1" dirty="0" smtClean="0"/>
              <a:t> XIX </a:t>
            </a:r>
            <a:r>
              <a:rPr lang="fr-FR" sz="1400" dirty="0" err="1" smtClean="0"/>
              <a:t>collettiva</a:t>
            </a:r>
            <a:r>
              <a:rPr lang="fr-FR" sz="1400" dirty="0" smtClean="0"/>
              <a:t>.</a:t>
            </a:r>
            <a:endParaRPr lang="it-IT" dirty="0" smtClean="0"/>
          </a:p>
          <a:p>
            <a:r>
              <a:rPr lang="it-IT" dirty="0" smtClean="0"/>
              <a:t>Professore di filosofia nei licei e poi docente di storia all’Università di Tolosa, è noto come </a:t>
            </a:r>
            <a:r>
              <a:rPr lang="it-IT" dirty="0"/>
              <a:t>s</a:t>
            </a:r>
            <a:r>
              <a:rPr lang="it-IT" dirty="0" smtClean="0"/>
              <a:t>torico della rivoluzione francese, caposcuola della storiografia socialista e </a:t>
            </a:r>
            <a:r>
              <a:rPr lang="it-IT" dirty="0" err="1" smtClean="0"/>
              <a:t>filogiacobina</a:t>
            </a:r>
            <a:r>
              <a:rPr lang="it-IT" dirty="0" smtClean="0"/>
              <a:t>.</a:t>
            </a:r>
          </a:p>
          <a:p>
            <a:r>
              <a:rPr lang="it-IT" dirty="0" smtClean="0"/>
              <a:t>Esponente della sinistra socialista e pacifista convinto, nel 1914 cerca in tutti i modi di scongiurare la guerra, battendosi contro l’intervento della Francia e tentando di organizzare </a:t>
            </a:r>
            <a:r>
              <a:rPr lang="it-IT" dirty="0"/>
              <a:t>un movimento pacifista comune tra Francia e Germania, che facesse pressione sui rispettivi governi tramite </a:t>
            </a:r>
            <a:r>
              <a:rPr lang="it-IT" dirty="0" smtClean="0"/>
              <a:t>lo </a:t>
            </a:r>
            <a:r>
              <a:rPr lang="it-IT" dirty="0"/>
              <a:t>sciopero </a:t>
            </a:r>
            <a:r>
              <a:rPr lang="it-IT" dirty="0" smtClean="0"/>
              <a:t>generale. </a:t>
            </a:r>
          </a:p>
          <a:p>
            <a:r>
              <a:rPr lang="it-IT" dirty="0" smtClean="0"/>
              <a:t>Il </a:t>
            </a:r>
            <a:r>
              <a:rPr lang="it-IT" b="1" dirty="0"/>
              <a:t>31 luglio </a:t>
            </a:r>
            <a:r>
              <a:rPr lang="it-IT" b="1" dirty="0" smtClean="0"/>
              <a:t>1914 è assassinato  </a:t>
            </a:r>
            <a:r>
              <a:rPr lang="it-IT" dirty="0"/>
              <a:t>in un caffè di </a:t>
            </a:r>
            <a:r>
              <a:rPr lang="it-IT" dirty="0" smtClean="0"/>
              <a:t>Parigi da un </a:t>
            </a:r>
            <a:r>
              <a:rPr lang="it-IT" dirty="0"/>
              <a:t>giovane nazionalista francese </a:t>
            </a:r>
            <a:r>
              <a:rPr lang="it-IT" dirty="0" smtClean="0"/>
              <a:t>fautore della guerra contro la Germania.</a:t>
            </a:r>
          </a:p>
        </p:txBody>
      </p:sp>
    </p:spTree>
    <p:extLst>
      <p:ext uri="{BB962C8B-B14F-4D97-AF65-F5344CB8AC3E}">
        <p14:creationId xmlns:p14="http://schemas.microsoft.com/office/powerpoint/2010/main" val="33229332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7503" y="404664"/>
            <a:ext cx="8983319" cy="990600"/>
          </a:xfrm>
        </p:spPr>
        <p:txBody>
          <a:bodyPr>
            <a:normAutofit fontScale="90000"/>
          </a:bodyPr>
          <a:lstStyle/>
          <a:p>
            <a:r>
              <a:rPr lang="it-IT" b="1" dirty="0" smtClean="0"/>
              <a:t>Albert </a:t>
            </a:r>
            <a:r>
              <a:rPr lang="it-IT" b="1" dirty="0" err="1" smtClean="0"/>
              <a:t>Mathiez</a:t>
            </a:r>
            <a:r>
              <a:rPr lang="it-IT" b="1" dirty="0" smtClean="0"/>
              <a:t> </a:t>
            </a:r>
            <a:r>
              <a:rPr lang="fr-FR" dirty="0"/>
              <a:t>(</a:t>
            </a:r>
            <a:r>
              <a:rPr lang="fr-FR" dirty="0" smtClean="0"/>
              <a:t>1874-1932) </a:t>
            </a:r>
            <a:r>
              <a:rPr lang="it-IT" b="1" dirty="0" smtClean="0"/>
              <a:t>e la rivalutazione di Robespierre</a:t>
            </a:r>
            <a:endParaRPr lang="it-IT" b="1" dirty="0"/>
          </a:p>
        </p:txBody>
      </p:sp>
      <p:sp>
        <p:nvSpPr>
          <p:cNvPr id="4" name="Segnaposto contenuto 3"/>
          <p:cNvSpPr>
            <a:spLocks noGrp="1"/>
          </p:cNvSpPr>
          <p:nvPr>
            <p:ph idx="1"/>
          </p:nvPr>
        </p:nvSpPr>
        <p:spPr>
          <a:xfrm>
            <a:off x="251520" y="1504528"/>
            <a:ext cx="5760640" cy="4876800"/>
          </a:xfrm>
        </p:spPr>
        <p:txBody>
          <a:bodyPr>
            <a:noAutofit/>
          </a:bodyPr>
          <a:lstStyle/>
          <a:p>
            <a:pPr marL="0" lvl="1" indent="0">
              <a:buNone/>
            </a:pPr>
            <a:r>
              <a:rPr lang="fr-FR" sz="1600" dirty="0" err="1" smtClean="0"/>
              <a:t>Allievo</a:t>
            </a:r>
            <a:r>
              <a:rPr lang="fr-FR" sz="1600" dirty="0" smtClean="0"/>
              <a:t> </a:t>
            </a:r>
            <a:r>
              <a:rPr lang="fr-FR" sz="1600" dirty="0" err="1" smtClean="0"/>
              <a:t>dell’Ecole</a:t>
            </a:r>
            <a:r>
              <a:rPr lang="fr-FR" sz="1600" dirty="0" smtClean="0"/>
              <a:t> Normale, </a:t>
            </a:r>
            <a:r>
              <a:rPr lang="fr-FR" sz="1600" dirty="0" err="1" smtClean="0"/>
              <a:t>borsista</a:t>
            </a:r>
            <a:r>
              <a:rPr lang="fr-FR" sz="1600" dirty="0" smtClean="0"/>
              <a:t> </a:t>
            </a:r>
            <a:r>
              <a:rPr lang="fr-FR" sz="1600" dirty="0" err="1" smtClean="0"/>
              <a:t>della</a:t>
            </a:r>
            <a:r>
              <a:rPr lang="fr-FR" sz="1600" dirty="0" smtClean="0"/>
              <a:t> Fond. Thiers, </a:t>
            </a:r>
            <a:r>
              <a:rPr lang="fr-FR" sz="1600" dirty="0" err="1" smtClean="0"/>
              <a:t>addottoratosi</a:t>
            </a:r>
            <a:r>
              <a:rPr lang="fr-FR" sz="1600" dirty="0" smtClean="0"/>
              <a:t> </a:t>
            </a:r>
            <a:r>
              <a:rPr lang="fr-FR" sz="1600" dirty="0" err="1" smtClean="0"/>
              <a:t>nel</a:t>
            </a:r>
            <a:r>
              <a:rPr lang="fr-FR" sz="1600" dirty="0" smtClean="0"/>
              <a:t> </a:t>
            </a:r>
            <a:r>
              <a:rPr lang="fr-FR" sz="1600" b="1" dirty="0" smtClean="0"/>
              <a:t>1904</a:t>
            </a:r>
            <a:r>
              <a:rPr lang="fr-FR" sz="1600" dirty="0" smtClean="0"/>
              <a:t> con </a:t>
            </a:r>
            <a:r>
              <a:rPr lang="fr-FR" sz="1600" dirty="0" err="1" smtClean="0"/>
              <a:t>Aulard</a:t>
            </a:r>
            <a:r>
              <a:rPr lang="fr-FR" sz="1600" dirty="0" smtClean="0"/>
              <a:t>, </a:t>
            </a:r>
            <a:r>
              <a:rPr lang="fr-FR" sz="1600" dirty="0" err="1" smtClean="0"/>
              <a:t>Mathez</a:t>
            </a:r>
            <a:r>
              <a:rPr lang="fr-FR" sz="1600" dirty="0" smtClean="0"/>
              <a:t> </a:t>
            </a:r>
            <a:r>
              <a:rPr lang="fr-FR" sz="1600" dirty="0" err="1" smtClean="0"/>
              <a:t>insegna</a:t>
            </a:r>
            <a:r>
              <a:rPr lang="fr-FR" sz="1600" dirty="0" smtClean="0"/>
              <a:t> </a:t>
            </a:r>
            <a:r>
              <a:rPr lang="fr-FR" sz="1600" dirty="0" err="1" smtClean="0"/>
              <a:t>storia</a:t>
            </a:r>
            <a:r>
              <a:rPr lang="fr-FR" sz="1600" dirty="0" smtClean="0"/>
              <a:t> e </a:t>
            </a:r>
            <a:r>
              <a:rPr lang="fr-FR" sz="1600" dirty="0" err="1" smtClean="0"/>
              <a:t>geografia</a:t>
            </a:r>
            <a:r>
              <a:rPr lang="fr-FR" sz="1600" dirty="0" smtClean="0"/>
              <a:t> in vari </a:t>
            </a:r>
            <a:r>
              <a:rPr lang="fr-FR" sz="1600" dirty="0" err="1" smtClean="0"/>
              <a:t>licei</a:t>
            </a:r>
            <a:r>
              <a:rPr lang="fr-FR" sz="1600" dirty="0" smtClean="0"/>
              <a:t> di </a:t>
            </a:r>
            <a:r>
              <a:rPr lang="fr-FR" sz="1600" dirty="0" err="1" smtClean="0"/>
              <a:t>provincia</a:t>
            </a:r>
            <a:r>
              <a:rPr lang="fr-FR" sz="1600" dirty="0" smtClean="0"/>
              <a:t> e dal 1906 in un </a:t>
            </a:r>
            <a:r>
              <a:rPr lang="fr-FR" sz="1600" dirty="0" err="1" smtClean="0"/>
              <a:t>Liceo</a:t>
            </a:r>
            <a:r>
              <a:rPr lang="fr-FR" sz="1600" dirty="0" smtClean="0"/>
              <a:t> </a:t>
            </a:r>
            <a:r>
              <a:rPr lang="fr-FR" sz="1600" dirty="0" err="1" smtClean="0"/>
              <a:t>parigino</a:t>
            </a:r>
            <a:endParaRPr lang="fr-FR" sz="1600" dirty="0"/>
          </a:p>
          <a:p>
            <a:pPr marL="0" lvl="1" indent="0">
              <a:buNone/>
            </a:pPr>
            <a:r>
              <a:rPr lang="fr-FR" sz="1600" dirty="0" err="1" smtClean="0"/>
              <a:t>Nel</a:t>
            </a:r>
            <a:r>
              <a:rPr lang="fr-FR" sz="1600" dirty="0" smtClean="0"/>
              <a:t> </a:t>
            </a:r>
            <a:r>
              <a:rPr lang="fr-FR" sz="1600" b="1" dirty="0" smtClean="0"/>
              <a:t>1907</a:t>
            </a:r>
            <a:r>
              <a:rPr lang="fr-FR" sz="1600" dirty="0"/>
              <a:t>,</a:t>
            </a:r>
            <a:r>
              <a:rPr lang="fr-FR" sz="1600" dirty="0" smtClean="0"/>
              <a:t> in </a:t>
            </a:r>
            <a:r>
              <a:rPr lang="fr-FR" sz="1600" dirty="0" err="1" smtClean="0"/>
              <a:t>polemica</a:t>
            </a:r>
            <a:r>
              <a:rPr lang="fr-FR" sz="1600" dirty="0" smtClean="0"/>
              <a:t> con il </a:t>
            </a:r>
            <a:r>
              <a:rPr lang="fr-FR" sz="1600" i="1" dirty="0" err="1" smtClean="0"/>
              <a:t>dantoniano</a:t>
            </a:r>
            <a:r>
              <a:rPr lang="fr-FR" sz="1600" dirty="0" smtClean="0"/>
              <a:t>  </a:t>
            </a:r>
            <a:r>
              <a:rPr lang="fr-FR" sz="1600" dirty="0" err="1" smtClean="0"/>
              <a:t>Aulard</a:t>
            </a:r>
            <a:r>
              <a:rPr lang="fr-FR" sz="1600" dirty="0" smtClean="0"/>
              <a:t>, </a:t>
            </a:r>
            <a:r>
              <a:rPr lang="fr-FR" sz="1600" dirty="0"/>
              <a:t>Charles </a:t>
            </a:r>
            <a:r>
              <a:rPr lang="fr-FR" sz="1600" dirty="0" err="1" smtClean="0"/>
              <a:t>Vellay</a:t>
            </a:r>
            <a:r>
              <a:rPr lang="fr-FR" sz="1600" dirty="0" smtClean="0"/>
              <a:t> e Albert</a:t>
            </a:r>
            <a:r>
              <a:rPr lang="it-IT" sz="1600" dirty="0" smtClean="0"/>
              <a:t> </a:t>
            </a:r>
            <a:r>
              <a:rPr lang="fr-FR" sz="1600" dirty="0" smtClean="0"/>
              <a:t>Mathiez </a:t>
            </a:r>
            <a:r>
              <a:rPr lang="fr-FR" sz="1600" dirty="0" err="1" smtClean="0"/>
              <a:t>fondano</a:t>
            </a:r>
            <a:r>
              <a:rPr lang="fr-FR" sz="1600" dirty="0" smtClean="0"/>
              <a:t> la </a:t>
            </a:r>
            <a:r>
              <a:rPr lang="fr-FR" sz="1600" b="1" dirty="0" smtClean="0"/>
              <a:t>«Société des études robespierristes», </a:t>
            </a:r>
            <a:r>
              <a:rPr lang="fr-FR" sz="1600" dirty="0" err="1" smtClean="0"/>
              <a:t>antagonista</a:t>
            </a:r>
            <a:r>
              <a:rPr lang="fr-FR" sz="1600" dirty="0" smtClean="0"/>
              <a:t> </a:t>
            </a:r>
            <a:r>
              <a:rPr lang="fr-FR" sz="1600" dirty="0" err="1" smtClean="0"/>
              <a:t>della</a:t>
            </a:r>
            <a:r>
              <a:rPr lang="fr-FR" sz="1600" dirty="0" smtClean="0"/>
              <a:t> </a:t>
            </a:r>
            <a:r>
              <a:rPr lang="fr-FR" sz="1600" b="1" dirty="0" smtClean="0"/>
              <a:t>«</a:t>
            </a:r>
            <a:r>
              <a:rPr lang="it-IT" sz="1600" b="1" dirty="0" err="1" smtClean="0"/>
              <a:t>Société</a:t>
            </a:r>
            <a:r>
              <a:rPr lang="it-IT" sz="1600" b="1" dirty="0" smtClean="0"/>
              <a:t> d’Histoire de la </a:t>
            </a:r>
            <a:r>
              <a:rPr lang="it-IT" sz="1600" b="1" dirty="0" err="1" smtClean="0"/>
              <a:t>Révolution</a:t>
            </a:r>
            <a:r>
              <a:rPr lang="it-IT" sz="1600" b="1" dirty="0" smtClean="0"/>
              <a:t> </a:t>
            </a:r>
            <a:r>
              <a:rPr lang="it-IT" sz="1600" b="1" dirty="0" err="1" smtClean="0"/>
              <a:t>Française</a:t>
            </a:r>
            <a:r>
              <a:rPr lang="it-IT" sz="1600" b="1" dirty="0" smtClean="0"/>
              <a:t>»</a:t>
            </a:r>
            <a:r>
              <a:rPr lang="fr-FR" sz="1600" b="1" dirty="0" smtClean="0"/>
              <a:t>. </a:t>
            </a:r>
            <a:r>
              <a:rPr lang="fr-FR" sz="1600" dirty="0" err="1" smtClean="0"/>
              <a:t>Nel</a:t>
            </a:r>
            <a:r>
              <a:rPr lang="fr-FR" sz="1600" dirty="0" smtClean="0"/>
              <a:t> </a:t>
            </a:r>
            <a:r>
              <a:rPr lang="fr-FR" sz="1600" b="1" dirty="0" smtClean="0"/>
              <a:t>1908 </a:t>
            </a:r>
            <a:r>
              <a:rPr lang="fr-FR" sz="1600" dirty="0" err="1" smtClean="0"/>
              <a:t>nasce</a:t>
            </a:r>
            <a:r>
              <a:rPr lang="fr-FR" sz="1600" dirty="0" smtClean="0"/>
              <a:t> la </a:t>
            </a:r>
            <a:r>
              <a:rPr lang="fr-FR" sz="1600" dirty="0" err="1" smtClean="0"/>
              <a:t>rivista</a:t>
            </a:r>
            <a:r>
              <a:rPr lang="fr-FR" sz="1600" dirty="0" smtClean="0"/>
              <a:t> «Annales révolutionnaires», </a:t>
            </a:r>
            <a:r>
              <a:rPr lang="fr-FR" sz="1600" dirty="0" err="1" smtClean="0"/>
              <a:t>ribattezzata</a:t>
            </a:r>
            <a:r>
              <a:rPr lang="fr-FR" sz="1600" dirty="0" smtClean="0"/>
              <a:t> </a:t>
            </a:r>
            <a:r>
              <a:rPr lang="fr-FR" sz="1600" dirty="0" err="1" smtClean="0"/>
              <a:t>nel</a:t>
            </a:r>
            <a:r>
              <a:rPr lang="fr-FR" sz="1600" dirty="0" smtClean="0"/>
              <a:t> 1924 </a:t>
            </a:r>
            <a:r>
              <a:rPr lang="fr-FR" sz="1600" b="1" dirty="0" smtClean="0"/>
              <a:t>«Annales historiques de la Révolution française» </a:t>
            </a:r>
            <a:r>
              <a:rPr lang="fr-FR" sz="1600" dirty="0" smtClean="0"/>
              <a:t>(</a:t>
            </a:r>
            <a:r>
              <a:rPr lang="fr-FR" sz="1600" dirty="0" err="1" smtClean="0"/>
              <a:t>diretta</a:t>
            </a:r>
            <a:r>
              <a:rPr lang="fr-FR" sz="1600" dirty="0" smtClean="0"/>
              <a:t>, </a:t>
            </a:r>
            <a:r>
              <a:rPr lang="fr-FR" sz="1600" dirty="0" err="1" smtClean="0"/>
              <a:t>dopo</a:t>
            </a:r>
            <a:r>
              <a:rPr lang="fr-FR" sz="1600" dirty="0" smtClean="0"/>
              <a:t> Mathiez, da Lefebvre, Soboul e </a:t>
            </a:r>
            <a:r>
              <a:rPr lang="fr-FR" sz="1600" dirty="0" err="1" smtClean="0"/>
              <a:t>Vovelle</a:t>
            </a:r>
            <a:r>
              <a:rPr lang="fr-FR" sz="1600" dirty="0" smtClean="0"/>
              <a:t>)</a:t>
            </a:r>
          </a:p>
          <a:p>
            <a:pPr marL="0" lvl="1" indent="0">
              <a:buNone/>
            </a:pPr>
            <a:r>
              <a:rPr lang="fr-FR" sz="1600" dirty="0" smtClean="0"/>
              <a:t>Sostenuto da Jaurès, ma non da </a:t>
            </a:r>
            <a:r>
              <a:rPr lang="fr-FR" sz="1600" dirty="0" err="1" smtClean="0"/>
              <a:t>Aulard</a:t>
            </a:r>
            <a:r>
              <a:rPr lang="fr-FR" sz="1600" dirty="0" smtClean="0"/>
              <a:t>, </a:t>
            </a:r>
            <a:r>
              <a:rPr lang="fr-FR" sz="1600" dirty="0" err="1" smtClean="0"/>
              <a:t>nel</a:t>
            </a:r>
            <a:r>
              <a:rPr lang="fr-FR" sz="1600" dirty="0" smtClean="0"/>
              <a:t> </a:t>
            </a:r>
            <a:r>
              <a:rPr lang="fr-FR" sz="1600" b="1" dirty="0" smtClean="0"/>
              <a:t>1911 </a:t>
            </a:r>
            <a:r>
              <a:rPr lang="fr-FR" sz="1600" dirty="0" err="1" smtClean="0"/>
              <a:t>ottiene</a:t>
            </a:r>
            <a:r>
              <a:rPr lang="fr-FR" sz="1600" dirty="0" smtClean="0"/>
              <a:t> la </a:t>
            </a:r>
            <a:r>
              <a:rPr lang="fr-FR" sz="1600" dirty="0" err="1" smtClean="0"/>
              <a:t>cattedra</a:t>
            </a:r>
            <a:r>
              <a:rPr lang="fr-FR" sz="1600" dirty="0" smtClean="0"/>
              <a:t> di </a:t>
            </a:r>
            <a:r>
              <a:rPr lang="fr-FR" sz="1600" i="1" dirty="0" err="1" smtClean="0"/>
              <a:t>storia</a:t>
            </a:r>
            <a:r>
              <a:rPr lang="fr-FR" sz="1600" i="1" dirty="0" smtClean="0"/>
              <a:t> </a:t>
            </a:r>
            <a:r>
              <a:rPr lang="fr-FR" sz="1600" i="1" dirty="0" err="1" smtClean="0"/>
              <a:t>moderna</a:t>
            </a:r>
            <a:r>
              <a:rPr lang="fr-FR" sz="1600" dirty="0" smtClean="0"/>
              <a:t> </a:t>
            </a:r>
            <a:r>
              <a:rPr lang="fr-FR" sz="1600" dirty="0" err="1" smtClean="0"/>
              <a:t>all’Università</a:t>
            </a:r>
            <a:r>
              <a:rPr lang="fr-FR" sz="1600" dirty="0" smtClean="0"/>
              <a:t> di Besançon.</a:t>
            </a:r>
          </a:p>
          <a:p>
            <a:pPr marL="0" lvl="1" indent="0">
              <a:buNone/>
            </a:pPr>
            <a:r>
              <a:rPr lang="fr-FR" sz="1600" dirty="0" err="1" smtClean="0"/>
              <a:t>Nel</a:t>
            </a:r>
            <a:r>
              <a:rPr lang="fr-FR" sz="1600" dirty="0" smtClean="0"/>
              <a:t> 1917 si </a:t>
            </a:r>
            <a:r>
              <a:rPr lang="fr-FR" sz="1600" dirty="0" err="1" smtClean="0"/>
              <a:t>schiera</a:t>
            </a:r>
            <a:r>
              <a:rPr lang="fr-FR" sz="1600" dirty="0" smtClean="0"/>
              <a:t> con i </a:t>
            </a:r>
            <a:r>
              <a:rPr lang="fr-FR" sz="1600" dirty="0" err="1" smtClean="0"/>
              <a:t>bolscevichi</a:t>
            </a:r>
            <a:r>
              <a:rPr lang="fr-FR" sz="1600" dirty="0" smtClean="0"/>
              <a:t> e in </a:t>
            </a:r>
            <a:r>
              <a:rPr lang="fr-FR" sz="1600" dirty="0" err="1" smtClean="0"/>
              <a:t>seguito</a:t>
            </a:r>
            <a:r>
              <a:rPr lang="fr-FR" sz="1600" dirty="0" smtClean="0"/>
              <a:t> </a:t>
            </a:r>
            <a:r>
              <a:rPr lang="fr-FR" sz="1600" dirty="0" err="1" smtClean="0"/>
              <a:t>aderirà</a:t>
            </a:r>
            <a:r>
              <a:rPr lang="fr-FR" sz="1600" dirty="0" smtClean="0"/>
              <a:t> al </a:t>
            </a:r>
            <a:r>
              <a:rPr lang="fr-FR" sz="1600" b="1" i="1" dirty="0" smtClean="0"/>
              <a:t>Partit Communiste de France</a:t>
            </a:r>
          </a:p>
          <a:p>
            <a:pPr marL="0" lvl="1" indent="0">
              <a:buNone/>
            </a:pPr>
            <a:r>
              <a:rPr lang="fr-FR" sz="1600" dirty="0" err="1" smtClean="0"/>
              <a:t>Nel</a:t>
            </a:r>
            <a:r>
              <a:rPr lang="fr-FR" sz="1600" dirty="0" smtClean="0"/>
              <a:t> </a:t>
            </a:r>
            <a:r>
              <a:rPr lang="fr-FR" sz="1600" b="1" dirty="0" smtClean="0"/>
              <a:t>1919</a:t>
            </a:r>
            <a:r>
              <a:rPr lang="fr-FR" sz="1600" dirty="0" smtClean="0"/>
              <a:t> </a:t>
            </a:r>
            <a:r>
              <a:rPr lang="fr-FR" sz="1600" dirty="0" err="1"/>
              <a:t>ottiene</a:t>
            </a:r>
            <a:r>
              <a:rPr lang="fr-FR" sz="1600" dirty="0"/>
              <a:t> la </a:t>
            </a:r>
            <a:r>
              <a:rPr lang="fr-FR" sz="1600" dirty="0" err="1"/>
              <a:t>cattedra</a:t>
            </a:r>
            <a:r>
              <a:rPr lang="fr-FR" sz="1600" dirty="0"/>
              <a:t> di </a:t>
            </a:r>
            <a:r>
              <a:rPr lang="fr-FR" sz="1600" i="1" dirty="0" err="1"/>
              <a:t>storia</a:t>
            </a:r>
            <a:r>
              <a:rPr lang="fr-FR" sz="1600" i="1" dirty="0"/>
              <a:t> </a:t>
            </a:r>
            <a:r>
              <a:rPr lang="fr-FR" sz="1600" i="1" dirty="0" err="1"/>
              <a:t>moderna</a:t>
            </a:r>
            <a:r>
              <a:rPr lang="fr-FR" sz="1600" dirty="0"/>
              <a:t> </a:t>
            </a:r>
            <a:r>
              <a:rPr lang="fr-FR" sz="1600" dirty="0" err="1"/>
              <a:t>all’Università</a:t>
            </a:r>
            <a:r>
              <a:rPr lang="fr-FR" sz="1600" dirty="0"/>
              <a:t> di </a:t>
            </a:r>
            <a:r>
              <a:rPr lang="fr-FR" sz="1600" dirty="0" err="1" smtClean="0"/>
              <a:t>Digione</a:t>
            </a:r>
            <a:r>
              <a:rPr lang="fr-FR" sz="1600" dirty="0" smtClean="0"/>
              <a:t>, ma non </a:t>
            </a:r>
            <a:r>
              <a:rPr lang="fr-FR" sz="1600" dirty="0" err="1" smtClean="0"/>
              <a:t>otterrà</a:t>
            </a:r>
            <a:r>
              <a:rPr lang="fr-FR" sz="1600" dirty="0" smtClean="0"/>
              <a:t> mai la </a:t>
            </a:r>
            <a:r>
              <a:rPr lang="fr-FR" sz="1600" dirty="0" err="1" smtClean="0"/>
              <a:t>successione</a:t>
            </a:r>
            <a:r>
              <a:rPr lang="fr-FR" sz="1600" dirty="0" smtClean="0"/>
              <a:t> ad </a:t>
            </a:r>
            <a:r>
              <a:rPr lang="fr-FR" sz="1600" dirty="0" err="1" smtClean="0"/>
              <a:t>Aulard</a:t>
            </a:r>
            <a:r>
              <a:rPr lang="fr-FR" sz="1600" dirty="0" smtClean="0"/>
              <a:t> </a:t>
            </a:r>
            <a:r>
              <a:rPr lang="fr-FR" sz="1600" dirty="0" err="1" smtClean="0"/>
              <a:t>che</a:t>
            </a:r>
            <a:r>
              <a:rPr lang="fr-FR" sz="1600" dirty="0" smtClean="0"/>
              <a:t> </a:t>
            </a:r>
            <a:r>
              <a:rPr lang="fr-FR" sz="1600" dirty="0" err="1" smtClean="0"/>
              <a:t>nel</a:t>
            </a:r>
            <a:r>
              <a:rPr lang="fr-FR" sz="1600" dirty="0" smtClean="0"/>
              <a:t> 1923 </a:t>
            </a:r>
            <a:r>
              <a:rPr lang="fr-FR" sz="1600" dirty="0" err="1" smtClean="0"/>
              <a:t>gli</a:t>
            </a:r>
            <a:r>
              <a:rPr lang="fr-FR" sz="1600" dirty="0" smtClean="0"/>
              <a:t> </a:t>
            </a:r>
            <a:r>
              <a:rPr lang="fr-FR" sz="1600" dirty="0" err="1" smtClean="0"/>
              <a:t>preferisce</a:t>
            </a:r>
            <a:r>
              <a:rPr lang="fr-FR" sz="1600" dirty="0" smtClean="0"/>
              <a:t> Philippe </a:t>
            </a:r>
            <a:r>
              <a:rPr lang="fr-FR" sz="1600" dirty="0" err="1" smtClean="0"/>
              <a:t>Sagnac</a:t>
            </a:r>
            <a:r>
              <a:rPr lang="fr-FR" sz="1600" dirty="0" smtClean="0"/>
              <a:t>. Solo </a:t>
            </a:r>
            <a:r>
              <a:rPr lang="fr-FR" sz="1600" dirty="0" err="1" smtClean="0"/>
              <a:t>nel</a:t>
            </a:r>
            <a:r>
              <a:rPr lang="fr-FR" sz="1600" dirty="0" smtClean="0"/>
              <a:t> </a:t>
            </a:r>
            <a:r>
              <a:rPr lang="fr-FR" sz="1600" b="1" dirty="0" smtClean="0"/>
              <a:t>1931</a:t>
            </a:r>
            <a:r>
              <a:rPr lang="fr-FR" sz="1600" dirty="0" smtClean="0"/>
              <a:t>, </a:t>
            </a:r>
            <a:r>
              <a:rPr lang="fr-FR" sz="1600" dirty="0" err="1" smtClean="0"/>
              <a:t>dopo</a:t>
            </a:r>
            <a:r>
              <a:rPr lang="fr-FR" sz="1600" dirty="0" smtClean="0"/>
              <a:t> la morte di </a:t>
            </a:r>
            <a:r>
              <a:rPr lang="fr-FR" sz="1600" dirty="0" err="1" smtClean="0"/>
              <a:t>Aulard</a:t>
            </a:r>
            <a:r>
              <a:rPr lang="fr-FR" sz="1600" dirty="0" smtClean="0"/>
              <a:t>, </a:t>
            </a:r>
            <a:r>
              <a:rPr lang="fr-FR" sz="1600" dirty="0" err="1" smtClean="0"/>
              <a:t>ottiene</a:t>
            </a:r>
            <a:r>
              <a:rPr lang="fr-FR" sz="1600" dirty="0" smtClean="0"/>
              <a:t> un </a:t>
            </a:r>
            <a:r>
              <a:rPr lang="fr-FR" sz="1600" dirty="0" err="1" smtClean="0"/>
              <a:t>cattedra</a:t>
            </a:r>
            <a:r>
              <a:rPr lang="fr-FR" sz="1600" dirty="0" smtClean="0"/>
              <a:t> alla </a:t>
            </a:r>
            <a:r>
              <a:rPr lang="fr-FR" sz="1600" dirty="0" err="1" smtClean="0"/>
              <a:t>Sorbona</a:t>
            </a:r>
            <a:r>
              <a:rPr lang="fr-FR" sz="1600" dirty="0" smtClean="0"/>
              <a:t> (ma di </a:t>
            </a:r>
            <a:r>
              <a:rPr lang="fr-FR" sz="1600" i="1" dirty="0" err="1" smtClean="0"/>
              <a:t>storia</a:t>
            </a:r>
            <a:r>
              <a:rPr lang="fr-FR" sz="1600" i="1" dirty="0" smtClean="0"/>
              <a:t> </a:t>
            </a:r>
            <a:r>
              <a:rPr lang="fr-FR" sz="1600" i="1" dirty="0" err="1" smtClean="0"/>
              <a:t>moderna</a:t>
            </a:r>
            <a:r>
              <a:rPr lang="fr-FR" sz="1600" dirty="0" smtClean="0"/>
              <a:t>).   </a:t>
            </a:r>
            <a:r>
              <a:rPr lang="fr-FR" sz="1600" dirty="0" smtClean="0">
                <a:solidFill>
                  <a:srgbClr val="FF0000"/>
                </a:solidFill>
              </a:rPr>
              <a:t>Il </a:t>
            </a:r>
            <a:r>
              <a:rPr lang="fr-FR" sz="1600" dirty="0" err="1" smtClean="0">
                <a:solidFill>
                  <a:srgbClr val="FF0000"/>
                </a:solidFill>
              </a:rPr>
              <a:t>dissenso</a:t>
            </a:r>
            <a:r>
              <a:rPr lang="fr-FR" sz="1600" dirty="0" smtClean="0">
                <a:solidFill>
                  <a:srgbClr val="FF0000"/>
                </a:solidFill>
              </a:rPr>
              <a:t> politico continua a </a:t>
            </a:r>
            <a:r>
              <a:rPr lang="fr-FR" sz="1600" dirty="0" err="1" smtClean="0">
                <a:solidFill>
                  <a:srgbClr val="FF0000"/>
                </a:solidFill>
              </a:rPr>
              <a:t>segnare</a:t>
            </a:r>
            <a:r>
              <a:rPr lang="fr-FR" sz="1600" dirty="0" smtClean="0">
                <a:solidFill>
                  <a:srgbClr val="FF0000"/>
                </a:solidFill>
              </a:rPr>
              <a:t> la </a:t>
            </a:r>
            <a:r>
              <a:rPr lang="fr-FR" sz="1600" dirty="0" err="1" smtClean="0">
                <a:solidFill>
                  <a:srgbClr val="FF0000"/>
                </a:solidFill>
              </a:rPr>
              <a:t>vita</a:t>
            </a:r>
            <a:r>
              <a:rPr lang="fr-FR" sz="1600" dirty="0" smtClean="0">
                <a:solidFill>
                  <a:srgbClr val="FF0000"/>
                </a:solidFill>
              </a:rPr>
              <a:t> dei due </a:t>
            </a:r>
            <a:r>
              <a:rPr lang="fr-FR" sz="1600" dirty="0" err="1" smtClean="0">
                <a:solidFill>
                  <a:srgbClr val="FF0000"/>
                </a:solidFill>
              </a:rPr>
              <a:t>maggiori</a:t>
            </a:r>
            <a:r>
              <a:rPr lang="fr-FR" sz="1600" dirty="0" smtClean="0">
                <a:solidFill>
                  <a:srgbClr val="FF0000"/>
                </a:solidFill>
              </a:rPr>
              <a:t> </a:t>
            </a:r>
            <a:r>
              <a:rPr lang="fr-FR" sz="1600" dirty="0" err="1" smtClean="0">
                <a:solidFill>
                  <a:srgbClr val="FF0000"/>
                </a:solidFill>
              </a:rPr>
              <a:t>studiosi</a:t>
            </a:r>
            <a:r>
              <a:rPr lang="fr-FR" sz="1600" dirty="0" smtClean="0">
                <a:solidFill>
                  <a:srgbClr val="FF0000"/>
                </a:solidFill>
              </a:rPr>
              <a:t> </a:t>
            </a:r>
            <a:r>
              <a:rPr lang="fr-FR" sz="1600" dirty="0" err="1" smtClean="0">
                <a:solidFill>
                  <a:srgbClr val="FF0000"/>
                </a:solidFill>
              </a:rPr>
              <a:t>francesi</a:t>
            </a:r>
            <a:r>
              <a:rPr lang="fr-FR" sz="1600" dirty="0" smtClean="0">
                <a:solidFill>
                  <a:srgbClr val="FF0000"/>
                </a:solidFill>
              </a:rPr>
              <a:t> </a:t>
            </a:r>
            <a:r>
              <a:rPr lang="fr-FR" sz="1600" dirty="0" err="1" smtClean="0">
                <a:solidFill>
                  <a:srgbClr val="FF0000"/>
                </a:solidFill>
              </a:rPr>
              <a:t>della</a:t>
            </a:r>
            <a:r>
              <a:rPr lang="fr-FR" sz="1600" dirty="0" smtClean="0">
                <a:solidFill>
                  <a:srgbClr val="FF0000"/>
                </a:solidFill>
              </a:rPr>
              <a:t> </a:t>
            </a:r>
            <a:r>
              <a:rPr lang="fr-FR" sz="1600" dirty="0" err="1" smtClean="0">
                <a:solidFill>
                  <a:srgbClr val="FF0000"/>
                </a:solidFill>
              </a:rPr>
              <a:t>Rivoluzione</a:t>
            </a:r>
            <a:r>
              <a:rPr lang="fr-FR" sz="1600" dirty="0" smtClean="0"/>
              <a:t>.</a:t>
            </a:r>
            <a:endParaRPr lang="it-IT" sz="16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216" y="1364461"/>
            <a:ext cx="2574607" cy="37207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4739" y="3960639"/>
            <a:ext cx="1725613" cy="2852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25053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C00000"/>
                </a:solidFill>
              </a:rPr>
              <a:t>Tre fasi nella ricerca di A. </a:t>
            </a:r>
            <a:r>
              <a:rPr lang="it-IT" dirty="0" err="1" smtClean="0">
                <a:solidFill>
                  <a:srgbClr val="C00000"/>
                </a:solidFill>
              </a:rPr>
              <a:t>Mathiez</a:t>
            </a:r>
            <a:endParaRPr lang="it-IT" dirty="0">
              <a:solidFill>
                <a:srgbClr val="C00000"/>
              </a:solidFill>
            </a:endParaRPr>
          </a:p>
        </p:txBody>
      </p:sp>
      <p:sp>
        <p:nvSpPr>
          <p:cNvPr id="3" name="Segnaposto contenuto 2"/>
          <p:cNvSpPr>
            <a:spLocks noGrp="1"/>
          </p:cNvSpPr>
          <p:nvPr>
            <p:ph idx="1"/>
          </p:nvPr>
        </p:nvSpPr>
        <p:spPr/>
        <p:txBody>
          <a:bodyPr>
            <a:normAutofit fontScale="55000" lnSpcReduction="20000"/>
          </a:bodyPr>
          <a:lstStyle/>
          <a:p>
            <a:pPr marL="274320" lvl="1" indent="0">
              <a:buNone/>
            </a:pPr>
            <a:r>
              <a:rPr lang="fr-FR" sz="2300" b="1" dirty="0" smtClean="0"/>
              <a:t>Prima </a:t>
            </a:r>
            <a:r>
              <a:rPr lang="fr-FR" sz="2300" b="1" dirty="0" err="1" smtClean="0"/>
              <a:t>stagione</a:t>
            </a:r>
            <a:r>
              <a:rPr lang="fr-FR" sz="2300" b="1" dirty="0" smtClean="0"/>
              <a:t>, </a:t>
            </a:r>
            <a:r>
              <a:rPr lang="fr-FR" sz="2300" b="1" dirty="0" err="1" smtClean="0"/>
              <a:t>storia</a:t>
            </a:r>
            <a:r>
              <a:rPr lang="fr-FR" sz="2300" b="1" dirty="0" smtClean="0"/>
              <a:t> </a:t>
            </a:r>
            <a:r>
              <a:rPr lang="fr-FR" sz="2300" b="1" dirty="0" err="1" smtClean="0"/>
              <a:t>religiosa</a:t>
            </a:r>
            <a:r>
              <a:rPr lang="fr-FR" sz="2300" b="1" dirty="0" smtClean="0"/>
              <a:t> e </a:t>
            </a:r>
            <a:r>
              <a:rPr lang="fr-FR" sz="2300" b="1" dirty="0" err="1" smtClean="0"/>
              <a:t>culti</a:t>
            </a:r>
            <a:r>
              <a:rPr lang="fr-FR" sz="2300" b="1" dirty="0" smtClean="0"/>
              <a:t> </a:t>
            </a:r>
            <a:r>
              <a:rPr lang="fr-FR" sz="2300" b="1" dirty="0" err="1" smtClean="0"/>
              <a:t>rivoluzionari</a:t>
            </a:r>
            <a:r>
              <a:rPr lang="fr-FR" sz="2300" b="1" dirty="0" smtClean="0"/>
              <a:t>  </a:t>
            </a:r>
            <a:r>
              <a:rPr lang="fr-FR" sz="2300" dirty="0" smtClean="0"/>
              <a:t>(</a:t>
            </a:r>
            <a:r>
              <a:rPr lang="fr-FR" sz="2300" dirty="0" err="1" smtClean="0"/>
              <a:t>ancora</a:t>
            </a:r>
            <a:r>
              <a:rPr lang="fr-FR" sz="2300" dirty="0" smtClean="0"/>
              <a:t> legato ad </a:t>
            </a:r>
            <a:r>
              <a:rPr lang="fr-FR" sz="2300" dirty="0" err="1" smtClean="0"/>
              <a:t>Aulard</a:t>
            </a:r>
            <a:r>
              <a:rPr lang="fr-FR" sz="2300" dirty="0" smtClean="0"/>
              <a:t>)</a:t>
            </a:r>
          </a:p>
          <a:p>
            <a:r>
              <a:rPr lang="fr-FR" i="1" dirty="0"/>
              <a:t>La Théophilanthropie et le culte décadaire, 1796-1801. Essai sur l’histoire religieuse de la </a:t>
            </a:r>
            <a:r>
              <a:rPr lang="fr-FR" i="1" dirty="0" smtClean="0"/>
              <a:t>Révolution</a:t>
            </a:r>
            <a:r>
              <a:rPr lang="fr-FR" dirty="0" smtClean="0"/>
              <a:t>, </a:t>
            </a:r>
            <a:r>
              <a:rPr lang="fr-FR" dirty="0"/>
              <a:t>1904.</a:t>
            </a:r>
          </a:p>
          <a:p>
            <a:r>
              <a:rPr lang="fr-FR" i="1" dirty="0"/>
              <a:t>Les Origines des cultes révolutionnaires (</a:t>
            </a:r>
            <a:r>
              <a:rPr lang="fr-FR" i="1" dirty="0" smtClean="0"/>
              <a:t>1789-1792)</a:t>
            </a:r>
            <a:r>
              <a:rPr lang="fr-FR" dirty="0"/>
              <a:t>,</a:t>
            </a:r>
            <a:r>
              <a:rPr lang="fr-FR" dirty="0" smtClean="0"/>
              <a:t>1904</a:t>
            </a:r>
            <a:r>
              <a:rPr lang="fr-FR" dirty="0"/>
              <a:t>.</a:t>
            </a:r>
          </a:p>
          <a:p>
            <a:r>
              <a:rPr lang="fr-FR" i="1" dirty="0" smtClean="0"/>
              <a:t>Contributions </a:t>
            </a:r>
            <a:r>
              <a:rPr lang="fr-FR" i="1" dirty="0"/>
              <a:t>à l'histoire religieuse de la Révolution </a:t>
            </a:r>
            <a:r>
              <a:rPr lang="fr-FR" i="1" dirty="0" smtClean="0"/>
              <a:t>française</a:t>
            </a:r>
            <a:r>
              <a:rPr lang="fr-FR" dirty="0" smtClean="0"/>
              <a:t>, </a:t>
            </a:r>
            <a:r>
              <a:rPr lang="fr-FR" dirty="0"/>
              <a:t>1907</a:t>
            </a:r>
            <a:r>
              <a:rPr lang="fr-FR" dirty="0" smtClean="0"/>
              <a:t>.</a:t>
            </a:r>
            <a:endParaRPr lang="fr-FR" dirty="0"/>
          </a:p>
          <a:p>
            <a:r>
              <a:rPr lang="fr-FR" i="1" dirty="0"/>
              <a:t>La Révolution et l'Église. Études critiques et </a:t>
            </a:r>
            <a:r>
              <a:rPr lang="fr-FR" i="1" dirty="0" smtClean="0"/>
              <a:t>documentaires</a:t>
            </a:r>
            <a:r>
              <a:rPr lang="fr-FR" dirty="0" smtClean="0"/>
              <a:t>, </a:t>
            </a:r>
            <a:r>
              <a:rPr lang="fr-FR" dirty="0"/>
              <a:t>1910.</a:t>
            </a:r>
          </a:p>
          <a:p>
            <a:r>
              <a:rPr lang="fr-FR" i="1" dirty="0"/>
              <a:t>Rome et le clergé français sous la Constituante. La Constitution civile du Clergé. L'Affaire </a:t>
            </a:r>
            <a:r>
              <a:rPr lang="fr-FR" i="1" dirty="0" smtClean="0"/>
              <a:t>d'Avignon</a:t>
            </a:r>
            <a:r>
              <a:rPr lang="fr-FR" dirty="0" smtClean="0"/>
              <a:t>, 1911</a:t>
            </a:r>
            <a:r>
              <a:rPr lang="fr-FR" dirty="0"/>
              <a:t>.</a:t>
            </a:r>
          </a:p>
          <a:p>
            <a:pPr marL="0" indent="0">
              <a:buNone/>
            </a:pPr>
            <a:endParaRPr lang="fr-FR" i="1" dirty="0"/>
          </a:p>
          <a:p>
            <a:pPr marL="0" indent="0">
              <a:buNone/>
            </a:pPr>
            <a:r>
              <a:rPr lang="fr-FR" b="1" i="1" dirty="0" smtClean="0"/>
              <a:t>         </a:t>
            </a:r>
            <a:r>
              <a:rPr lang="fr-FR" b="1" dirty="0" smtClean="0"/>
              <a:t>Seconda </a:t>
            </a:r>
            <a:r>
              <a:rPr lang="fr-FR" b="1" dirty="0" err="1" smtClean="0"/>
              <a:t>stagione</a:t>
            </a:r>
            <a:r>
              <a:rPr lang="fr-FR" b="1" dirty="0" smtClean="0"/>
              <a:t>, la </a:t>
            </a:r>
            <a:r>
              <a:rPr lang="fr-FR" b="1" dirty="0" err="1" smtClean="0"/>
              <a:t>corruzione</a:t>
            </a:r>
            <a:r>
              <a:rPr lang="fr-FR" b="1" dirty="0" smtClean="0"/>
              <a:t> </a:t>
            </a:r>
            <a:r>
              <a:rPr lang="fr-FR" b="1" dirty="0" err="1" smtClean="0"/>
              <a:t>parlamentare</a:t>
            </a:r>
            <a:r>
              <a:rPr lang="fr-FR" b="1" dirty="0" smtClean="0"/>
              <a:t> e Danton  </a:t>
            </a:r>
            <a:r>
              <a:rPr lang="fr-FR" dirty="0" smtClean="0"/>
              <a:t>(la </a:t>
            </a:r>
            <a:r>
              <a:rPr lang="fr-FR" dirty="0" err="1" smtClean="0"/>
              <a:t>rottura</a:t>
            </a:r>
            <a:r>
              <a:rPr lang="fr-FR" dirty="0" smtClean="0"/>
              <a:t> con </a:t>
            </a:r>
            <a:r>
              <a:rPr lang="fr-FR" dirty="0" err="1" smtClean="0"/>
              <a:t>Aulard</a:t>
            </a:r>
            <a:r>
              <a:rPr lang="fr-FR" dirty="0" smtClean="0"/>
              <a:t>)</a:t>
            </a:r>
            <a:endParaRPr lang="fr-FR" dirty="0"/>
          </a:p>
          <a:p>
            <a:r>
              <a:rPr lang="fr-FR" i="1" dirty="0" smtClean="0"/>
              <a:t>La corruption parlementaire pendant la Révolution</a:t>
            </a:r>
            <a:r>
              <a:rPr lang="fr-FR" dirty="0" smtClean="0"/>
              <a:t>, 1917</a:t>
            </a:r>
            <a:endParaRPr lang="fr-FR" i="1" dirty="0" smtClean="0"/>
          </a:p>
          <a:p>
            <a:r>
              <a:rPr lang="fr-FR" i="1" dirty="0" smtClean="0"/>
              <a:t>La </a:t>
            </a:r>
            <a:r>
              <a:rPr lang="fr-FR" i="1" dirty="0"/>
              <a:t>Révolution et les Étrangers. Cosmopolitisme et défense </a:t>
            </a:r>
            <a:r>
              <a:rPr lang="fr-FR" i="1" dirty="0" smtClean="0"/>
              <a:t>nationale</a:t>
            </a:r>
            <a:r>
              <a:rPr lang="fr-FR" dirty="0" smtClean="0"/>
              <a:t>. </a:t>
            </a:r>
            <a:r>
              <a:rPr lang="fr-FR" dirty="0"/>
              <a:t>1918</a:t>
            </a:r>
            <a:r>
              <a:rPr lang="fr-FR" dirty="0" smtClean="0"/>
              <a:t>.</a:t>
            </a:r>
          </a:p>
          <a:p>
            <a:r>
              <a:rPr lang="fr-FR" i="1" dirty="0" smtClean="0"/>
              <a:t>Danton et la paix</a:t>
            </a:r>
            <a:r>
              <a:rPr lang="fr-FR" dirty="0" smtClean="0"/>
              <a:t>,  1919</a:t>
            </a:r>
            <a:endParaRPr lang="fr-FR" dirty="0"/>
          </a:p>
          <a:p>
            <a:r>
              <a:rPr lang="fr-FR" i="1" dirty="0"/>
              <a:t>Un Procès de corruption sous la terreur. L'affaire de la Compagnie des </a:t>
            </a:r>
            <a:r>
              <a:rPr lang="fr-FR" i="1" dirty="0" smtClean="0"/>
              <a:t>Indes</a:t>
            </a:r>
            <a:r>
              <a:rPr lang="fr-FR" dirty="0" smtClean="0"/>
              <a:t>, </a:t>
            </a:r>
            <a:r>
              <a:rPr lang="fr-FR" dirty="0"/>
              <a:t>1920.</a:t>
            </a:r>
          </a:p>
          <a:p>
            <a:r>
              <a:rPr lang="fr-FR" i="1" dirty="0"/>
              <a:t>Le Bolchévisme et le </a:t>
            </a:r>
            <a:r>
              <a:rPr lang="fr-FR" i="1" dirty="0" smtClean="0"/>
              <a:t>Jacobinisme</a:t>
            </a:r>
            <a:r>
              <a:rPr lang="fr-FR" dirty="0" smtClean="0"/>
              <a:t>, </a:t>
            </a:r>
            <a:r>
              <a:rPr lang="fr-FR" dirty="0"/>
              <a:t>1920</a:t>
            </a:r>
            <a:r>
              <a:rPr lang="fr-FR" dirty="0" smtClean="0"/>
              <a:t>.</a:t>
            </a:r>
          </a:p>
          <a:p>
            <a:endParaRPr lang="fr-FR" dirty="0"/>
          </a:p>
          <a:p>
            <a:pPr marL="0" indent="0">
              <a:buNone/>
            </a:pPr>
            <a:r>
              <a:rPr lang="fr-FR" b="1" dirty="0" smtClean="0"/>
              <a:t>         Terza </a:t>
            </a:r>
            <a:r>
              <a:rPr lang="fr-FR" b="1" dirty="0" err="1" smtClean="0"/>
              <a:t>stagione</a:t>
            </a:r>
            <a:r>
              <a:rPr lang="fr-FR" b="1" dirty="0" smtClean="0"/>
              <a:t>, il </a:t>
            </a:r>
            <a:r>
              <a:rPr lang="fr-FR" b="1" dirty="0" err="1" smtClean="0"/>
              <a:t>carovita</a:t>
            </a:r>
            <a:r>
              <a:rPr lang="fr-FR" b="1" dirty="0" smtClean="0"/>
              <a:t>  e Robespierre </a:t>
            </a:r>
            <a:r>
              <a:rPr lang="fr-FR" dirty="0" smtClean="0"/>
              <a:t>(l’</a:t>
            </a:r>
            <a:r>
              <a:rPr lang="fr-FR" dirty="0" err="1" smtClean="0"/>
              <a:t>opzione</a:t>
            </a:r>
            <a:r>
              <a:rPr lang="fr-FR" dirty="0" smtClean="0"/>
              <a:t> « </a:t>
            </a:r>
            <a:r>
              <a:rPr lang="fr-FR" dirty="0" err="1" smtClean="0"/>
              <a:t>leninista</a:t>
            </a:r>
            <a:r>
              <a:rPr lang="fr-FR" dirty="0" smtClean="0"/>
              <a:t> »)</a:t>
            </a:r>
            <a:endParaRPr lang="fr-FR" b="1" dirty="0"/>
          </a:p>
          <a:p>
            <a:r>
              <a:rPr lang="fr-FR" i="1" dirty="0"/>
              <a:t>Robespierre </a:t>
            </a:r>
            <a:r>
              <a:rPr lang="fr-FR" i="1" dirty="0" smtClean="0"/>
              <a:t>terroriste</a:t>
            </a:r>
            <a:r>
              <a:rPr lang="fr-FR" dirty="0" smtClean="0"/>
              <a:t>, </a:t>
            </a:r>
            <a:r>
              <a:rPr lang="fr-FR" dirty="0"/>
              <a:t>1921</a:t>
            </a:r>
            <a:r>
              <a:rPr lang="fr-FR" dirty="0" smtClean="0"/>
              <a:t>.</a:t>
            </a:r>
          </a:p>
          <a:p>
            <a:r>
              <a:rPr lang="fr-FR" i="1" dirty="0" smtClean="0"/>
              <a:t>Autour de Robespierre</a:t>
            </a:r>
            <a:r>
              <a:rPr lang="fr-FR" dirty="0" smtClean="0"/>
              <a:t>, 1925</a:t>
            </a:r>
            <a:endParaRPr lang="fr-FR" dirty="0"/>
          </a:p>
          <a:p>
            <a:r>
              <a:rPr lang="fr-FR" i="1" dirty="0" smtClean="0"/>
              <a:t>Autour </a:t>
            </a:r>
            <a:r>
              <a:rPr lang="fr-FR" i="1" dirty="0"/>
              <a:t>de Danton</a:t>
            </a:r>
            <a:r>
              <a:rPr lang="fr-FR" dirty="0"/>
              <a:t>, 1926.</a:t>
            </a:r>
          </a:p>
          <a:p>
            <a:r>
              <a:rPr lang="fr-FR" i="1" dirty="0"/>
              <a:t>La Vie chère et le mouvement social sous la </a:t>
            </a:r>
            <a:r>
              <a:rPr lang="fr-FR" i="1" dirty="0" smtClean="0"/>
              <a:t>Terreur</a:t>
            </a:r>
            <a:r>
              <a:rPr lang="fr-FR" dirty="0" smtClean="0"/>
              <a:t>, 1927 </a:t>
            </a:r>
            <a:endParaRPr lang="fr-FR" dirty="0"/>
          </a:p>
          <a:p>
            <a:r>
              <a:rPr lang="fr-FR" i="1" dirty="0"/>
              <a:t>La Réaction thermidorienne</a:t>
            </a:r>
            <a:r>
              <a:rPr lang="fr-FR" dirty="0"/>
              <a:t>, 1929. </a:t>
            </a:r>
            <a:r>
              <a:rPr lang="fr-FR" dirty="0" smtClean="0"/>
              <a:t> </a:t>
            </a:r>
            <a:endParaRPr lang="fr-FR" dirty="0"/>
          </a:p>
          <a:p>
            <a:r>
              <a:rPr lang="fr-FR" i="1" dirty="0"/>
              <a:t>Girondins et Montagnards</a:t>
            </a:r>
            <a:r>
              <a:rPr lang="fr-FR" dirty="0"/>
              <a:t>, 1930.</a:t>
            </a:r>
          </a:p>
          <a:p>
            <a:pPr marL="0" indent="0">
              <a:buNone/>
            </a:pPr>
            <a:endParaRPr lang="fr-FR" b="1" dirty="0"/>
          </a:p>
          <a:p>
            <a:pPr marL="274320" lvl="1" indent="0">
              <a:buNone/>
            </a:pPr>
            <a:endParaRPr lang="fr-FR" dirty="0"/>
          </a:p>
          <a:p>
            <a:endParaRPr lang="it-IT" dirty="0"/>
          </a:p>
        </p:txBody>
      </p:sp>
    </p:spTree>
    <p:extLst>
      <p:ext uri="{BB962C8B-B14F-4D97-AF65-F5344CB8AC3E}">
        <p14:creationId xmlns:p14="http://schemas.microsoft.com/office/powerpoint/2010/main" val="22272839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fr-FR" b="1" dirty="0"/>
              <a:t>George Lefebvre </a:t>
            </a:r>
            <a:r>
              <a:rPr lang="fr-FR" dirty="0"/>
              <a:t>(1874-1959)</a:t>
            </a:r>
            <a:endParaRPr lang="it-IT"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1412776"/>
            <a:ext cx="3540927" cy="5112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6016" y="1628800"/>
            <a:ext cx="3672408" cy="48952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716065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16632"/>
            <a:ext cx="8229600" cy="990600"/>
          </a:xfrm>
        </p:spPr>
        <p:txBody>
          <a:bodyPr/>
          <a:lstStyle/>
          <a:p>
            <a:r>
              <a:rPr lang="fr-FR" b="1" dirty="0" smtClean="0"/>
              <a:t>George </a:t>
            </a:r>
            <a:r>
              <a:rPr lang="fr-FR" b="1" dirty="0"/>
              <a:t>Lefebvre </a:t>
            </a:r>
            <a:r>
              <a:rPr lang="fr-FR" dirty="0"/>
              <a:t>(1874-1959)</a:t>
            </a:r>
            <a:endParaRPr lang="it-IT" dirty="0"/>
          </a:p>
        </p:txBody>
      </p:sp>
      <p:sp>
        <p:nvSpPr>
          <p:cNvPr id="3" name="Segnaposto contenuto 2"/>
          <p:cNvSpPr>
            <a:spLocks noGrp="1"/>
          </p:cNvSpPr>
          <p:nvPr>
            <p:ph idx="1"/>
          </p:nvPr>
        </p:nvSpPr>
        <p:spPr>
          <a:xfrm>
            <a:off x="457200" y="1052736"/>
            <a:ext cx="8507288" cy="4876800"/>
          </a:xfrm>
        </p:spPr>
        <p:txBody>
          <a:bodyPr>
            <a:noAutofit/>
          </a:bodyPr>
          <a:lstStyle/>
          <a:p>
            <a:pPr marL="0" indent="0" algn="just">
              <a:buNone/>
            </a:pPr>
            <a:r>
              <a:rPr lang="it-IT" sz="1800" dirty="0" smtClean="0"/>
              <a:t>Di origini modeste, nasce a Lille e si forma a Parigi, usufruendo sempre di borse di studio, per poi intraprendere la carriera di professore storia e geografia nei licei. Inizia ad appassionarsi alla storia della rivoluzione leggendo l’opera di </a:t>
            </a:r>
            <a:r>
              <a:rPr lang="it-IT" sz="1800" dirty="0" err="1" smtClean="0"/>
              <a:t>Jaurès</a:t>
            </a:r>
            <a:r>
              <a:rPr lang="it-IT" sz="1800" dirty="0" smtClean="0"/>
              <a:t> di cui condivide le idee politiche.</a:t>
            </a:r>
          </a:p>
          <a:p>
            <a:pPr marL="0" indent="0" algn="just">
              <a:buNone/>
            </a:pPr>
            <a:r>
              <a:rPr lang="it-IT" sz="1800" dirty="0" smtClean="0"/>
              <a:t>Conseguito il dottorato nel 1924, a 50 anni, con la tesi su </a:t>
            </a:r>
            <a:r>
              <a:rPr lang="it-IT" sz="1800" b="1" i="1" dirty="0" err="1" smtClean="0"/>
              <a:t>Les</a:t>
            </a:r>
            <a:r>
              <a:rPr lang="it-IT" sz="1800" b="1" i="1" dirty="0" smtClean="0"/>
              <a:t> </a:t>
            </a:r>
            <a:r>
              <a:rPr lang="it-IT" sz="1800" b="1" i="1" dirty="0" err="1"/>
              <a:t>p</a:t>
            </a:r>
            <a:r>
              <a:rPr lang="it-IT" sz="1800" b="1" i="1" dirty="0" err="1" smtClean="0"/>
              <a:t>aysans</a:t>
            </a:r>
            <a:r>
              <a:rPr lang="it-IT" sz="1800" b="1" i="1" dirty="0" smtClean="0"/>
              <a:t> </a:t>
            </a:r>
            <a:r>
              <a:rPr lang="it-IT" sz="1800" b="1" i="1" dirty="0" err="1" smtClean="0"/>
              <a:t>du</a:t>
            </a:r>
            <a:r>
              <a:rPr lang="it-IT" sz="1800" b="1" i="1" dirty="0" smtClean="0"/>
              <a:t> Nord pendant la </a:t>
            </a:r>
            <a:r>
              <a:rPr lang="it-IT" sz="1800" b="1" i="1" dirty="0" err="1" smtClean="0"/>
              <a:t>Révolution</a:t>
            </a:r>
            <a:r>
              <a:rPr lang="it-IT" sz="1800" b="1" i="1" dirty="0" smtClean="0"/>
              <a:t> </a:t>
            </a:r>
            <a:r>
              <a:rPr lang="it-IT" sz="1800" b="1" i="1" dirty="0" err="1" smtClean="0"/>
              <a:t>française</a:t>
            </a:r>
            <a:r>
              <a:rPr lang="it-IT" sz="1800" i="1" dirty="0"/>
              <a:t> </a:t>
            </a:r>
            <a:r>
              <a:rPr lang="it-IT" sz="1800" i="1" dirty="0" smtClean="0"/>
              <a:t>- </a:t>
            </a:r>
            <a:r>
              <a:rPr lang="it-IT" sz="1800" dirty="0" smtClean="0"/>
              <a:t>discussa con P. </a:t>
            </a:r>
            <a:r>
              <a:rPr lang="it-IT" sz="1800" dirty="0" err="1" smtClean="0"/>
              <a:t>Sagnac</a:t>
            </a:r>
            <a:r>
              <a:rPr lang="it-IT" sz="1800" dirty="0" smtClean="0"/>
              <a:t> e subito recensita da H. </a:t>
            </a:r>
            <a:r>
              <a:rPr lang="it-IT" sz="1800" dirty="0" err="1" smtClean="0"/>
              <a:t>Pirenne</a:t>
            </a:r>
            <a:r>
              <a:rPr lang="it-IT" sz="1800" dirty="0"/>
              <a:t> </a:t>
            </a:r>
            <a:r>
              <a:rPr lang="it-IT" sz="1800" dirty="0" smtClean="0"/>
              <a:t>- passa ad insegnare </a:t>
            </a:r>
            <a:r>
              <a:rPr lang="it-IT" sz="1800" i="1" dirty="0" smtClean="0"/>
              <a:t>storia moderna</a:t>
            </a:r>
            <a:r>
              <a:rPr lang="it-IT" sz="1800" dirty="0" smtClean="0"/>
              <a:t> all’università, prima a </a:t>
            </a:r>
            <a:r>
              <a:rPr lang="it-IT" sz="1800" b="1" dirty="0" err="1" smtClean="0"/>
              <a:t>Clermond</a:t>
            </a:r>
            <a:r>
              <a:rPr lang="it-IT" sz="1800" b="1" dirty="0" smtClean="0"/>
              <a:t>-Ferrand</a:t>
            </a:r>
            <a:r>
              <a:rPr lang="it-IT" sz="1800" dirty="0" smtClean="0"/>
              <a:t> (1925-28), poi a </a:t>
            </a:r>
            <a:r>
              <a:rPr lang="it-IT" sz="1800" b="1" dirty="0" smtClean="0"/>
              <a:t>Strasburgo (1928-35) </a:t>
            </a:r>
            <a:r>
              <a:rPr lang="it-IT" sz="1800" dirty="0" smtClean="0"/>
              <a:t>dove incontra M. Bloch e L. </a:t>
            </a:r>
            <a:r>
              <a:rPr lang="it-IT" sz="1800" dirty="0" err="1" smtClean="0"/>
              <a:t>Febvre</a:t>
            </a:r>
            <a:r>
              <a:rPr lang="it-IT" sz="1800" dirty="0" smtClean="0"/>
              <a:t> e partecipa alla fondazione delle «Annales»</a:t>
            </a:r>
            <a:r>
              <a:rPr lang="it-IT" sz="1800" b="1" dirty="0" smtClean="0"/>
              <a:t> </a:t>
            </a:r>
            <a:r>
              <a:rPr lang="it-IT" sz="1800" dirty="0" smtClean="0"/>
              <a:t>e infine alla </a:t>
            </a:r>
            <a:r>
              <a:rPr lang="it-IT" sz="1800" b="1" dirty="0" smtClean="0"/>
              <a:t>Sorbona</a:t>
            </a:r>
            <a:r>
              <a:rPr lang="it-IT" sz="1800" dirty="0" smtClean="0"/>
              <a:t> </a:t>
            </a:r>
            <a:r>
              <a:rPr lang="it-IT" sz="1800" b="1" dirty="0" smtClean="0"/>
              <a:t>(</a:t>
            </a:r>
            <a:r>
              <a:rPr lang="it-IT" sz="1800" dirty="0" smtClean="0"/>
              <a:t>1935-45) dove nel 1937 succede a </a:t>
            </a:r>
            <a:r>
              <a:rPr lang="it-IT" sz="1800" dirty="0" err="1" smtClean="0"/>
              <a:t>Saignac</a:t>
            </a:r>
            <a:r>
              <a:rPr lang="it-IT" sz="1800" dirty="0" smtClean="0"/>
              <a:t> nella prestigiosa cattedra di </a:t>
            </a:r>
            <a:r>
              <a:rPr lang="it-IT" sz="1800" i="1" dirty="0" smtClean="0"/>
              <a:t>Storia della rivoluzione francese</a:t>
            </a:r>
            <a:r>
              <a:rPr lang="it-IT" sz="1800" i="1" dirty="0"/>
              <a:t> </a:t>
            </a:r>
            <a:r>
              <a:rPr lang="it-IT" sz="1800" dirty="0" smtClean="0"/>
              <a:t>che era stata di </a:t>
            </a:r>
            <a:r>
              <a:rPr lang="it-IT" sz="1800" dirty="0" err="1" smtClean="0"/>
              <a:t>Aulard</a:t>
            </a:r>
            <a:r>
              <a:rPr lang="it-IT" sz="1800" dirty="0" smtClean="0"/>
              <a:t>.</a:t>
            </a:r>
          </a:p>
          <a:p>
            <a:pPr marL="0" indent="0" algn="just">
              <a:buNone/>
            </a:pPr>
            <a:r>
              <a:rPr lang="it-IT" sz="1800" dirty="0" smtClean="0"/>
              <a:t>Dal 1932 succede a </a:t>
            </a:r>
            <a:r>
              <a:rPr lang="it-IT" sz="1800" dirty="0" err="1" smtClean="0"/>
              <a:t>Mathiez</a:t>
            </a:r>
            <a:r>
              <a:rPr lang="it-IT" sz="1800" dirty="0" smtClean="0"/>
              <a:t> alla presidenza della </a:t>
            </a:r>
            <a:r>
              <a:rPr lang="it-IT" sz="1800" i="1" dirty="0" err="1" smtClean="0"/>
              <a:t>Société</a:t>
            </a:r>
            <a:r>
              <a:rPr lang="it-IT" sz="1800" i="1" dirty="0" smtClean="0"/>
              <a:t> </a:t>
            </a:r>
            <a:r>
              <a:rPr lang="it-IT" sz="1800" i="1" dirty="0" err="1" smtClean="0"/>
              <a:t>des</a:t>
            </a:r>
            <a:r>
              <a:rPr lang="it-IT" sz="1800" i="1" dirty="0" smtClean="0"/>
              <a:t> </a:t>
            </a:r>
            <a:r>
              <a:rPr lang="it-IT" sz="1800" i="1" dirty="0" err="1" smtClean="0"/>
              <a:t>Etudes</a:t>
            </a:r>
            <a:r>
              <a:rPr lang="it-IT" sz="1800" i="1" dirty="0" smtClean="0"/>
              <a:t> </a:t>
            </a:r>
            <a:r>
              <a:rPr lang="it-IT" sz="1800" i="1" dirty="0" err="1" smtClean="0"/>
              <a:t>robespierristes</a:t>
            </a:r>
            <a:r>
              <a:rPr lang="it-IT" sz="1800" dirty="0" smtClean="0"/>
              <a:t> e alla direzione delle «Annales </a:t>
            </a:r>
            <a:r>
              <a:rPr lang="it-IT" sz="1800" dirty="0" err="1" smtClean="0"/>
              <a:t>historiques</a:t>
            </a:r>
            <a:r>
              <a:rPr lang="it-IT" sz="1800" dirty="0" smtClean="0"/>
              <a:t> de la </a:t>
            </a:r>
            <a:r>
              <a:rPr lang="it-IT" sz="1800" dirty="0" err="1" smtClean="0"/>
              <a:t>Révolution</a:t>
            </a:r>
            <a:r>
              <a:rPr lang="it-IT" sz="1800" dirty="0" smtClean="0"/>
              <a:t> </a:t>
            </a:r>
            <a:r>
              <a:rPr lang="it-IT" sz="1800" dirty="0" err="1" smtClean="0"/>
              <a:t>française</a:t>
            </a:r>
            <a:r>
              <a:rPr lang="it-IT" sz="1800" dirty="0" smtClean="0"/>
              <a:t>», ricomponendo la frattura fra dantoniani e robespierristi e aprendo la via agli studi di storia economica e sociale sulla Rivoluzione.</a:t>
            </a:r>
          </a:p>
          <a:p>
            <a:pPr marL="0" indent="0" algn="just">
              <a:buNone/>
            </a:pPr>
            <a:r>
              <a:rPr lang="it-IT" sz="1800" dirty="0" smtClean="0"/>
              <a:t>Collaboratore di </a:t>
            </a:r>
            <a:r>
              <a:rPr lang="it-IT" sz="1800" dirty="0" err="1" smtClean="0"/>
              <a:t>Mathiez</a:t>
            </a:r>
            <a:r>
              <a:rPr lang="it-IT" sz="1800" dirty="0"/>
              <a:t> </a:t>
            </a:r>
            <a:r>
              <a:rPr lang="it-IT" sz="1800" dirty="0" smtClean="0"/>
              <a:t>fin dagli anni venti, dopo la sua morte si impegna con l’editore A. Colin a completare la </a:t>
            </a:r>
            <a:r>
              <a:rPr lang="it-IT" sz="1800" b="1" i="1" dirty="0" smtClean="0"/>
              <a:t>Storia della Rivoluzione francese</a:t>
            </a:r>
            <a:r>
              <a:rPr lang="it-IT" sz="1800" b="1" i="1" dirty="0"/>
              <a:t> </a:t>
            </a:r>
            <a:r>
              <a:rPr lang="it-IT" sz="1800" dirty="0" smtClean="0"/>
              <a:t>che uscirà a doppia firma fra il 1937 e il 1946. Altre due opere di sintesi sulla </a:t>
            </a:r>
            <a:r>
              <a:rPr lang="it-IT" sz="1800" i="1" dirty="0" smtClean="0"/>
              <a:t>Storia della Rivoluzione francese </a:t>
            </a:r>
            <a:r>
              <a:rPr lang="it-IT" sz="1800" dirty="0" smtClean="0"/>
              <a:t>escono rispettivamente nel 1930, scritta in collaborazione con R. </a:t>
            </a:r>
            <a:r>
              <a:rPr lang="it-IT" sz="1800" dirty="0" err="1" smtClean="0"/>
              <a:t>Guyot</a:t>
            </a:r>
            <a:r>
              <a:rPr lang="it-IT" sz="1800" dirty="0" smtClean="0"/>
              <a:t> e P. </a:t>
            </a:r>
            <a:r>
              <a:rPr lang="it-IT" sz="1800" dirty="0" err="1" smtClean="0"/>
              <a:t>Sagnac</a:t>
            </a:r>
            <a:r>
              <a:rPr lang="it-IT" sz="1800" dirty="0" smtClean="0"/>
              <a:t>, e nel 1951.</a:t>
            </a:r>
            <a:endParaRPr lang="it-IT" sz="1800" i="1" dirty="0"/>
          </a:p>
          <a:p>
            <a:pPr marL="0" indent="0" algn="just">
              <a:buNone/>
            </a:pPr>
            <a:r>
              <a:rPr lang="it-IT" sz="1800" dirty="0" smtClean="0"/>
              <a:t> </a:t>
            </a:r>
            <a:endParaRPr lang="it-IT" sz="1800" dirty="0"/>
          </a:p>
        </p:txBody>
      </p:sp>
    </p:spTree>
    <p:extLst>
      <p:ext uri="{BB962C8B-B14F-4D97-AF65-F5344CB8AC3E}">
        <p14:creationId xmlns:p14="http://schemas.microsoft.com/office/powerpoint/2010/main" val="12234180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782216"/>
            <a:ext cx="8229600" cy="990600"/>
          </a:xfrm>
        </p:spPr>
        <p:txBody>
          <a:bodyPr>
            <a:normAutofit fontScale="90000"/>
          </a:bodyPr>
          <a:lstStyle/>
          <a:p>
            <a:r>
              <a:rPr lang="it-IT" b="1" dirty="0" smtClean="0"/>
              <a:t>III. IL </a:t>
            </a:r>
            <a:r>
              <a:rPr lang="it-IT" b="1" dirty="0"/>
              <a:t>NOVECENTO E LA RIVOLUZIONE</a:t>
            </a:r>
            <a:r>
              <a:rPr lang="it-IT" dirty="0"/>
              <a:t/>
            </a:r>
            <a:br>
              <a:rPr lang="it-IT" dirty="0"/>
            </a:br>
            <a:endParaRPr lang="it-IT"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962509"/>
            <a:ext cx="8229600" cy="41521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32249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404664"/>
            <a:ext cx="8229600" cy="990600"/>
          </a:xfrm>
        </p:spPr>
        <p:txBody>
          <a:bodyPr>
            <a:normAutofit fontScale="90000"/>
          </a:bodyPr>
          <a:lstStyle/>
          <a:p>
            <a:r>
              <a:rPr lang="it-IT" b="1" dirty="0" smtClean="0"/>
              <a:t>Dalla storia politica alla storia economica e alla psicologia sociale</a:t>
            </a:r>
            <a:endParaRPr lang="it-IT" b="1" dirty="0"/>
          </a:p>
        </p:txBody>
      </p:sp>
      <p:sp>
        <p:nvSpPr>
          <p:cNvPr id="3" name="Segnaposto contenuto 2"/>
          <p:cNvSpPr>
            <a:spLocks noGrp="1"/>
          </p:cNvSpPr>
          <p:nvPr>
            <p:ph idx="1"/>
          </p:nvPr>
        </p:nvSpPr>
        <p:spPr>
          <a:xfrm>
            <a:off x="179512" y="1484784"/>
            <a:ext cx="8712968" cy="4876800"/>
          </a:xfrm>
        </p:spPr>
        <p:txBody>
          <a:bodyPr>
            <a:noAutofit/>
          </a:bodyPr>
          <a:lstStyle/>
          <a:p>
            <a:pPr marL="274320" lvl="1" indent="0" algn="just">
              <a:buNone/>
            </a:pPr>
            <a:r>
              <a:rPr lang="fr-FR" sz="1800" dirty="0" smtClean="0"/>
              <a:t>La sua </a:t>
            </a:r>
            <a:r>
              <a:rPr lang="fr-FR" sz="1800" dirty="0" err="1" smtClean="0"/>
              <a:t>tesi</a:t>
            </a:r>
            <a:r>
              <a:rPr lang="fr-FR" sz="1800" dirty="0" smtClean="0"/>
              <a:t> di </a:t>
            </a:r>
            <a:r>
              <a:rPr lang="fr-FR" sz="1800" dirty="0" err="1" smtClean="0"/>
              <a:t>dottorato</a:t>
            </a:r>
            <a:r>
              <a:rPr lang="fr-FR" sz="1800" dirty="0" smtClean="0"/>
              <a:t> su </a:t>
            </a:r>
            <a:r>
              <a:rPr lang="fr-FR" sz="1800" b="1" i="1" dirty="0" smtClean="0"/>
              <a:t>Les </a:t>
            </a:r>
            <a:r>
              <a:rPr lang="fr-FR" sz="1800" b="1" i="1" dirty="0"/>
              <a:t>Paysans du Nord </a:t>
            </a:r>
            <a:r>
              <a:rPr lang="fr-FR" sz="1800" dirty="0"/>
              <a:t>(1924</a:t>
            </a:r>
            <a:r>
              <a:rPr lang="fr-FR" sz="1800" dirty="0" smtClean="0"/>
              <a:t>) </a:t>
            </a:r>
            <a:r>
              <a:rPr lang="fr-FR" sz="1800" dirty="0" err="1" smtClean="0"/>
              <a:t>rappresenta</a:t>
            </a:r>
            <a:r>
              <a:rPr lang="fr-FR" sz="1800" dirty="0" smtClean="0"/>
              <a:t> la</a:t>
            </a:r>
            <a:r>
              <a:rPr lang="fr-FR" sz="1800" dirty="0"/>
              <a:t> </a:t>
            </a:r>
            <a:r>
              <a:rPr lang="fr-FR" sz="1800" dirty="0" smtClean="0"/>
              <a:t>prima grande </a:t>
            </a:r>
            <a:r>
              <a:rPr lang="fr-FR" sz="1800" dirty="0" err="1" smtClean="0"/>
              <a:t>monografia</a:t>
            </a:r>
            <a:r>
              <a:rPr lang="fr-FR" sz="1800" dirty="0" smtClean="0"/>
              <a:t> </a:t>
            </a:r>
            <a:r>
              <a:rPr lang="fr-FR" sz="1800" dirty="0" err="1" smtClean="0"/>
              <a:t>regionale</a:t>
            </a:r>
            <a:r>
              <a:rPr lang="fr-FR" sz="1800" dirty="0" smtClean="0"/>
              <a:t> </a:t>
            </a:r>
            <a:r>
              <a:rPr lang="fr-FR" sz="1800" dirty="0" err="1" smtClean="0"/>
              <a:t>fondata</a:t>
            </a:r>
            <a:r>
              <a:rPr lang="fr-FR" sz="1800" dirty="0" smtClean="0"/>
              <a:t> su </a:t>
            </a:r>
            <a:r>
              <a:rPr lang="fr-FR" sz="1800" dirty="0" err="1" smtClean="0"/>
              <a:t>una</a:t>
            </a:r>
            <a:r>
              <a:rPr lang="fr-FR" sz="1800" dirty="0" smtClean="0"/>
              <a:t> </a:t>
            </a:r>
            <a:r>
              <a:rPr lang="fr-FR" sz="1800" dirty="0" err="1" smtClean="0"/>
              <a:t>massiccia</a:t>
            </a:r>
            <a:r>
              <a:rPr lang="fr-FR" sz="1800" dirty="0" smtClean="0"/>
              <a:t> </a:t>
            </a:r>
            <a:r>
              <a:rPr lang="fr-FR" sz="1800" dirty="0" err="1" smtClean="0"/>
              <a:t>ricerca</a:t>
            </a:r>
            <a:r>
              <a:rPr lang="fr-FR" sz="1800" dirty="0" smtClean="0"/>
              <a:t> </a:t>
            </a:r>
            <a:r>
              <a:rPr lang="fr-FR" sz="1800" dirty="0" err="1" smtClean="0"/>
              <a:t>archivistica</a:t>
            </a:r>
            <a:r>
              <a:rPr lang="fr-FR" sz="1800" dirty="0" smtClean="0"/>
              <a:t> </a:t>
            </a:r>
            <a:r>
              <a:rPr lang="fr-FR" sz="1800" dirty="0"/>
              <a:t>(</a:t>
            </a:r>
            <a:r>
              <a:rPr lang="fr-FR" sz="1800" dirty="0" err="1"/>
              <a:t>elaborazione</a:t>
            </a:r>
            <a:r>
              <a:rPr lang="fr-FR" sz="1800" dirty="0"/>
              <a:t> </a:t>
            </a:r>
            <a:r>
              <a:rPr lang="fr-FR" sz="1800" dirty="0" err="1"/>
              <a:t>statistica</a:t>
            </a:r>
            <a:r>
              <a:rPr lang="fr-FR" sz="1800" dirty="0"/>
              <a:t> dei </a:t>
            </a:r>
            <a:r>
              <a:rPr lang="fr-FR" sz="1800" dirty="0" err="1"/>
              <a:t>censimenti</a:t>
            </a:r>
            <a:r>
              <a:rPr lang="fr-FR" sz="1800" dirty="0"/>
              <a:t> </a:t>
            </a:r>
            <a:r>
              <a:rPr lang="fr-FR" sz="1800" dirty="0" err="1"/>
              <a:t>amministrativi</a:t>
            </a:r>
            <a:r>
              <a:rPr lang="fr-FR" sz="1800" dirty="0"/>
              <a:t> e di 1.100 </a:t>
            </a:r>
            <a:r>
              <a:rPr lang="fr-FR" sz="1800" dirty="0" err="1"/>
              <a:t>registri</a:t>
            </a:r>
            <a:r>
              <a:rPr lang="fr-FR" sz="1800" dirty="0"/>
              <a:t> </a:t>
            </a:r>
            <a:r>
              <a:rPr lang="fr-FR" sz="1800" dirty="0" err="1"/>
              <a:t>dell’Ufficio</a:t>
            </a:r>
            <a:r>
              <a:rPr lang="fr-FR" sz="1800" dirty="0"/>
              <a:t> </a:t>
            </a:r>
            <a:r>
              <a:rPr lang="fr-FR" sz="1800" dirty="0" err="1"/>
              <a:t>del</a:t>
            </a:r>
            <a:r>
              <a:rPr lang="fr-FR" sz="1800" dirty="0"/>
              <a:t> </a:t>
            </a:r>
            <a:r>
              <a:rPr lang="fr-FR" sz="1800" dirty="0" err="1"/>
              <a:t>Registro</a:t>
            </a:r>
            <a:r>
              <a:rPr lang="fr-FR" sz="1800" dirty="0"/>
              <a:t> di </a:t>
            </a:r>
            <a:r>
              <a:rPr lang="fr-FR" sz="1800" dirty="0" smtClean="0"/>
              <a:t>Lille) </a:t>
            </a:r>
            <a:r>
              <a:rPr lang="fr-FR" sz="1800" dirty="0" err="1" smtClean="0"/>
              <a:t>sulla</a:t>
            </a:r>
            <a:r>
              <a:rPr lang="fr-FR" sz="1800" dirty="0" smtClean="0"/>
              <a:t> </a:t>
            </a:r>
            <a:r>
              <a:rPr lang="fr-FR" sz="1800" dirty="0" err="1" smtClean="0"/>
              <a:t>struttura</a:t>
            </a:r>
            <a:r>
              <a:rPr lang="fr-FR" sz="1800" dirty="0" smtClean="0"/>
              <a:t> </a:t>
            </a:r>
            <a:r>
              <a:rPr lang="fr-FR" sz="1800" dirty="0" err="1" smtClean="0"/>
              <a:t>della</a:t>
            </a:r>
            <a:r>
              <a:rPr lang="fr-FR" sz="1800" dirty="0" smtClean="0"/>
              <a:t> </a:t>
            </a:r>
            <a:r>
              <a:rPr lang="fr-FR" sz="1800" dirty="0" err="1" smtClean="0"/>
              <a:t>proprietà</a:t>
            </a:r>
            <a:r>
              <a:rPr lang="fr-FR" sz="1800" dirty="0" smtClean="0"/>
              <a:t> </a:t>
            </a:r>
            <a:r>
              <a:rPr lang="fr-FR" sz="1800" dirty="0" err="1" smtClean="0"/>
              <a:t>contadina</a:t>
            </a:r>
            <a:r>
              <a:rPr lang="fr-FR" sz="1800" dirty="0" smtClean="0"/>
              <a:t> </a:t>
            </a:r>
            <a:r>
              <a:rPr lang="fr-FR" sz="1800" dirty="0" err="1" smtClean="0"/>
              <a:t>durante</a:t>
            </a:r>
            <a:r>
              <a:rPr lang="fr-FR" sz="1800" dirty="0" smtClean="0"/>
              <a:t> la </a:t>
            </a:r>
            <a:r>
              <a:rPr lang="fr-FR" sz="1800" dirty="0" err="1" smtClean="0"/>
              <a:t>rivoluzione</a:t>
            </a:r>
            <a:r>
              <a:rPr lang="fr-FR" sz="1800" dirty="0" smtClean="0"/>
              <a:t> (con </a:t>
            </a:r>
            <a:r>
              <a:rPr lang="fr-FR" sz="1800" dirty="0" err="1" smtClean="0"/>
              <a:t>un’appendice</a:t>
            </a:r>
            <a:r>
              <a:rPr lang="fr-FR" sz="1800" dirty="0" smtClean="0"/>
              <a:t> di 200 pagine di tabelle </a:t>
            </a:r>
            <a:r>
              <a:rPr lang="fr-FR" sz="1800" dirty="0" err="1" smtClean="0"/>
              <a:t>statistiche</a:t>
            </a:r>
            <a:r>
              <a:rPr lang="fr-FR" sz="1800" dirty="0" smtClean="0"/>
              <a:t>). </a:t>
            </a:r>
          </a:p>
          <a:p>
            <a:pPr marL="274320" lvl="1" indent="0" algn="just">
              <a:buNone/>
            </a:pPr>
            <a:r>
              <a:rPr lang="fr-FR" sz="1800" dirty="0" smtClean="0"/>
              <a:t>Anche la sua </a:t>
            </a:r>
            <a:r>
              <a:rPr lang="fr-FR" sz="1800" dirty="0" err="1" smtClean="0"/>
              <a:t>opera</a:t>
            </a:r>
            <a:r>
              <a:rPr lang="fr-FR" sz="1800" dirty="0" smtClean="0"/>
              <a:t> </a:t>
            </a:r>
            <a:r>
              <a:rPr lang="fr-FR" sz="1800" dirty="0" err="1" smtClean="0"/>
              <a:t>successiva</a:t>
            </a:r>
            <a:r>
              <a:rPr lang="fr-FR" sz="1800" dirty="0"/>
              <a:t>,</a:t>
            </a:r>
            <a:r>
              <a:rPr lang="fr-FR" sz="1800" dirty="0" smtClean="0"/>
              <a:t> </a:t>
            </a:r>
            <a:r>
              <a:rPr lang="fr-FR" sz="1800" b="1" i="1" dirty="0" smtClean="0"/>
              <a:t>La vente des bien nationaux</a:t>
            </a:r>
            <a:r>
              <a:rPr lang="fr-FR" sz="1800" b="1" dirty="0" smtClean="0"/>
              <a:t> </a:t>
            </a:r>
            <a:r>
              <a:rPr lang="fr-FR" sz="1800" dirty="0" smtClean="0"/>
              <a:t>(1928), è </a:t>
            </a:r>
            <a:r>
              <a:rPr lang="fr-FR" sz="1800" dirty="0" err="1" smtClean="0"/>
              <a:t>fondata</a:t>
            </a:r>
            <a:r>
              <a:rPr lang="fr-FR" sz="1800" dirty="0" smtClean="0"/>
              <a:t> su </a:t>
            </a:r>
            <a:r>
              <a:rPr lang="fr-FR" sz="1800" dirty="0" err="1" smtClean="0"/>
              <a:t>una</a:t>
            </a:r>
            <a:r>
              <a:rPr lang="fr-FR" sz="1800" dirty="0" smtClean="0"/>
              <a:t> minuta </a:t>
            </a:r>
            <a:r>
              <a:rPr lang="fr-FR" sz="1800" dirty="0" err="1" smtClean="0"/>
              <a:t>ricerca</a:t>
            </a:r>
            <a:r>
              <a:rPr lang="fr-FR" sz="1800" dirty="0" smtClean="0"/>
              <a:t> </a:t>
            </a:r>
            <a:r>
              <a:rPr lang="fr-FR" sz="1800" dirty="0" err="1" smtClean="0"/>
              <a:t>archivistica</a:t>
            </a:r>
            <a:r>
              <a:rPr lang="fr-FR" sz="1800" dirty="0" smtClean="0"/>
              <a:t> e </a:t>
            </a:r>
            <a:r>
              <a:rPr lang="fr-FR" sz="1800" dirty="0" err="1" smtClean="0"/>
              <a:t>sull’elaborazione</a:t>
            </a:r>
            <a:r>
              <a:rPr lang="fr-FR" sz="1800" dirty="0" smtClean="0"/>
              <a:t> di </a:t>
            </a:r>
            <a:r>
              <a:rPr lang="fr-FR" sz="1800" dirty="0" err="1" smtClean="0"/>
              <a:t>dati</a:t>
            </a:r>
            <a:r>
              <a:rPr lang="fr-FR" sz="1800" dirty="0" smtClean="0"/>
              <a:t> </a:t>
            </a:r>
            <a:r>
              <a:rPr lang="fr-FR" sz="1800" dirty="0" err="1" smtClean="0"/>
              <a:t>statistici</a:t>
            </a:r>
            <a:r>
              <a:rPr lang="fr-FR" sz="1800" dirty="0" smtClean="0"/>
              <a:t>, </a:t>
            </a:r>
            <a:r>
              <a:rPr lang="fr-FR" sz="1800" dirty="0" err="1" smtClean="0"/>
              <a:t>così</a:t>
            </a:r>
            <a:r>
              <a:rPr lang="fr-FR" sz="1800" dirty="0" smtClean="0"/>
              <a:t> come le </a:t>
            </a:r>
            <a:r>
              <a:rPr lang="fr-FR" sz="1800" b="1" i="1" dirty="0" smtClean="0"/>
              <a:t>Questions agraires au temps de la Terreur </a:t>
            </a:r>
            <a:r>
              <a:rPr lang="fr-FR" sz="1800" i="1" dirty="0" smtClean="0"/>
              <a:t>(</a:t>
            </a:r>
            <a:r>
              <a:rPr lang="fr-FR" sz="1800" dirty="0" smtClean="0"/>
              <a:t>1932).</a:t>
            </a:r>
          </a:p>
          <a:p>
            <a:pPr marL="274320" lvl="1" indent="0" algn="just">
              <a:buNone/>
            </a:pPr>
            <a:r>
              <a:rPr lang="fr-FR" sz="1800" dirty="0" smtClean="0"/>
              <a:t>Il </a:t>
            </a:r>
            <a:r>
              <a:rPr lang="fr-FR" sz="1800" dirty="0" err="1" smtClean="0"/>
              <a:t>suo</a:t>
            </a:r>
            <a:r>
              <a:rPr lang="fr-FR" sz="1800" dirty="0" smtClean="0"/>
              <a:t> </a:t>
            </a:r>
            <a:r>
              <a:rPr lang="fr-FR" sz="1800" dirty="0" err="1" smtClean="0"/>
              <a:t>capolavoro</a:t>
            </a:r>
            <a:r>
              <a:rPr lang="fr-FR" sz="1800" dirty="0" smtClean="0"/>
              <a:t> </a:t>
            </a:r>
            <a:r>
              <a:rPr lang="fr-FR" sz="1800" dirty="0" err="1" smtClean="0"/>
              <a:t>riconosciuto</a:t>
            </a:r>
            <a:r>
              <a:rPr lang="fr-FR" sz="1800" dirty="0" smtClean="0"/>
              <a:t> è </a:t>
            </a:r>
            <a:r>
              <a:rPr lang="fr-FR" sz="1800" dirty="0" err="1" smtClean="0"/>
              <a:t>però</a:t>
            </a:r>
            <a:r>
              <a:rPr lang="fr-FR" sz="1800" dirty="0" smtClean="0"/>
              <a:t> </a:t>
            </a:r>
            <a:r>
              <a:rPr lang="fr-FR" sz="1800" b="1" i="1" dirty="0" smtClean="0"/>
              <a:t>La </a:t>
            </a:r>
            <a:r>
              <a:rPr lang="fr-FR" sz="1800" b="1" i="1" dirty="0"/>
              <a:t>Grande Peur de 1789</a:t>
            </a:r>
            <a:r>
              <a:rPr lang="fr-FR" sz="1800" b="1" dirty="0"/>
              <a:t> </a:t>
            </a:r>
            <a:r>
              <a:rPr lang="fr-FR" sz="1800" dirty="0"/>
              <a:t>(1932</a:t>
            </a:r>
            <a:r>
              <a:rPr lang="fr-FR" sz="1800" dirty="0" smtClean="0"/>
              <a:t>) in </a:t>
            </a:r>
            <a:r>
              <a:rPr lang="fr-FR" sz="1800" dirty="0" err="1" smtClean="0"/>
              <a:t>cui</a:t>
            </a:r>
            <a:r>
              <a:rPr lang="fr-FR" sz="1800" dirty="0" smtClean="0"/>
              <a:t> si </a:t>
            </a:r>
            <a:r>
              <a:rPr lang="fr-FR" sz="1800" dirty="0" err="1" smtClean="0"/>
              <a:t>applica</a:t>
            </a:r>
            <a:r>
              <a:rPr lang="fr-FR" sz="1800" dirty="0" smtClean="0"/>
              <a:t> la </a:t>
            </a:r>
            <a:r>
              <a:rPr lang="fr-FR" sz="1800" dirty="0" err="1" smtClean="0"/>
              <a:t>psicologia</a:t>
            </a:r>
            <a:r>
              <a:rPr lang="fr-FR" sz="1800" dirty="0" smtClean="0"/>
              <a:t> sociale al </a:t>
            </a:r>
            <a:r>
              <a:rPr lang="fr-FR" sz="1800" dirty="0" err="1" smtClean="0"/>
              <a:t>fenomeno</a:t>
            </a:r>
            <a:r>
              <a:rPr lang="fr-FR" sz="1800" dirty="0" smtClean="0"/>
              <a:t> </a:t>
            </a:r>
            <a:r>
              <a:rPr lang="fr-FR" sz="1800" dirty="0" err="1" smtClean="0"/>
              <a:t>rivoluzionario</a:t>
            </a:r>
            <a:r>
              <a:rPr lang="fr-FR" sz="1800" dirty="0" smtClean="0"/>
              <a:t>, </a:t>
            </a:r>
            <a:r>
              <a:rPr lang="fr-FR" sz="1800" dirty="0" err="1" smtClean="0"/>
              <a:t>analizzando</a:t>
            </a:r>
            <a:r>
              <a:rPr lang="fr-FR" sz="1800" dirty="0" smtClean="0"/>
              <a:t> la </a:t>
            </a:r>
            <a:r>
              <a:rPr lang="fr-FR" sz="1800" dirty="0" err="1" smtClean="0"/>
              <a:t>miriade</a:t>
            </a:r>
            <a:r>
              <a:rPr lang="fr-FR" sz="1800" dirty="0" smtClean="0"/>
              <a:t> di « false </a:t>
            </a:r>
            <a:r>
              <a:rPr lang="fr-FR" sz="1800" dirty="0" err="1" smtClean="0"/>
              <a:t>notizie</a:t>
            </a:r>
            <a:r>
              <a:rPr lang="fr-FR" sz="1800" dirty="0" smtClean="0"/>
              <a:t> » </a:t>
            </a:r>
            <a:r>
              <a:rPr lang="fr-FR" sz="1800" dirty="0" err="1" smtClean="0"/>
              <a:t>che</a:t>
            </a:r>
            <a:r>
              <a:rPr lang="fr-FR" sz="1800" dirty="0" smtClean="0"/>
              <a:t> </a:t>
            </a:r>
            <a:r>
              <a:rPr lang="fr-FR" sz="1800" dirty="0" err="1" smtClean="0"/>
              <a:t>hanno</a:t>
            </a:r>
            <a:r>
              <a:rPr lang="fr-FR" sz="1800" dirty="0" smtClean="0"/>
              <a:t> </a:t>
            </a:r>
            <a:r>
              <a:rPr lang="fr-FR" sz="1800" dirty="0" err="1" smtClean="0"/>
              <a:t>alimentato</a:t>
            </a:r>
            <a:r>
              <a:rPr lang="fr-FR" sz="1800" dirty="0" smtClean="0"/>
              <a:t> l’</a:t>
            </a:r>
            <a:r>
              <a:rPr lang="fr-FR" sz="1800" dirty="0" err="1" smtClean="0"/>
              <a:t>ondata</a:t>
            </a:r>
            <a:r>
              <a:rPr lang="fr-FR" sz="1800" dirty="0" smtClean="0"/>
              <a:t> di </a:t>
            </a:r>
            <a:r>
              <a:rPr lang="fr-FR" sz="1800" dirty="0" err="1" smtClean="0"/>
              <a:t>paura</a:t>
            </a:r>
            <a:r>
              <a:rPr lang="fr-FR" sz="1800" dirty="0" smtClean="0"/>
              <a:t> </a:t>
            </a:r>
            <a:r>
              <a:rPr lang="fr-FR" sz="1800" dirty="0" err="1" smtClean="0"/>
              <a:t>culminata</a:t>
            </a:r>
            <a:r>
              <a:rPr lang="fr-FR" sz="1800" dirty="0" smtClean="0"/>
              <a:t> </a:t>
            </a:r>
            <a:r>
              <a:rPr lang="fr-FR" sz="1800" dirty="0" err="1" smtClean="0"/>
              <a:t>nella</a:t>
            </a:r>
            <a:r>
              <a:rPr lang="fr-FR" sz="1800" dirty="0" smtClean="0"/>
              <a:t> grande, e </a:t>
            </a:r>
            <a:r>
              <a:rPr lang="fr-FR" sz="1800" dirty="0" err="1" smtClean="0"/>
              <a:t>altrimenti</a:t>
            </a:r>
            <a:r>
              <a:rPr lang="fr-FR" sz="1800" dirty="0" smtClean="0"/>
              <a:t> </a:t>
            </a:r>
            <a:r>
              <a:rPr lang="fr-FR" sz="1800" dirty="0" err="1" smtClean="0"/>
              <a:t>incomprensibile</a:t>
            </a:r>
            <a:r>
              <a:rPr lang="fr-FR" sz="1800" dirty="0" smtClean="0"/>
              <a:t>, </a:t>
            </a:r>
            <a:r>
              <a:rPr lang="fr-FR" sz="1800" dirty="0" err="1" smtClean="0"/>
              <a:t>mobilitazione</a:t>
            </a:r>
            <a:r>
              <a:rPr lang="fr-FR" sz="1800" dirty="0" smtClean="0"/>
              <a:t> </a:t>
            </a:r>
            <a:r>
              <a:rPr lang="fr-FR" sz="1800" dirty="0" err="1" smtClean="0"/>
              <a:t>contadina</a:t>
            </a:r>
            <a:r>
              <a:rPr lang="fr-FR" sz="1800" dirty="0" smtClean="0"/>
              <a:t> </a:t>
            </a:r>
            <a:r>
              <a:rPr lang="fr-FR" sz="1800" dirty="0" err="1" smtClean="0"/>
              <a:t>dell’estate</a:t>
            </a:r>
            <a:r>
              <a:rPr lang="fr-FR" sz="1800" dirty="0" smtClean="0"/>
              <a:t> 1789. </a:t>
            </a:r>
            <a:r>
              <a:rPr lang="fr-FR" sz="1800" dirty="0" err="1" smtClean="0"/>
              <a:t>Analoga</a:t>
            </a:r>
            <a:r>
              <a:rPr lang="fr-FR" sz="1800" dirty="0" smtClean="0"/>
              <a:t> </a:t>
            </a:r>
            <a:r>
              <a:rPr lang="fr-FR" sz="1800" dirty="0" err="1" smtClean="0"/>
              <a:t>impostazione</a:t>
            </a:r>
            <a:r>
              <a:rPr lang="fr-FR" sz="1800" dirty="0" smtClean="0"/>
              <a:t> </a:t>
            </a:r>
            <a:r>
              <a:rPr lang="fr-FR" sz="1800" dirty="0" err="1" smtClean="0"/>
              <a:t>sostiene</a:t>
            </a:r>
            <a:r>
              <a:rPr lang="fr-FR" sz="1800" dirty="0" smtClean="0"/>
              <a:t> </a:t>
            </a:r>
            <a:r>
              <a:rPr lang="fr-FR" sz="1800" b="1" i="1" dirty="0" smtClean="0"/>
              <a:t>La </a:t>
            </a:r>
            <a:r>
              <a:rPr lang="fr-FR" sz="1800" b="1" i="1" dirty="0"/>
              <a:t>foule</a:t>
            </a:r>
            <a:r>
              <a:rPr lang="fr-FR" sz="1800" b="1" dirty="0"/>
              <a:t> </a:t>
            </a:r>
            <a:r>
              <a:rPr lang="fr-FR" sz="1800" dirty="0"/>
              <a:t>(</a:t>
            </a:r>
            <a:r>
              <a:rPr lang="fr-FR" sz="1800" dirty="0" smtClean="0"/>
              <a:t>1933) </a:t>
            </a:r>
            <a:r>
              <a:rPr lang="fr-FR" sz="1800" dirty="0" err="1" smtClean="0"/>
              <a:t>che</a:t>
            </a:r>
            <a:r>
              <a:rPr lang="fr-FR" sz="1800" dirty="0" smtClean="0"/>
              <a:t> </a:t>
            </a:r>
            <a:r>
              <a:rPr lang="fr-FR" sz="1800" dirty="0" err="1" smtClean="0"/>
              <a:t>indaga</a:t>
            </a:r>
            <a:r>
              <a:rPr lang="fr-FR" sz="1800" dirty="0" smtClean="0"/>
              <a:t> il </a:t>
            </a:r>
            <a:r>
              <a:rPr lang="fr-FR" sz="1800" dirty="0" err="1" smtClean="0"/>
              <a:t>comportamento</a:t>
            </a:r>
            <a:r>
              <a:rPr lang="fr-FR" sz="1800" dirty="0" smtClean="0"/>
              <a:t> </a:t>
            </a:r>
            <a:r>
              <a:rPr lang="fr-FR" sz="1800" dirty="0" err="1" smtClean="0"/>
              <a:t>collettivo</a:t>
            </a:r>
            <a:r>
              <a:rPr lang="fr-FR" sz="1800" dirty="0" smtClean="0"/>
              <a:t> delle folle </a:t>
            </a:r>
            <a:r>
              <a:rPr lang="fr-FR" sz="1800" dirty="0" err="1" smtClean="0"/>
              <a:t>rivoluzionarie</a:t>
            </a:r>
            <a:r>
              <a:rPr lang="fr-FR" sz="1800" dirty="0" smtClean="0"/>
              <a:t> </a:t>
            </a:r>
            <a:r>
              <a:rPr lang="fr-FR" sz="1800" dirty="0" err="1" smtClean="0"/>
              <a:t>urbane</a:t>
            </a:r>
            <a:r>
              <a:rPr lang="fr-FR" sz="1800" dirty="0" smtClean="0"/>
              <a:t> fra il 1789 e 1790.</a:t>
            </a:r>
            <a:r>
              <a:rPr lang="fr-FR" sz="1800" dirty="0"/>
              <a:t> </a:t>
            </a:r>
            <a:endParaRPr lang="fr-FR" sz="1800" dirty="0" smtClean="0"/>
          </a:p>
          <a:p>
            <a:pPr marL="274320" lvl="1" indent="0" algn="just">
              <a:buNone/>
            </a:pPr>
            <a:r>
              <a:rPr lang="fr-FR" sz="1800" dirty="0" smtClean="0"/>
              <a:t>Più </a:t>
            </a:r>
            <a:r>
              <a:rPr lang="fr-FR" sz="1800" dirty="0" err="1" smtClean="0"/>
              <a:t>tradizionali</a:t>
            </a:r>
            <a:r>
              <a:rPr lang="fr-FR" sz="1800" dirty="0" smtClean="0"/>
              <a:t>, ma di grande </a:t>
            </a:r>
            <a:r>
              <a:rPr lang="fr-FR" sz="1800" dirty="0" err="1" smtClean="0"/>
              <a:t>efficacia</a:t>
            </a:r>
            <a:r>
              <a:rPr lang="fr-FR" sz="1800" dirty="0" smtClean="0"/>
              <a:t> </a:t>
            </a:r>
            <a:r>
              <a:rPr lang="fr-FR" sz="1800" dirty="0" err="1" smtClean="0"/>
              <a:t>narrativa</a:t>
            </a:r>
            <a:r>
              <a:rPr lang="fr-FR" sz="1800" dirty="0" smtClean="0"/>
              <a:t>, sono la </a:t>
            </a:r>
            <a:r>
              <a:rPr lang="fr-FR" sz="1800" dirty="0" err="1" smtClean="0"/>
              <a:t>biografia</a:t>
            </a:r>
            <a:r>
              <a:rPr lang="fr-FR" sz="1800" dirty="0" smtClean="0"/>
              <a:t> </a:t>
            </a:r>
            <a:r>
              <a:rPr lang="fr-FR" sz="1800" b="1" i="1" dirty="0" smtClean="0"/>
              <a:t>Napoléon</a:t>
            </a:r>
            <a:r>
              <a:rPr lang="fr-FR" sz="1800" dirty="0" smtClean="0"/>
              <a:t> (1936) e la </a:t>
            </a:r>
            <a:r>
              <a:rPr lang="fr-FR" sz="1800" dirty="0" err="1" smtClean="0"/>
              <a:t>monografia</a:t>
            </a:r>
            <a:r>
              <a:rPr lang="fr-FR" sz="1800" dirty="0" smtClean="0"/>
              <a:t> </a:t>
            </a:r>
            <a:r>
              <a:rPr lang="fr-FR" sz="1800" b="1" i="1" dirty="0" smtClean="0"/>
              <a:t>Quatre-vingt-neuf </a:t>
            </a:r>
            <a:r>
              <a:rPr lang="fr-FR" sz="1800" dirty="0"/>
              <a:t>(1939</a:t>
            </a:r>
            <a:r>
              <a:rPr lang="fr-FR" sz="1800" dirty="0" smtClean="0"/>
              <a:t>), </a:t>
            </a:r>
            <a:r>
              <a:rPr lang="fr-FR" sz="1800" dirty="0" err="1" smtClean="0"/>
              <a:t>concepite</a:t>
            </a:r>
            <a:r>
              <a:rPr lang="fr-FR" sz="1800" dirty="0" smtClean="0"/>
              <a:t> per un </a:t>
            </a:r>
            <a:r>
              <a:rPr lang="fr-FR" sz="1800" dirty="0" err="1" smtClean="0"/>
              <a:t>pubblico</a:t>
            </a:r>
            <a:r>
              <a:rPr lang="fr-FR" sz="1800" dirty="0" smtClean="0"/>
              <a:t> non </a:t>
            </a:r>
            <a:r>
              <a:rPr lang="fr-FR" sz="1800" dirty="0" err="1" smtClean="0"/>
              <a:t>accademico</a:t>
            </a:r>
            <a:r>
              <a:rPr lang="fr-FR" sz="1800" dirty="0"/>
              <a:t> </a:t>
            </a:r>
            <a:r>
              <a:rPr lang="fr-FR" sz="1800" dirty="0" err="1" smtClean="0"/>
              <a:t>ed</a:t>
            </a:r>
            <a:r>
              <a:rPr lang="fr-FR" sz="1800" dirty="0" smtClean="0"/>
              <a:t> in </a:t>
            </a:r>
            <a:r>
              <a:rPr lang="fr-FR" sz="1800" dirty="0" err="1" smtClean="0"/>
              <a:t>particolare</a:t>
            </a:r>
            <a:r>
              <a:rPr lang="fr-FR" sz="1800" dirty="0" smtClean="0"/>
              <a:t> per il 150° </a:t>
            </a:r>
            <a:r>
              <a:rPr lang="fr-FR" sz="1800" dirty="0" err="1" smtClean="0"/>
              <a:t>anniversario</a:t>
            </a:r>
            <a:r>
              <a:rPr lang="fr-FR" sz="1800" dirty="0" smtClean="0"/>
              <a:t> </a:t>
            </a:r>
            <a:r>
              <a:rPr lang="fr-FR" sz="1800" dirty="0" err="1" smtClean="0"/>
              <a:t>della</a:t>
            </a:r>
            <a:r>
              <a:rPr lang="fr-FR" sz="1800" dirty="0" smtClean="0"/>
              <a:t> </a:t>
            </a:r>
            <a:r>
              <a:rPr lang="fr-FR" sz="1800" dirty="0" err="1" smtClean="0"/>
              <a:t>Rivoluzione</a:t>
            </a:r>
            <a:r>
              <a:rPr lang="fr-FR" sz="1800" dirty="0" smtClean="0"/>
              <a:t>.</a:t>
            </a:r>
            <a:endParaRPr lang="it-IT" sz="1800" dirty="0" smtClean="0"/>
          </a:p>
          <a:p>
            <a:pPr marL="274320" lvl="1" indent="0" algn="just">
              <a:buNone/>
            </a:pPr>
            <a:r>
              <a:rPr lang="it-IT" sz="1800" dirty="0" smtClean="0"/>
              <a:t>George Lefebvre muore a Parigi il 28 agosto 1959 a 86 anni.</a:t>
            </a:r>
            <a:endParaRPr lang="it-IT" sz="1800" dirty="0"/>
          </a:p>
        </p:txBody>
      </p:sp>
    </p:spTree>
    <p:extLst>
      <p:ext uri="{BB962C8B-B14F-4D97-AF65-F5344CB8AC3E}">
        <p14:creationId xmlns:p14="http://schemas.microsoft.com/office/powerpoint/2010/main" val="41659093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251520" y="494184"/>
            <a:ext cx="8514655" cy="990600"/>
          </a:xfrm>
        </p:spPr>
        <p:txBody>
          <a:bodyPr>
            <a:normAutofit fontScale="90000"/>
          </a:bodyPr>
          <a:lstStyle/>
          <a:p>
            <a:pPr fontAlgn="auto">
              <a:spcAft>
                <a:spcPts val="0"/>
              </a:spcAft>
              <a:defRPr/>
            </a:pPr>
            <a:r>
              <a:rPr lang="it-IT" altLang="it-IT" sz="4000" b="1" dirty="0" smtClean="0"/>
              <a:t>G. Lefebvre e M. Bloch all’Università </a:t>
            </a:r>
            <a:r>
              <a:rPr lang="it-IT" altLang="it-IT" sz="4000" b="1" dirty="0"/>
              <a:t>di Strasburgo (</a:t>
            </a:r>
            <a:r>
              <a:rPr lang="it-IT" altLang="it-IT" sz="4000" b="1" dirty="0" smtClean="0"/>
              <a:t>1919-1924)</a:t>
            </a:r>
            <a:endParaRPr lang="it-IT" altLang="it-IT" sz="4000" b="1" dirty="0"/>
          </a:p>
        </p:txBody>
      </p:sp>
      <p:sp>
        <p:nvSpPr>
          <p:cNvPr id="69635" name="Rectangle 3"/>
          <p:cNvSpPr>
            <a:spLocks noGrp="1" noChangeArrowheads="1"/>
          </p:cNvSpPr>
          <p:nvPr>
            <p:ph sz="quarter" idx="1"/>
          </p:nvPr>
        </p:nvSpPr>
        <p:spPr>
          <a:xfrm>
            <a:off x="323528" y="1628800"/>
            <a:ext cx="8640960" cy="5112568"/>
          </a:xfrm>
        </p:spPr>
        <p:txBody>
          <a:bodyPr>
            <a:normAutofit fontScale="92500" lnSpcReduction="20000"/>
          </a:bodyPr>
          <a:lstStyle/>
          <a:p>
            <a:pPr marL="0" indent="0" algn="just">
              <a:lnSpc>
                <a:spcPct val="80000"/>
              </a:lnSpc>
              <a:buNone/>
            </a:pPr>
            <a:r>
              <a:rPr lang="it-IT" altLang="it-IT" sz="1800" b="1" dirty="0">
                <a:solidFill>
                  <a:srgbClr val="FF0000"/>
                </a:solidFill>
              </a:rPr>
              <a:t>1914-18 – </a:t>
            </a:r>
            <a:r>
              <a:rPr lang="it-IT" altLang="it-IT" sz="1800" dirty="0"/>
              <a:t>Marc Bloch combatte sul fronte </a:t>
            </a:r>
            <a:r>
              <a:rPr lang="it-IT" altLang="it-IT" sz="1800" dirty="0" smtClean="0"/>
              <a:t>orientale</a:t>
            </a:r>
            <a:r>
              <a:rPr lang="it-IT" altLang="it-IT" sz="1800" dirty="0"/>
              <a:t> </a:t>
            </a:r>
            <a:r>
              <a:rPr lang="it-IT" altLang="it-IT" sz="1800" dirty="0" smtClean="0"/>
              <a:t>e </a:t>
            </a:r>
            <a:r>
              <a:rPr lang="it-IT" altLang="it-IT" sz="1800" dirty="0"/>
              <a:t>ottiene la </a:t>
            </a:r>
            <a:r>
              <a:rPr lang="it-IT" altLang="it-IT" sz="1800" dirty="0" err="1"/>
              <a:t>Legion</a:t>
            </a:r>
            <a:r>
              <a:rPr lang="it-IT" altLang="it-IT" sz="1800" dirty="0"/>
              <a:t> d'Onore per meriti di guerra. "Per non abbandonare ai capricci della memoria" l'esperienza vissuta, stende un quaderno di </a:t>
            </a:r>
            <a:r>
              <a:rPr lang="it-IT" altLang="it-IT" sz="1800" i="1" dirty="0"/>
              <a:t>Ricordi di guerra (</a:t>
            </a:r>
            <a:r>
              <a:rPr lang="it-IT" altLang="it-IT" sz="1800" i="1" dirty="0" smtClean="0"/>
              <a:t>1914-15</a:t>
            </a:r>
            <a:r>
              <a:rPr lang="it-IT" altLang="it-IT" sz="1800" i="1" dirty="0"/>
              <a:t>)</a:t>
            </a:r>
            <a:r>
              <a:rPr lang="it-IT" altLang="it-IT" sz="1800" dirty="0" smtClean="0"/>
              <a:t>.</a:t>
            </a:r>
            <a:endParaRPr lang="it-IT" altLang="it-IT" sz="1800" dirty="0"/>
          </a:p>
          <a:p>
            <a:pPr marL="0" indent="0" algn="just">
              <a:lnSpc>
                <a:spcPct val="80000"/>
              </a:lnSpc>
              <a:buNone/>
            </a:pPr>
            <a:r>
              <a:rPr lang="it-IT" altLang="it-IT" sz="1800" dirty="0"/>
              <a:t>1919 - è nominato </a:t>
            </a:r>
            <a:r>
              <a:rPr lang="it-IT" altLang="it-IT" sz="1800" i="1" dirty="0" err="1"/>
              <a:t>maitre</a:t>
            </a:r>
            <a:r>
              <a:rPr lang="it-IT" altLang="it-IT" sz="1800" i="1" dirty="0"/>
              <a:t> de </a:t>
            </a:r>
            <a:r>
              <a:rPr lang="it-IT" altLang="it-IT" sz="1800" i="1" dirty="0" err="1"/>
              <a:t>conférences</a:t>
            </a:r>
            <a:r>
              <a:rPr lang="it-IT" altLang="it-IT" sz="1800" i="1" dirty="0"/>
              <a:t> </a:t>
            </a:r>
            <a:r>
              <a:rPr lang="it-IT" altLang="it-IT" sz="1800" dirty="0"/>
              <a:t> di storia medievale all'Università di </a:t>
            </a:r>
            <a:r>
              <a:rPr lang="it-IT" altLang="it-IT" sz="1800" b="1" dirty="0"/>
              <a:t>Strasburgo</a:t>
            </a:r>
            <a:r>
              <a:rPr lang="it-IT" altLang="it-IT" sz="1800" dirty="0"/>
              <a:t>, dove incontra Lucien </a:t>
            </a:r>
            <a:r>
              <a:rPr lang="it-IT" altLang="it-IT" sz="1800" dirty="0" err="1"/>
              <a:t>Febvre</a:t>
            </a:r>
            <a:r>
              <a:rPr lang="it-IT" altLang="it-IT" sz="1800" dirty="0"/>
              <a:t>, del quale aveva già letto ed apprezzato la tesi, </a:t>
            </a:r>
            <a:endParaRPr lang="it-IT" altLang="it-IT" sz="1800" dirty="0" smtClean="0"/>
          </a:p>
          <a:p>
            <a:pPr marL="0" indent="0" algn="just">
              <a:lnSpc>
                <a:spcPct val="80000"/>
              </a:lnSpc>
              <a:buNone/>
            </a:pPr>
            <a:r>
              <a:rPr lang="it-IT" altLang="it-IT" sz="1800" b="1" dirty="0" smtClean="0">
                <a:solidFill>
                  <a:srgbClr val="FF0000"/>
                </a:solidFill>
              </a:rPr>
              <a:t>1921</a:t>
            </a:r>
            <a:r>
              <a:rPr lang="it-IT" altLang="it-IT" sz="1800" dirty="0" smtClean="0"/>
              <a:t> </a:t>
            </a:r>
            <a:r>
              <a:rPr lang="it-IT" altLang="it-IT" sz="1800" dirty="0"/>
              <a:t>- diviene </a:t>
            </a:r>
            <a:r>
              <a:rPr lang="it-IT" altLang="it-IT" sz="1800" i="1" dirty="0" err="1"/>
              <a:t>agrégé</a:t>
            </a:r>
            <a:r>
              <a:rPr lang="it-IT" altLang="it-IT" sz="1800" dirty="0"/>
              <a:t>  (professore associato) di storia medievale a </a:t>
            </a:r>
            <a:r>
              <a:rPr lang="it-IT" altLang="it-IT" sz="1800" b="1" dirty="0"/>
              <a:t>Strasburgo</a:t>
            </a:r>
            <a:r>
              <a:rPr lang="it-IT" altLang="it-IT" sz="1800" dirty="0"/>
              <a:t>. Incontra a Bruxelles lo storico Henri </a:t>
            </a:r>
            <a:r>
              <a:rPr lang="it-IT" altLang="it-IT" sz="1800" dirty="0" err="1"/>
              <a:t>Pirenne</a:t>
            </a:r>
            <a:r>
              <a:rPr lang="it-IT" altLang="it-IT" sz="1800" dirty="0"/>
              <a:t>. Dopo averne discusso con il sociologo </a:t>
            </a:r>
            <a:r>
              <a:rPr lang="it-IT" altLang="it-IT" sz="1800" b="1" dirty="0"/>
              <a:t>Maurice </a:t>
            </a:r>
            <a:r>
              <a:rPr lang="it-IT" altLang="it-IT" sz="1800" b="1" dirty="0" err="1"/>
              <a:t>Halbwachs</a:t>
            </a:r>
            <a:r>
              <a:rPr lang="it-IT" altLang="it-IT" sz="1800" b="1" dirty="0"/>
              <a:t> </a:t>
            </a:r>
            <a:r>
              <a:rPr lang="it-IT" altLang="it-IT" sz="1800" dirty="0"/>
              <a:t>pubblica sulla "</a:t>
            </a:r>
            <a:r>
              <a:rPr lang="it-IT" altLang="it-IT" sz="1800" dirty="0" err="1"/>
              <a:t>Revue</a:t>
            </a:r>
            <a:r>
              <a:rPr lang="it-IT" altLang="it-IT" sz="1800" dirty="0"/>
              <a:t> de </a:t>
            </a:r>
            <a:r>
              <a:rPr lang="it-IT" altLang="it-IT" sz="1800" dirty="0" err="1"/>
              <a:t>synthèse</a:t>
            </a:r>
            <a:r>
              <a:rPr lang="it-IT" altLang="it-IT" sz="1800" dirty="0"/>
              <a:t> </a:t>
            </a:r>
            <a:r>
              <a:rPr lang="it-IT" altLang="it-IT" sz="1800" dirty="0" err="1"/>
              <a:t>historique</a:t>
            </a:r>
            <a:r>
              <a:rPr lang="it-IT" altLang="it-IT" sz="1800" dirty="0"/>
              <a:t>" il saggio metodologico </a:t>
            </a:r>
            <a:r>
              <a:rPr lang="it-IT" altLang="it-IT" sz="1800" i="1" dirty="0" err="1">
                <a:solidFill>
                  <a:srgbClr val="FF0000"/>
                </a:solidFill>
              </a:rPr>
              <a:t>Réflexions</a:t>
            </a:r>
            <a:r>
              <a:rPr lang="it-IT" altLang="it-IT" sz="1800" i="1" dirty="0">
                <a:solidFill>
                  <a:srgbClr val="FF0000"/>
                </a:solidFill>
              </a:rPr>
              <a:t> d'un </a:t>
            </a:r>
            <a:r>
              <a:rPr lang="it-IT" altLang="it-IT" sz="1800" i="1" dirty="0" err="1">
                <a:solidFill>
                  <a:srgbClr val="FF0000"/>
                </a:solidFill>
              </a:rPr>
              <a:t>historien</a:t>
            </a:r>
            <a:r>
              <a:rPr lang="it-IT" altLang="it-IT" sz="1800" i="1" dirty="0">
                <a:solidFill>
                  <a:srgbClr val="FF0000"/>
                </a:solidFill>
              </a:rPr>
              <a:t> </a:t>
            </a:r>
            <a:r>
              <a:rPr lang="it-IT" altLang="it-IT" sz="1800" i="1" dirty="0" err="1">
                <a:solidFill>
                  <a:srgbClr val="FF0000"/>
                </a:solidFill>
              </a:rPr>
              <a:t>sur</a:t>
            </a:r>
            <a:r>
              <a:rPr lang="it-IT" altLang="it-IT" sz="1800" i="1" dirty="0">
                <a:solidFill>
                  <a:srgbClr val="FF0000"/>
                </a:solidFill>
              </a:rPr>
              <a:t> </a:t>
            </a:r>
            <a:r>
              <a:rPr lang="it-IT" altLang="it-IT" sz="1800" i="1" dirty="0" err="1">
                <a:solidFill>
                  <a:srgbClr val="FF0000"/>
                </a:solidFill>
              </a:rPr>
              <a:t>les</a:t>
            </a:r>
            <a:r>
              <a:rPr lang="it-IT" altLang="it-IT" sz="1800" i="1" dirty="0">
                <a:solidFill>
                  <a:srgbClr val="FF0000"/>
                </a:solidFill>
              </a:rPr>
              <a:t> </a:t>
            </a:r>
            <a:r>
              <a:rPr lang="it-IT" altLang="it-IT" sz="1800" i="1" dirty="0" err="1">
                <a:solidFill>
                  <a:srgbClr val="FF0000"/>
                </a:solidFill>
              </a:rPr>
              <a:t>fausses</a:t>
            </a:r>
            <a:r>
              <a:rPr lang="it-IT" altLang="it-IT" sz="1800" i="1" dirty="0">
                <a:solidFill>
                  <a:srgbClr val="FF0000"/>
                </a:solidFill>
              </a:rPr>
              <a:t> </a:t>
            </a:r>
            <a:r>
              <a:rPr lang="it-IT" altLang="it-IT" sz="1800" i="1" dirty="0" err="1">
                <a:solidFill>
                  <a:srgbClr val="FF0000"/>
                </a:solidFill>
              </a:rPr>
              <a:t>nouvelles</a:t>
            </a:r>
            <a:r>
              <a:rPr lang="it-IT" altLang="it-IT" sz="1800" i="1" dirty="0">
                <a:solidFill>
                  <a:srgbClr val="FF0000"/>
                </a:solidFill>
              </a:rPr>
              <a:t> de la guerre</a:t>
            </a:r>
            <a:r>
              <a:rPr lang="it-IT" altLang="it-IT" sz="1800" dirty="0"/>
              <a:t>, ripensando anche alla propria esperienza militare. </a:t>
            </a:r>
          </a:p>
          <a:p>
            <a:pPr marL="0" indent="0" algn="just">
              <a:lnSpc>
                <a:spcPct val="80000"/>
              </a:lnSpc>
              <a:buNone/>
            </a:pPr>
            <a:r>
              <a:rPr lang="it-IT" altLang="it-IT" sz="1800" b="1" dirty="0">
                <a:solidFill>
                  <a:srgbClr val="FF0000"/>
                </a:solidFill>
              </a:rPr>
              <a:t>1924</a:t>
            </a:r>
            <a:r>
              <a:rPr lang="it-IT" altLang="it-IT" sz="1800" dirty="0"/>
              <a:t> - pubblica il suo capolavoro su </a:t>
            </a:r>
            <a:r>
              <a:rPr lang="it-IT" altLang="it-IT" sz="1800" i="1" dirty="0" err="1"/>
              <a:t>Les</a:t>
            </a:r>
            <a:r>
              <a:rPr lang="it-IT" altLang="it-IT" sz="1800" i="1" dirty="0"/>
              <a:t> </a:t>
            </a:r>
            <a:r>
              <a:rPr lang="it-IT" altLang="it-IT" sz="1800" i="1" dirty="0" err="1"/>
              <a:t>Rois</a:t>
            </a:r>
            <a:r>
              <a:rPr lang="it-IT" altLang="it-IT" sz="1800" i="1" dirty="0"/>
              <a:t> </a:t>
            </a:r>
            <a:r>
              <a:rPr lang="it-IT" altLang="it-IT" sz="1800" i="1" dirty="0" err="1"/>
              <a:t>thaumaturges</a:t>
            </a:r>
            <a:r>
              <a:rPr lang="it-IT" altLang="it-IT" sz="1800" dirty="0"/>
              <a:t> , incrociando per la prima volta – in chiave comparativa - storia sociale e storia delle mentalità. Conosce </a:t>
            </a:r>
            <a:r>
              <a:rPr lang="it-IT" altLang="it-IT" sz="1800" b="1" dirty="0"/>
              <a:t>Georges Lefebvre</a:t>
            </a:r>
            <a:r>
              <a:rPr lang="it-IT" altLang="it-IT" sz="1800" dirty="0"/>
              <a:t>, autore di una pionieristica ricerca sui contadini del nord durante la rivoluzione (1924).</a:t>
            </a:r>
          </a:p>
          <a:p>
            <a:pPr marL="0" indent="0" algn="just">
              <a:lnSpc>
                <a:spcPct val="80000"/>
              </a:lnSpc>
              <a:buNone/>
            </a:pPr>
            <a:r>
              <a:rPr lang="it-IT" altLang="it-IT" sz="1800" b="1" dirty="0">
                <a:solidFill>
                  <a:srgbClr val="FF0000"/>
                </a:solidFill>
              </a:rPr>
              <a:t>1927</a:t>
            </a:r>
            <a:r>
              <a:rPr lang="it-IT" altLang="it-IT" sz="1800" dirty="0"/>
              <a:t> – Bloch diventa professore ordinario a Strasburgo.</a:t>
            </a:r>
          </a:p>
          <a:p>
            <a:pPr marL="0" indent="0" algn="just">
              <a:buNone/>
            </a:pPr>
            <a:r>
              <a:rPr lang="it-IT" altLang="it-IT" sz="1800" b="1" dirty="0">
                <a:solidFill>
                  <a:srgbClr val="FF0000"/>
                </a:solidFill>
              </a:rPr>
              <a:t>1929 </a:t>
            </a:r>
            <a:r>
              <a:rPr lang="it-IT" altLang="it-IT" sz="1800" dirty="0"/>
              <a:t>- fonda insieme a Lucien </a:t>
            </a:r>
            <a:r>
              <a:rPr lang="it-IT" altLang="it-IT" sz="1800" dirty="0" err="1"/>
              <a:t>Febvre</a:t>
            </a:r>
            <a:r>
              <a:rPr lang="it-IT" altLang="it-IT" sz="1800" dirty="0"/>
              <a:t> la rivista </a:t>
            </a:r>
            <a:r>
              <a:rPr lang="it-IT" altLang="it-IT" sz="1800" b="1" dirty="0"/>
              <a:t>"Annales d'histoire </a:t>
            </a:r>
            <a:r>
              <a:rPr lang="it-IT" altLang="it-IT" sz="1800" b="1" dirty="0" err="1"/>
              <a:t>économique</a:t>
            </a:r>
            <a:r>
              <a:rPr lang="it-IT" altLang="it-IT" sz="1800" b="1" dirty="0"/>
              <a:t> et sociale«. </a:t>
            </a:r>
            <a:r>
              <a:rPr lang="it-IT" altLang="it-IT" sz="1800" dirty="0"/>
              <a:t>Nel comitato di direzione della nuova rivista figurano anche: il geografo </a:t>
            </a:r>
            <a:r>
              <a:rPr lang="it-IT" altLang="it-IT" sz="1800" b="1" dirty="0"/>
              <a:t>A. </a:t>
            </a:r>
            <a:r>
              <a:rPr lang="it-IT" altLang="it-IT" sz="1800" b="1" dirty="0" err="1"/>
              <a:t>Demangeon</a:t>
            </a:r>
            <a:r>
              <a:rPr lang="it-IT" altLang="it-IT" sz="1800" dirty="0"/>
              <a:t>, il sociologo </a:t>
            </a:r>
            <a:r>
              <a:rPr lang="it-IT" altLang="it-IT" sz="1800" b="1" dirty="0" err="1"/>
              <a:t>M.Halbwachs</a:t>
            </a:r>
            <a:r>
              <a:rPr lang="it-IT" altLang="it-IT" sz="1800" dirty="0"/>
              <a:t>, l'economista </a:t>
            </a:r>
            <a:r>
              <a:rPr lang="it-IT" altLang="it-IT" sz="1800" b="1" dirty="0" err="1"/>
              <a:t>Ch</a:t>
            </a:r>
            <a:r>
              <a:rPr lang="it-IT" altLang="it-IT" sz="1800" b="1" dirty="0"/>
              <a:t>. </a:t>
            </a:r>
            <a:r>
              <a:rPr lang="it-IT" altLang="it-IT" sz="1800" b="1" dirty="0" err="1"/>
              <a:t>Rist</a:t>
            </a:r>
            <a:r>
              <a:rPr lang="it-IT" altLang="it-IT" sz="1800" dirty="0"/>
              <a:t>, il politologo </a:t>
            </a:r>
            <a:r>
              <a:rPr lang="it-IT" altLang="it-IT" sz="1800" b="1" dirty="0"/>
              <a:t>A. Siegfried</a:t>
            </a:r>
            <a:r>
              <a:rPr lang="it-IT" altLang="it-IT" sz="1800" dirty="0"/>
              <a:t>. G. Lefebvre è fra i collaboratori.</a:t>
            </a:r>
            <a:endParaRPr lang="it-IT" altLang="it-IT" sz="1800" b="1" dirty="0"/>
          </a:p>
          <a:p>
            <a:pPr marL="0" indent="0" algn="just">
              <a:buNone/>
            </a:pPr>
            <a:r>
              <a:rPr lang="it-IT" altLang="it-IT" sz="1800" b="1" dirty="0">
                <a:solidFill>
                  <a:srgbClr val="FF0000"/>
                </a:solidFill>
              </a:rPr>
              <a:t>1931</a:t>
            </a:r>
            <a:r>
              <a:rPr lang="it-IT" altLang="it-IT" sz="1800" dirty="0"/>
              <a:t> – Marc Bloch pubblica </a:t>
            </a:r>
            <a:r>
              <a:rPr lang="it-IT" altLang="it-IT" sz="1800" i="1" dirty="0" err="1">
                <a:solidFill>
                  <a:srgbClr val="FF0000"/>
                </a:solidFill>
              </a:rPr>
              <a:t>Les</a:t>
            </a:r>
            <a:r>
              <a:rPr lang="it-IT" altLang="it-IT" sz="1800" i="1" dirty="0">
                <a:solidFill>
                  <a:srgbClr val="FF0000"/>
                </a:solidFill>
              </a:rPr>
              <a:t> </a:t>
            </a:r>
            <a:r>
              <a:rPr lang="it-IT" altLang="it-IT" sz="1800" i="1" dirty="0" err="1">
                <a:solidFill>
                  <a:srgbClr val="FF0000"/>
                </a:solidFill>
              </a:rPr>
              <a:t>caractères</a:t>
            </a:r>
            <a:r>
              <a:rPr lang="it-IT" altLang="it-IT" sz="1800" i="1" dirty="0">
                <a:solidFill>
                  <a:srgbClr val="FF0000"/>
                </a:solidFill>
              </a:rPr>
              <a:t> </a:t>
            </a:r>
            <a:r>
              <a:rPr lang="it-IT" altLang="it-IT" sz="1800" i="1" dirty="0" err="1">
                <a:solidFill>
                  <a:srgbClr val="FF0000"/>
                </a:solidFill>
              </a:rPr>
              <a:t>originaux</a:t>
            </a:r>
            <a:r>
              <a:rPr lang="it-IT" altLang="it-IT" sz="1800" i="1" dirty="0">
                <a:solidFill>
                  <a:srgbClr val="FF0000"/>
                </a:solidFill>
              </a:rPr>
              <a:t> de l'histoire rurale </a:t>
            </a:r>
            <a:r>
              <a:rPr lang="it-IT" altLang="it-IT" sz="1800" i="1" dirty="0" err="1">
                <a:solidFill>
                  <a:srgbClr val="FF0000"/>
                </a:solidFill>
              </a:rPr>
              <a:t>française</a:t>
            </a:r>
            <a:r>
              <a:rPr lang="it-IT" altLang="it-IT" sz="1800" dirty="0">
                <a:solidFill>
                  <a:srgbClr val="FF0000"/>
                </a:solidFill>
              </a:rPr>
              <a:t>, </a:t>
            </a:r>
            <a:r>
              <a:rPr lang="it-IT" altLang="it-IT" sz="1800" dirty="0"/>
              <a:t>rielaborazione di una serie di conferenze tenute nel 1929 all' "Istituto per la storia comparata delle civiltà" di Oslo. Come ne </a:t>
            </a:r>
            <a:r>
              <a:rPr lang="it-IT" altLang="it-IT" sz="1800" i="1" dirty="0"/>
              <a:t>La terre et l'</a:t>
            </a:r>
            <a:r>
              <a:rPr lang="it-IT" altLang="it-IT" sz="1800" i="1" dirty="0" err="1"/>
              <a:t>evolution</a:t>
            </a:r>
            <a:r>
              <a:rPr lang="it-IT" altLang="it-IT" sz="1800" i="1" dirty="0"/>
              <a:t> </a:t>
            </a:r>
            <a:r>
              <a:rPr lang="it-IT" altLang="it-IT" sz="1800" i="1" dirty="0" err="1"/>
              <a:t>humaine</a:t>
            </a:r>
            <a:r>
              <a:rPr lang="it-IT" altLang="it-IT" sz="1800" dirty="0"/>
              <a:t>  di </a:t>
            </a:r>
            <a:r>
              <a:rPr lang="it-IT" altLang="it-IT" sz="1800" dirty="0" err="1"/>
              <a:t>Febvre</a:t>
            </a:r>
            <a:r>
              <a:rPr lang="it-IT" altLang="it-IT" sz="1800" dirty="0"/>
              <a:t> al centro sono i rapporti fra il territorio e i suoi abitanti.</a:t>
            </a:r>
          </a:p>
          <a:p>
            <a:pPr marL="0" indent="0" algn="just">
              <a:buNone/>
            </a:pPr>
            <a:r>
              <a:rPr lang="it-IT" altLang="it-IT" sz="1800" b="1" dirty="0">
                <a:solidFill>
                  <a:srgbClr val="FF0000"/>
                </a:solidFill>
              </a:rPr>
              <a:t>1932</a:t>
            </a:r>
            <a:r>
              <a:rPr lang="it-IT" altLang="it-IT" sz="1800" dirty="0"/>
              <a:t> – Georges Lefebvre pubblica il suo capolavoro: </a:t>
            </a:r>
            <a:r>
              <a:rPr lang="fr-FR" sz="1800" i="1" dirty="0">
                <a:solidFill>
                  <a:srgbClr val="FF0000"/>
                </a:solidFill>
              </a:rPr>
              <a:t>La Grande Peur de </a:t>
            </a:r>
            <a:r>
              <a:rPr lang="fr-FR" sz="1800" i="1" dirty="0" smtClean="0">
                <a:solidFill>
                  <a:srgbClr val="FF0000"/>
                </a:solidFill>
              </a:rPr>
              <a:t>1789</a:t>
            </a:r>
            <a:endParaRPr lang="fr-FR" sz="1800" dirty="0"/>
          </a:p>
          <a:p>
            <a:pPr marL="0" indent="0" algn="just">
              <a:buNone/>
            </a:pPr>
            <a:r>
              <a:rPr lang="fr-FR" sz="1800" b="1" dirty="0" smtClean="0">
                <a:solidFill>
                  <a:srgbClr val="FF0000"/>
                </a:solidFill>
              </a:rPr>
              <a:t>1933</a:t>
            </a:r>
            <a:r>
              <a:rPr lang="fr-FR" sz="1800" dirty="0" smtClean="0"/>
              <a:t> </a:t>
            </a:r>
            <a:r>
              <a:rPr lang="fr-FR" sz="1800" dirty="0"/>
              <a:t>– Georges Lefebvre </a:t>
            </a:r>
            <a:r>
              <a:rPr lang="fr-FR" sz="1800" dirty="0" err="1"/>
              <a:t>pubblica</a:t>
            </a:r>
            <a:r>
              <a:rPr lang="fr-FR" sz="1800" dirty="0"/>
              <a:t> </a:t>
            </a:r>
            <a:r>
              <a:rPr lang="fr-FR" sz="1800" i="1" dirty="0">
                <a:solidFill>
                  <a:srgbClr val="FF0000"/>
                </a:solidFill>
              </a:rPr>
              <a:t>La foule</a:t>
            </a:r>
            <a:r>
              <a:rPr lang="fr-FR" sz="1800" dirty="0">
                <a:solidFill>
                  <a:srgbClr val="FF0000"/>
                </a:solidFill>
              </a:rPr>
              <a:t> </a:t>
            </a:r>
            <a:r>
              <a:rPr lang="fr-FR" sz="1800" dirty="0"/>
              <a:t> </a:t>
            </a:r>
            <a:r>
              <a:rPr lang="fr-FR" sz="1800" dirty="0" err="1"/>
              <a:t>sulle</a:t>
            </a:r>
            <a:r>
              <a:rPr lang="fr-FR" sz="1800" dirty="0"/>
              <a:t> </a:t>
            </a:r>
            <a:r>
              <a:rPr lang="fr-FR" sz="1800" dirty="0" err="1"/>
              <a:t>rivolte</a:t>
            </a:r>
            <a:r>
              <a:rPr lang="fr-FR" sz="1800" dirty="0"/>
              <a:t> </a:t>
            </a:r>
            <a:r>
              <a:rPr lang="fr-FR" sz="1800" dirty="0" err="1"/>
              <a:t>urbane</a:t>
            </a:r>
            <a:r>
              <a:rPr lang="fr-FR" sz="1800" dirty="0"/>
              <a:t> </a:t>
            </a:r>
            <a:r>
              <a:rPr lang="fr-FR" sz="1800" dirty="0" err="1"/>
              <a:t>durante</a:t>
            </a:r>
            <a:r>
              <a:rPr lang="fr-FR" sz="1800" dirty="0"/>
              <a:t> la </a:t>
            </a:r>
            <a:r>
              <a:rPr lang="fr-FR" sz="1800" dirty="0" err="1"/>
              <a:t>rivoluzione</a:t>
            </a:r>
            <a:r>
              <a:rPr lang="fr-FR" sz="1800" dirty="0"/>
              <a:t>.</a:t>
            </a:r>
          </a:p>
          <a:p>
            <a:pPr marL="0" indent="0">
              <a:buNone/>
            </a:pPr>
            <a:endParaRPr lang="it-IT" altLang="it-IT" sz="1800" dirty="0"/>
          </a:p>
          <a:p>
            <a:endParaRPr lang="it-IT" altLang="it-IT" sz="1800" b="1" dirty="0" smtClean="0"/>
          </a:p>
          <a:p>
            <a:endParaRPr lang="it-IT" altLang="it-IT" sz="1800" b="1" dirty="0" smtClean="0"/>
          </a:p>
          <a:p>
            <a:endParaRPr lang="it-IT" altLang="it-IT" sz="1800" b="1" dirty="0"/>
          </a:p>
          <a:p>
            <a:pPr>
              <a:lnSpc>
                <a:spcPct val="80000"/>
              </a:lnSpc>
            </a:pPr>
            <a:endParaRPr lang="it-IT" altLang="it-IT" sz="1800" dirty="0" smtClean="0"/>
          </a:p>
          <a:p>
            <a:pPr>
              <a:lnSpc>
                <a:spcPct val="80000"/>
              </a:lnSpc>
            </a:pPr>
            <a:endParaRPr lang="it-IT" altLang="it-IT" sz="1800" dirty="0" smtClean="0"/>
          </a:p>
        </p:txBody>
      </p:sp>
    </p:spTree>
    <p:extLst>
      <p:ext uri="{BB962C8B-B14F-4D97-AF65-F5344CB8AC3E}">
        <p14:creationId xmlns:p14="http://schemas.microsoft.com/office/powerpoint/2010/main" val="9747383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710208"/>
            <a:ext cx="8229600" cy="990600"/>
          </a:xfrm>
        </p:spPr>
        <p:txBody>
          <a:bodyPr>
            <a:noAutofit/>
          </a:bodyPr>
          <a:lstStyle/>
          <a:p>
            <a:pPr lvl="0"/>
            <a:r>
              <a:rPr lang="it-IT" sz="3200" dirty="0"/>
              <a:t>Il popolo protagonista e la scoperta dei sanculotti: </a:t>
            </a:r>
            <a:r>
              <a:rPr lang="it-IT" sz="3200" b="1" dirty="0"/>
              <a:t>G. </a:t>
            </a:r>
            <a:r>
              <a:rPr lang="it-IT" sz="3200" b="1" dirty="0" err="1"/>
              <a:t>Rudé</a:t>
            </a:r>
            <a:r>
              <a:rPr lang="it-IT" sz="3200" b="1" dirty="0"/>
              <a:t> </a:t>
            </a:r>
            <a:r>
              <a:rPr lang="it-IT" sz="3200" dirty="0"/>
              <a:t>(1910-1993), </a:t>
            </a:r>
            <a:r>
              <a:rPr lang="it-IT" sz="3200" b="1" dirty="0"/>
              <a:t>A. </a:t>
            </a:r>
            <a:r>
              <a:rPr lang="it-IT" sz="3200" b="1" dirty="0" err="1"/>
              <a:t>Soboul</a:t>
            </a:r>
            <a:r>
              <a:rPr lang="it-IT" sz="3200" b="1" dirty="0"/>
              <a:t> </a:t>
            </a:r>
            <a:r>
              <a:rPr lang="it-IT" sz="3200" dirty="0"/>
              <a:t>(1914-1982),</a:t>
            </a:r>
            <a:r>
              <a:rPr lang="it-IT" sz="3200" b="1" dirty="0"/>
              <a:t> R. </a:t>
            </a:r>
            <a:r>
              <a:rPr lang="it-IT" sz="3200" b="1" dirty="0" err="1"/>
              <a:t>Cobb</a:t>
            </a:r>
            <a:r>
              <a:rPr lang="it-IT" sz="3200" b="1" dirty="0"/>
              <a:t> </a:t>
            </a:r>
            <a:r>
              <a:rPr lang="it-IT" sz="3200" dirty="0"/>
              <a:t>(1917-1996)</a:t>
            </a:r>
          </a:p>
        </p:txBody>
      </p:sp>
      <p:pic>
        <p:nvPicPr>
          <p:cNvPr id="1638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24000" y="2778279"/>
            <a:ext cx="2347800" cy="2594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1840" y="2768712"/>
            <a:ext cx="2736304" cy="2748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9594" y="2892428"/>
            <a:ext cx="2004814" cy="25527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633701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normAutofit lnSpcReduction="10000"/>
          </a:bodyPr>
          <a:lstStyle/>
          <a:p>
            <a:pPr lvl="0"/>
            <a:r>
              <a:rPr lang="en-US" b="1" dirty="0"/>
              <a:t>G. </a:t>
            </a:r>
            <a:r>
              <a:rPr lang="en-US" b="1" dirty="0" err="1"/>
              <a:t>Rudé</a:t>
            </a:r>
            <a:r>
              <a:rPr lang="en-US" b="1" dirty="0"/>
              <a:t> </a:t>
            </a:r>
            <a:r>
              <a:rPr lang="en-US" dirty="0"/>
              <a:t>(1910-1993), </a:t>
            </a:r>
            <a:r>
              <a:rPr lang="en-US" i="1" dirty="0"/>
              <a:t>The Crowd in the French Revolution </a:t>
            </a:r>
            <a:r>
              <a:rPr lang="en-US" dirty="0"/>
              <a:t>(1959</a:t>
            </a:r>
            <a:r>
              <a:rPr lang="en-US" dirty="0" smtClean="0"/>
              <a:t>)</a:t>
            </a:r>
          </a:p>
          <a:p>
            <a:pPr lvl="0"/>
            <a:endParaRPr lang="it-IT" dirty="0"/>
          </a:p>
          <a:p>
            <a:pPr lvl="0"/>
            <a:r>
              <a:rPr lang="fr-FR" b="1" dirty="0"/>
              <a:t>A. Soboul </a:t>
            </a:r>
            <a:r>
              <a:rPr lang="fr-FR" dirty="0"/>
              <a:t>(1914-1982), </a:t>
            </a:r>
            <a:r>
              <a:rPr lang="fr-FR" i="1" dirty="0" smtClean="0"/>
              <a:t>Classes et luttes de classes sous la Révolution française </a:t>
            </a:r>
            <a:r>
              <a:rPr lang="fr-FR" dirty="0" smtClean="0"/>
              <a:t>(1954);</a:t>
            </a:r>
          </a:p>
          <a:p>
            <a:pPr lvl="0"/>
            <a:r>
              <a:rPr lang="fr-FR" i="1" dirty="0" smtClean="0"/>
              <a:t>Les </a:t>
            </a:r>
            <a:r>
              <a:rPr lang="fr-FR" i="1" dirty="0"/>
              <a:t>Sans-culottes parisiens en l’An II </a:t>
            </a:r>
            <a:r>
              <a:rPr lang="fr-FR" dirty="0"/>
              <a:t>(1958</a:t>
            </a:r>
            <a:r>
              <a:rPr lang="fr-FR" dirty="0" smtClean="0"/>
              <a:t>)</a:t>
            </a:r>
          </a:p>
          <a:p>
            <a:pPr lvl="0"/>
            <a:endParaRPr lang="it-IT" dirty="0"/>
          </a:p>
          <a:p>
            <a:pPr lvl="0"/>
            <a:r>
              <a:rPr lang="fr-FR" b="1" dirty="0"/>
              <a:t>R. Cobb </a:t>
            </a:r>
            <a:r>
              <a:rPr lang="fr-FR" dirty="0"/>
              <a:t>(1917-1996), </a:t>
            </a:r>
            <a:r>
              <a:rPr lang="fr-FR" i="1" dirty="0"/>
              <a:t>Les armées révolutionnaires, instrument de la Terreur dans les départements </a:t>
            </a:r>
            <a:r>
              <a:rPr lang="fr-FR" dirty="0"/>
              <a:t>(1961-63) ; </a:t>
            </a:r>
            <a:endParaRPr lang="fr-FR" dirty="0" smtClean="0"/>
          </a:p>
          <a:p>
            <a:pPr lvl="0"/>
            <a:r>
              <a:rPr lang="fr-FR" i="1" dirty="0" smtClean="0"/>
              <a:t>Terreur </a:t>
            </a:r>
            <a:r>
              <a:rPr lang="fr-FR" i="1" dirty="0"/>
              <a:t>et subsistances 1793-1795 </a:t>
            </a:r>
            <a:r>
              <a:rPr lang="fr-FR" dirty="0"/>
              <a:t>(1965) ; </a:t>
            </a:r>
            <a:endParaRPr lang="fr-FR" dirty="0" smtClean="0"/>
          </a:p>
          <a:p>
            <a:pPr lvl="0"/>
            <a:r>
              <a:rPr lang="fr-FR" i="1" dirty="0" smtClean="0"/>
              <a:t>The </a:t>
            </a:r>
            <a:r>
              <a:rPr lang="fr-FR" i="1" dirty="0"/>
              <a:t>Police and the People</a:t>
            </a:r>
            <a:r>
              <a:rPr lang="fr-FR" dirty="0"/>
              <a:t> (1970)</a:t>
            </a:r>
            <a:endParaRPr lang="it-IT" dirty="0"/>
          </a:p>
          <a:p>
            <a:endParaRPr lang="it-IT" dirty="0"/>
          </a:p>
        </p:txBody>
      </p:sp>
    </p:spTree>
    <p:extLst>
      <p:ext uri="{BB962C8B-B14F-4D97-AF65-F5344CB8AC3E}">
        <p14:creationId xmlns:p14="http://schemas.microsoft.com/office/powerpoint/2010/main" val="13099678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smtClean="0"/>
              <a:t>Albert </a:t>
            </a:r>
            <a:r>
              <a:rPr lang="it-IT" b="1" dirty="0" err="1" smtClean="0"/>
              <a:t>Soboul</a:t>
            </a:r>
            <a:r>
              <a:rPr lang="it-IT" b="1" dirty="0" smtClean="0"/>
              <a:t> fra ortodossia e revisionismo</a:t>
            </a:r>
            <a:endParaRPr lang="it-IT" b="1" dirty="0"/>
          </a:p>
        </p:txBody>
      </p:sp>
      <p:sp>
        <p:nvSpPr>
          <p:cNvPr id="3" name="Segnaposto contenuto 2"/>
          <p:cNvSpPr>
            <a:spLocks noGrp="1"/>
          </p:cNvSpPr>
          <p:nvPr>
            <p:ph idx="1"/>
          </p:nvPr>
        </p:nvSpPr>
        <p:spPr/>
        <p:txBody>
          <a:bodyPr>
            <a:normAutofit fontScale="85000" lnSpcReduction="20000"/>
          </a:bodyPr>
          <a:lstStyle/>
          <a:p>
            <a:r>
              <a:rPr lang="it-IT" dirty="0" smtClean="0"/>
              <a:t>Ingiustamente etichettato da </a:t>
            </a:r>
            <a:r>
              <a:rPr lang="it-IT" dirty="0" err="1" smtClean="0"/>
              <a:t>Furet</a:t>
            </a:r>
            <a:r>
              <a:rPr lang="it-IT" dirty="0" smtClean="0"/>
              <a:t> come l’esemplare della più rigida ortodossia marxista e della «vulgata»  storiografica della Rivoluzione francese, </a:t>
            </a:r>
            <a:r>
              <a:rPr lang="it-IT" b="1" dirty="0" smtClean="0"/>
              <a:t>Albert </a:t>
            </a:r>
            <a:r>
              <a:rPr lang="it-IT" b="1" dirty="0" err="1" smtClean="0"/>
              <a:t>Soboul</a:t>
            </a:r>
            <a:r>
              <a:rPr lang="it-IT" b="1" dirty="0" smtClean="0"/>
              <a:t> </a:t>
            </a:r>
            <a:r>
              <a:rPr lang="it-IT" dirty="0" smtClean="0"/>
              <a:t>(1914-1982), allievo e successore di Lefebvre sulla cattedra sorboniana di </a:t>
            </a:r>
            <a:r>
              <a:rPr lang="it-IT" i="1" dirty="0" smtClean="0"/>
              <a:t>Storia della Rivoluzione,</a:t>
            </a:r>
            <a:r>
              <a:rPr lang="it-IT" dirty="0" smtClean="0"/>
              <a:t> è sicuramente il più importante storico della Rivoluzione della seconda metà del Novecento; per alcuni aspetti ricercatore di razza e per altri grande divulgatore e propagandista degli «immortali ideali rivoluzionari».</a:t>
            </a:r>
          </a:p>
          <a:p>
            <a:r>
              <a:rPr lang="it-IT" dirty="0" smtClean="0"/>
              <a:t>Docente nelle università di </a:t>
            </a:r>
            <a:r>
              <a:rPr lang="it-IT" dirty="0" err="1" smtClean="0"/>
              <a:t>Clermond</a:t>
            </a:r>
            <a:r>
              <a:rPr lang="it-IT" dirty="0" smtClean="0"/>
              <a:t>-Ferrand (1959-68) e di Parigi I-Sorbona (1968-82)</a:t>
            </a:r>
          </a:p>
          <a:p>
            <a:r>
              <a:rPr lang="it-IT" dirty="0" smtClean="0"/>
              <a:t>Militante dal 1939 del PCF (filosovietico), esponente della </a:t>
            </a:r>
            <a:r>
              <a:rPr lang="it-IT" dirty="0"/>
              <a:t>R</a:t>
            </a:r>
            <a:r>
              <a:rPr lang="it-IT" dirty="0" smtClean="0"/>
              <a:t>esistenza, storico dei sanculotti, «robespierrista» e «giacobino», è autore di due fortunati manuali nei quali si condensa la lettura marxista e «classista» della Rivoluzione come «rivoluzione borghese»:</a:t>
            </a:r>
          </a:p>
          <a:p>
            <a:r>
              <a:rPr lang="it-IT" i="1" dirty="0" smtClean="0"/>
              <a:t>La </a:t>
            </a:r>
            <a:r>
              <a:rPr lang="it-IT" i="1" dirty="0" err="1" smtClean="0"/>
              <a:t>Révolution</a:t>
            </a:r>
            <a:r>
              <a:rPr lang="it-IT" i="1" dirty="0" smtClean="0"/>
              <a:t> </a:t>
            </a:r>
            <a:r>
              <a:rPr lang="it-IT" i="1" dirty="0" err="1" smtClean="0"/>
              <a:t>française</a:t>
            </a:r>
            <a:r>
              <a:rPr lang="it-IT" dirty="0" smtClean="0"/>
              <a:t> (1948, 1951)</a:t>
            </a:r>
          </a:p>
          <a:p>
            <a:r>
              <a:rPr lang="it-IT" i="1" dirty="0" err="1" smtClean="0"/>
              <a:t>Précis</a:t>
            </a:r>
            <a:r>
              <a:rPr lang="it-IT" i="1" dirty="0" smtClean="0"/>
              <a:t> d’histoire de la </a:t>
            </a:r>
            <a:r>
              <a:rPr lang="it-IT" i="1" dirty="0" err="1" smtClean="0"/>
              <a:t>Révolution</a:t>
            </a:r>
            <a:r>
              <a:rPr lang="it-IT" i="1" dirty="0" smtClean="0"/>
              <a:t> </a:t>
            </a:r>
            <a:r>
              <a:rPr lang="it-IT" i="1" dirty="0" err="1" smtClean="0"/>
              <a:t>française</a:t>
            </a:r>
            <a:r>
              <a:rPr lang="it-IT" i="1" dirty="0" smtClean="0"/>
              <a:t> </a:t>
            </a:r>
            <a:r>
              <a:rPr lang="it-IT" dirty="0" smtClean="0"/>
              <a:t>(1962)</a:t>
            </a:r>
            <a:endParaRPr lang="it-IT" dirty="0"/>
          </a:p>
        </p:txBody>
      </p:sp>
    </p:spTree>
    <p:extLst>
      <p:ext uri="{BB962C8B-B14F-4D97-AF65-F5344CB8AC3E}">
        <p14:creationId xmlns:p14="http://schemas.microsoft.com/office/powerpoint/2010/main" val="30822770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782216"/>
            <a:ext cx="8229600" cy="990600"/>
          </a:xfrm>
        </p:spPr>
        <p:txBody>
          <a:bodyPr>
            <a:normAutofit fontScale="90000"/>
          </a:bodyPr>
          <a:lstStyle/>
          <a:p>
            <a:pPr lvl="0"/>
            <a:r>
              <a:rPr lang="it-IT" dirty="0"/>
              <a:t>La storiografia “atlantica”: </a:t>
            </a:r>
            <a:r>
              <a:rPr lang="it-IT" b="1" dirty="0"/>
              <a:t>J. </a:t>
            </a:r>
            <a:r>
              <a:rPr lang="it-IT" b="1" dirty="0" err="1"/>
              <a:t>Godechot</a:t>
            </a:r>
            <a:r>
              <a:rPr lang="it-IT" b="1" dirty="0"/>
              <a:t> </a:t>
            </a:r>
            <a:r>
              <a:rPr lang="it-IT" dirty="0"/>
              <a:t>(1907-1989) e </a:t>
            </a:r>
            <a:r>
              <a:rPr lang="it-IT" b="1" dirty="0"/>
              <a:t>R. R. Palmer </a:t>
            </a:r>
            <a:r>
              <a:rPr lang="it-IT" dirty="0"/>
              <a:t>(1909-2002)</a:t>
            </a:r>
            <a:br>
              <a:rPr lang="it-IT" dirty="0"/>
            </a:br>
            <a:endParaRPr lang="it-IT" dirty="0"/>
          </a:p>
        </p:txBody>
      </p:sp>
      <p:pic>
        <p:nvPicPr>
          <p:cNvPr id="1843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3361" y="2154036"/>
            <a:ext cx="3016551" cy="39392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6715" y="1916832"/>
            <a:ext cx="3137693" cy="43927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381637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pPr lvl="0"/>
            <a:r>
              <a:rPr lang="fr-FR" dirty="0"/>
              <a:t>J. </a:t>
            </a:r>
            <a:r>
              <a:rPr lang="fr-FR" dirty="0" err="1"/>
              <a:t>Godechot</a:t>
            </a:r>
            <a:r>
              <a:rPr lang="fr-FR" dirty="0"/>
              <a:t> e R. R. Palmer, </a:t>
            </a:r>
            <a:r>
              <a:rPr lang="fr-FR" i="1" dirty="0"/>
              <a:t> Le problème de l’Atlantique du XVIII au XX siècle </a:t>
            </a:r>
            <a:r>
              <a:rPr lang="fr-FR" dirty="0"/>
              <a:t>(1955)</a:t>
            </a:r>
            <a:endParaRPr lang="it-IT" dirty="0"/>
          </a:p>
          <a:p>
            <a:pPr lvl="0"/>
            <a:r>
              <a:rPr lang="en-US" dirty="0"/>
              <a:t>R. R. Palmer, </a:t>
            </a:r>
            <a:r>
              <a:rPr lang="en-US" i="1" dirty="0"/>
              <a:t>The Age of the Democratic Revolution. A political history of Europe and America 1760-1800, </a:t>
            </a:r>
            <a:r>
              <a:rPr lang="en-US" dirty="0"/>
              <a:t>2 </a:t>
            </a:r>
            <a:r>
              <a:rPr lang="en-US" dirty="0" err="1"/>
              <a:t>voll</a:t>
            </a:r>
            <a:r>
              <a:rPr lang="en-US" dirty="0"/>
              <a:t>.</a:t>
            </a:r>
            <a:r>
              <a:rPr lang="en-US" i="1" dirty="0"/>
              <a:t> </a:t>
            </a:r>
            <a:r>
              <a:rPr lang="en-US" dirty="0"/>
              <a:t>(1959-64)</a:t>
            </a:r>
            <a:endParaRPr lang="it-IT" dirty="0"/>
          </a:p>
          <a:p>
            <a:endParaRPr lang="it-IT" dirty="0"/>
          </a:p>
        </p:txBody>
      </p:sp>
    </p:spTree>
    <p:extLst>
      <p:ext uri="{BB962C8B-B14F-4D97-AF65-F5344CB8AC3E}">
        <p14:creationId xmlns:p14="http://schemas.microsoft.com/office/powerpoint/2010/main" val="17264371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9512" y="533400"/>
            <a:ext cx="8784976" cy="990600"/>
          </a:xfrm>
        </p:spPr>
        <p:txBody>
          <a:bodyPr>
            <a:normAutofit/>
          </a:bodyPr>
          <a:lstStyle/>
          <a:p>
            <a:r>
              <a:rPr lang="it-IT" sz="3200" b="1" dirty="0"/>
              <a:t>I   MOLTI   </a:t>
            </a:r>
            <a:r>
              <a:rPr lang="it-IT" sz="3200" b="1" i="1" dirty="0" smtClean="0"/>
              <a:t>REVISIONISMI</a:t>
            </a:r>
            <a:r>
              <a:rPr lang="it-IT" sz="3200" b="1" dirty="0" smtClean="0"/>
              <a:t>   STORIOGRAFICI</a:t>
            </a:r>
            <a:endParaRPr lang="it-IT" sz="3200" dirty="0"/>
          </a:p>
        </p:txBody>
      </p:sp>
      <p:sp>
        <p:nvSpPr>
          <p:cNvPr id="3" name="Segnaposto contenuto 2"/>
          <p:cNvSpPr>
            <a:spLocks noGrp="1"/>
          </p:cNvSpPr>
          <p:nvPr>
            <p:ph idx="1"/>
          </p:nvPr>
        </p:nvSpPr>
        <p:spPr>
          <a:xfrm>
            <a:off x="457200" y="1600200"/>
            <a:ext cx="8435280" cy="4876800"/>
          </a:xfrm>
        </p:spPr>
        <p:txBody>
          <a:bodyPr>
            <a:normAutofit fontScale="25000" lnSpcReduction="20000"/>
          </a:bodyPr>
          <a:lstStyle/>
          <a:p>
            <a:pPr marL="0" indent="0">
              <a:buNone/>
            </a:pPr>
            <a:r>
              <a:rPr lang="it-IT" sz="5600" dirty="0" smtClean="0"/>
              <a:t>Ogni </a:t>
            </a:r>
            <a:r>
              <a:rPr lang="it-IT" sz="5600" dirty="0"/>
              <a:t>ricerca storica è </a:t>
            </a:r>
            <a:r>
              <a:rPr lang="it-IT" sz="5600" i="1" dirty="0"/>
              <a:t>revisionista</a:t>
            </a:r>
            <a:r>
              <a:rPr lang="it-IT" sz="5600" dirty="0"/>
              <a:t> in quanto rimette in discussione le acquisizioni </a:t>
            </a:r>
            <a:r>
              <a:rPr lang="it-IT" sz="5600" dirty="0" smtClean="0"/>
              <a:t>precedenti. Ogni </a:t>
            </a:r>
            <a:r>
              <a:rPr lang="it-IT" sz="5600" dirty="0"/>
              <a:t>storico serio non può non essere </a:t>
            </a:r>
            <a:r>
              <a:rPr lang="it-IT" sz="5600" i="1" dirty="0"/>
              <a:t>revisionista</a:t>
            </a:r>
            <a:r>
              <a:rPr lang="it-IT" sz="5600" dirty="0"/>
              <a:t> in quanto la sua è una disciplina </a:t>
            </a:r>
            <a:r>
              <a:rPr lang="it-IT" sz="5600" i="1" dirty="0"/>
              <a:t>in progress</a:t>
            </a:r>
            <a:r>
              <a:rPr lang="it-IT" sz="5600" dirty="0" smtClean="0"/>
              <a:t>.</a:t>
            </a:r>
            <a:endParaRPr lang="it-IT" sz="5600" dirty="0"/>
          </a:p>
          <a:p>
            <a:pPr marL="0" indent="0">
              <a:buNone/>
            </a:pPr>
            <a:r>
              <a:rPr lang="it-IT" sz="5600" dirty="0"/>
              <a:t>Spesso, </a:t>
            </a:r>
            <a:r>
              <a:rPr lang="it-IT" sz="5600" dirty="0" smtClean="0"/>
              <a:t>purtroppo, </a:t>
            </a:r>
            <a:r>
              <a:rPr lang="it-IT" sz="5600" dirty="0"/>
              <a:t>il </a:t>
            </a:r>
            <a:r>
              <a:rPr lang="it-IT" sz="5600" dirty="0" smtClean="0"/>
              <a:t>“revisionismo</a:t>
            </a:r>
            <a:r>
              <a:rPr lang="it-IT" sz="5600" dirty="0"/>
              <a:t>” si presenta non come un </a:t>
            </a:r>
            <a:r>
              <a:rPr lang="it-IT" sz="5600" i="1" dirty="0"/>
              <a:t>habitus mentale</a:t>
            </a:r>
            <a:r>
              <a:rPr lang="it-IT" sz="5600" dirty="0"/>
              <a:t>, ma come un’ideologia, fondata su idee preconcette e su una precisa visione del mondo da contrapporre ad un’altra. </a:t>
            </a:r>
            <a:endParaRPr lang="it-IT" sz="5600" dirty="0" smtClean="0"/>
          </a:p>
          <a:p>
            <a:pPr marL="0" indent="0">
              <a:buNone/>
            </a:pPr>
            <a:r>
              <a:rPr lang="it-IT" sz="5600" dirty="0" smtClean="0"/>
              <a:t>Questa </a:t>
            </a:r>
            <a:r>
              <a:rPr lang="it-IT" sz="5600" dirty="0"/>
              <a:t>ideologia va denunciata e demistificata</a:t>
            </a:r>
            <a:r>
              <a:rPr lang="it-IT" sz="5600" dirty="0" smtClean="0"/>
              <a:t>.</a:t>
            </a:r>
            <a:endParaRPr lang="it-IT" sz="5600" dirty="0"/>
          </a:p>
          <a:p>
            <a:pPr marL="0" indent="0">
              <a:buNone/>
            </a:pPr>
            <a:r>
              <a:rPr lang="it-IT" sz="5600" dirty="0"/>
              <a:t/>
            </a:r>
            <a:br>
              <a:rPr lang="it-IT" sz="5600" dirty="0"/>
            </a:br>
            <a:r>
              <a:rPr lang="it-IT" sz="5600" b="1" dirty="0"/>
              <a:t>Procedimenti impiegati dai vari “revisionismi” in ambito storico: </a:t>
            </a:r>
            <a:endParaRPr lang="it-IT" sz="5600" dirty="0"/>
          </a:p>
          <a:p>
            <a:pPr marL="457200" lvl="0" indent="-457200">
              <a:buFont typeface="+mj-lt"/>
              <a:buAutoNum type="arabicPeriod"/>
            </a:pPr>
            <a:r>
              <a:rPr lang="it-IT" sz="5600" dirty="0"/>
              <a:t>Distruzione consapevole di categorie storiografiche forti e consolidate in nome di altre categorie storiografiche o politiche (spesso non esplicitate);</a:t>
            </a:r>
          </a:p>
          <a:p>
            <a:pPr marL="457200" lvl="0" indent="-457200">
              <a:buFont typeface="+mj-lt"/>
              <a:buAutoNum type="arabicPeriod"/>
            </a:pPr>
            <a:r>
              <a:rPr lang="it-IT" sz="5600" dirty="0"/>
              <a:t>“Clima d’opinione” che vuole trasformarsi in “senso comune” diffuso dai media grazie a clamorose semplificazioni della realtà (la formula semplice che ti fa capire il mondo);</a:t>
            </a:r>
          </a:p>
          <a:p>
            <a:pPr marL="457200" lvl="0" indent="-457200">
              <a:buFont typeface="+mj-lt"/>
              <a:buAutoNum type="arabicPeriod"/>
            </a:pPr>
            <a:r>
              <a:rPr lang="it-IT" sz="5600" dirty="0"/>
              <a:t>Contrapposizione ideologica e sistematica deformazione delle tesi dell’avversario;</a:t>
            </a:r>
          </a:p>
          <a:p>
            <a:pPr marL="457200" lvl="0" indent="-457200">
              <a:buFont typeface="+mj-lt"/>
              <a:buAutoNum type="arabicPeriod"/>
            </a:pPr>
            <a:r>
              <a:rPr lang="it-IT" sz="5600" dirty="0"/>
              <a:t>Individuazione di un soggetto storico come incarnazione del “male assoluto”;</a:t>
            </a:r>
          </a:p>
          <a:p>
            <a:pPr marL="457200" lvl="0" indent="-457200">
              <a:buFont typeface="+mj-lt"/>
              <a:buAutoNum type="arabicPeriod"/>
            </a:pPr>
            <a:r>
              <a:rPr lang="it-IT" sz="5600" dirty="0"/>
              <a:t>Cancellazione o attenuazione delle responsabilità storiche di un soggetto mediante il coinvolgimento nella responsabilità (e nella “colpa”) di una molteplicità di altri soggetti;</a:t>
            </a:r>
          </a:p>
          <a:p>
            <a:pPr marL="457200" lvl="0" indent="-457200">
              <a:buFont typeface="+mj-lt"/>
              <a:buAutoNum type="arabicPeriod"/>
            </a:pPr>
            <a:r>
              <a:rPr lang="it-IT" sz="5600" b="1" dirty="0"/>
              <a:t>Anti </a:t>
            </a:r>
            <a:r>
              <a:rPr lang="it-IT" sz="5600" dirty="0"/>
              <a:t>– tutto: anti-comunismo; anti-marxismo; anti-modernismo; anti-illuminismo; anti-risorgimento, ecc.;</a:t>
            </a:r>
          </a:p>
          <a:p>
            <a:pPr marL="457200" lvl="0" indent="-457200">
              <a:buFont typeface="+mj-lt"/>
              <a:buAutoNum type="arabicPeriod"/>
            </a:pPr>
            <a:r>
              <a:rPr lang="it-IT" sz="5600" dirty="0"/>
              <a:t>“Riabilitazione degli sconfitti” presentati come “vittime della storia”  (Luigi XVI, Nicola II Romanov, Mussolini, Bottai, Nixon, Craxi, Pinochet, ecc</a:t>
            </a:r>
            <a:r>
              <a:rPr lang="it-IT" sz="5600" dirty="0" smtClean="0"/>
              <a:t>.).</a:t>
            </a:r>
            <a:endParaRPr lang="it-IT" sz="5600" dirty="0"/>
          </a:p>
          <a:p>
            <a:pPr marL="0" indent="0">
              <a:buNone/>
            </a:pPr>
            <a:endParaRPr lang="it-IT" sz="5600" dirty="0"/>
          </a:p>
          <a:p>
            <a:pPr marL="0" indent="0">
              <a:buNone/>
            </a:pPr>
            <a:r>
              <a:rPr lang="it-IT" sz="5600" b="1" dirty="0"/>
              <a:t>Principali ambiti storiografici investiti dalla polemica “revisionista</a:t>
            </a:r>
            <a:r>
              <a:rPr lang="it-IT" sz="5600" b="1" dirty="0" smtClean="0"/>
              <a:t>” nella seconda metà del ‘900:</a:t>
            </a:r>
            <a:endParaRPr lang="it-IT" sz="5600" dirty="0"/>
          </a:p>
          <a:p>
            <a:r>
              <a:rPr lang="it-IT" sz="5600" b="1" dirty="0">
                <a:solidFill>
                  <a:srgbClr val="FF0000"/>
                </a:solidFill>
              </a:rPr>
              <a:t>La Rivoluzione francese:</a:t>
            </a:r>
            <a:r>
              <a:rPr lang="it-IT" sz="5600" dirty="0">
                <a:solidFill>
                  <a:srgbClr val="FF0000"/>
                </a:solidFill>
              </a:rPr>
              <a:t> </a:t>
            </a:r>
            <a:r>
              <a:rPr lang="it-IT" sz="5600" dirty="0"/>
              <a:t>A. </a:t>
            </a:r>
            <a:r>
              <a:rPr lang="it-IT" sz="5600" dirty="0" err="1"/>
              <a:t>Cobban</a:t>
            </a:r>
            <a:r>
              <a:rPr lang="it-IT" sz="5600" dirty="0"/>
              <a:t> (1964), F. </a:t>
            </a:r>
            <a:r>
              <a:rPr lang="it-IT" sz="5600" dirty="0" err="1"/>
              <a:t>Furet</a:t>
            </a:r>
            <a:r>
              <a:rPr lang="it-IT" sz="5600" dirty="0"/>
              <a:t> (1978-1997).</a:t>
            </a:r>
          </a:p>
          <a:p>
            <a:r>
              <a:rPr lang="it-IT" sz="5600" b="1" dirty="0">
                <a:solidFill>
                  <a:srgbClr val="FF0000"/>
                </a:solidFill>
              </a:rPr>
              <a:t>La Rivoluzione sovietica:</a:t>
            </a:r>
            <a:r>
              <a:rPr lang="it-IT" sz="5600" dirty="0">
                <a:solidFill>
                  <a:srgbClr val="FF0000"/>
                </a:solidFill>
              </a:rPr>
              <a:t> </a:t>
            </a:r>
            <a:r>
              <a:rPr lang="it-IT" sz="5600" dirty="0"/>
              <a:t>E. Nolte (1970-95), R. </a:t>
            </a:r>
            <a:r>
              <a:rPr lang="it-IT" sz="5600" dirty="0" err="1"/>
              <a:t>Pipes</a:t>
            </a:r>
            <a:r>
              <a:rPr lang="it-IT" sz="5600" dirty="0"/>
              <a:t> (1990).</a:t>
            </a:r>
          </a:p>
          <a:p>
            <a:r>
              <a:rPr lang="it-IT" sz="5600" b="1" dirty="0">
                <a:solidFill>
                  <a:srgbClr val="FF0000"/>
                </a:solidFill>
              </a:rPr>
              <a:t>Il fascismo e il nazismo:</a:t>
            </a:r>
            <a:r>
              <a:rPr lang="it-IT" sz="5600" dirty="0">
                <a:solidFill>
                  <a:srgbClr val="FF0000"/>
                </a:solidFill>
              </a:rPr>
              <a:t> </a:t>
            </a:r>
            <a:r>
              <a:rPr lang="it-IT" sz="5600" dirty="0"/>
              <a:t>R. De Felice (1965-96), J. </a:t>
            </a:r>
            <a:r>
              <a:rPr lang="it-IT" sz="5600" dirty="0" err="1"/>
              <a:t>Fest</a:t>
            </a:r>
            <a:r>
              <a:rPr lang="it-IT" sz="5600" dirty="0"/>
              <a:t> (1973), A. </a:t>
            </a:r>
            <a:r>
              <a:rPr lang="it-IT" sz="5600" dirty="0" err="1"/>
              <a:t>Hillgruber</a:t>
            </a:r>
            <a:r>
              <a:rPr lang="it-IT" sz="5600" dirty="0"/>
              <a:t> (1986)</a:t>
            </a:r>
          </a:p>
          <a:p>
            <a:endParaRPr lang="it-IT" dirty="0"/>
          </a:p>
          <a:p>
            <a:endParaRPr lang="it-IT" dirty="0"/>
          </a:p>
        </p:txBody>
      </p:sp>
    </p:spTree>
    <p:extLst>
      <p:ext uri="{BB962C8B-B14F-4D97-AF65-F5344CB8AC3E}">
        <p14:creationId xmlns:p14="http://schemas.microsoft.com/office/powerpoint/2010/main" val="10832925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710208"/>
            <a:ext cx="8229600" cy="990600"/>
          </a:xfrm>
        </p:spPr>
        <p:txBody>
          <a:bodyPr>
            <a:normAutofit fontScale="90000"/>
          </a:bodyPr>
          <a:lstStyle/>
          <a:p>
            <a:pPr lvl="0"/>
            <a:r>
              <a:rPr lang="it-IT" dirty="0"/>
              <a:t>Il primo revisionismo inglese: </a:t>
            </a:r>
            <a:r>
              <a:rPr lang="it-IT" dirty="0" smtClean="0"/>
              <a:t/>
            </a:r>
            <a:br>
              <a:rPr lang="it-IT" dirty="0" smtClean="0"/>
            </a:br>
            <a:r>
              <a:rPr lang="it-IT" b="1" dirty="0" smtClean="0"/>
              <a:t>A</a:t>
            </a:r>
            <a:r>
              <a:rPr lang="it-IT" b="1" dirty="0"/>
              <a:t>. </a:t>
            </a:r>
            <a:r>
              <a:rPr lang="it-IT" b="1" dirty="0" err="1"/>
              <a:t>Cobban</a:t>
            </a:r>
            <a:r>
              <a:rPr lang="it-IT" b="1" dirty="0"/>
              <a:t> </a:t>
            </a:r>
            <a:r>
              <a:rPr lang="it-IT" dirty="0"/>
              <a:t>(1901-1968)</a:t>
            </a:r>
            <a:br>
              <a:rPr lang="it-IT" dirty="0"/>
            </a:br>
            <a:endParaRPr lang="it-IT" dirty="0"/>
          </a:p>
        </p:txBody>
      </p:sp>
      <p:pic>
        <p:nvPicPr>
          <p:cNvPr id="19458"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299615" y="1988840"/>
            <a:ext cx="3336281" cy="42418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egnaposto contenuto 2"/>
          <p:cNvSpPr>
            <a:spLocks noGrp="1"/>
          </p:cNvSpPr>
          <p:nvPr>
            <p:ph sz="half" idx="2"/>
          </p:nvPr>
        </p:nvSpPr>
        <p:spPr>
          <a:xfrm>
            <a:off x="3779912" y="1673352"/>
            <a:ext cx="5112568" cy="4924000"/>
          </a:xfrm>
        </p:spPr>
        <p:txBody>
          <a:bodyPr>
            <a:normAutofit fontScale="92500" lnSpcReduction="10000"/>
          </a:bodyPr>
          <a:lstStyle/>
          <a:p>
            <a:r>
              <a:rPr lang="it-IT" b="1" dirty="0" smtClean="0"/>
              <a:t>Alfred </a:t>
            </a:r>
            <a:r>
              <a:rPr lang="it-IT" b="1" dirty="0" err="1" smtClean="0"/>
              <a:t>Cobban</a:t>
            </a:r>
            <a:r>
              <a:rPr lang="it-IT" dirty="0" smtClean="0"/>
              <a:t>, professore di storia francese all’</a:t>
            </a:r>
            <a:r>
              <a:rPr lang="it-IT" dirty="0" err="1" smtClean="0"/>
              <a:t>University</a:t>
            </a:r>
            <a:r>
              <a:rPr lang="it-IT" dirty="0" smtClean="0"/>
              <a:t> College di Londra (dove insegna dal 1937 al 1967) e direttore della rivista «</a:t>
            </a:r>
            <a:r>
              <a:rPr lang="it-IT" dirty="0" err="1" smtClean="0"/>
              <a:t>History</a:t>
            </a:r>
            <a:r>
              <a:rPr lang="it-IT" dirty="0" smtClean="0"/>
              <a:t>», storico di orientamento liberale, è considerato l’iniziatore della cosiddetta «storiografia revisionistica», contrapposta alla storiografia «classica» (ossia di sinistra) del filone </a:t>
            </a:r>
            <a:r>
              <a:rPr lang="it-IT" dirty="0" err="1" smtClean="0"/>
              <a:t>Aulard-Jaurés</a:t>
            </a:r>
            <a:r>
              <a:rPr lang="it-IT" dirty="0" smtClean="0"/>
              <a:t>- </a:t>
            </a:r>
            <a:r>
              <a:rPr lang="it-IT" dirty="0" err="1"/>
              <a:t>M</a:t>
            </a:r>
            <a:r>
              <a:rPr lang="it-IT" dirty="0" err="1" smtClean="0"/>
              <a:t>athiez</a:t>
            </a:r>
            <a:r>
              <a:rPr lang="it-IT" dirty="0" smtClean="0"/>
              <a:t>- Lefebvre-</a:t>
            </a:r>
            <a:r>
              <a:rPr lang="it-IT" dirty="0" err="1" smtClean="0"/>
              <a:t>Soboul</a:t>
            </a:r>
            <a:r>
              <a:rPr lang="it-IT" dirty="0" smtClean="0"/>
              <a:t>.</a:t>
            </a:r>
            <a:endParaRPr lang="it-IT" b="1" dirty="0"/>
          </a:p>
        </p:txBody>
      </p:sp>
    </p:spTree>
    <p:extLst>
      <p:ext uri="{BB962C8B-B14F-4D97-AF65-F5344CB8AC3E}">
        <p14:creationId xmlns:p14="http://schemas.microsoft.com/office/powerpoint/2010/main" val="38387899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b="1" dirty="0" smtClean="0"/>
              <a:t>Rivoluzione </a:t>
            </a:r>
            <a:r>
              <a:rPr lang="it-IT" b="1" i="1" dirty="0" smtClean="0"/>
              <a:t>politica</a:t>
            </a:r>
            <a:r>
              <a:rPr lang="it-IT" b="1" dirty="0" smtClean="0"/>
              <a:t> o </a:t>
            </a:r>
            <a:r>
              <a:rPr lang="it-IT" b="1" i="1" dirty="0" smtClean="0"/>
              <a:t>sociale</a:t>
            </a:r>
            <a:r>
              <a:rPr lang="it-IT" dirty="0" smtClean="0"/>
              <a:t>?</a:t>
            </a:r>
            <a:endParaRPr lang="it-IT" dirty="0"/>
          </a:p>
        </p:txBody>
      </p:sp>
      <p:sp>
        <p:nvSpPr>
          <p:cNvPr id="6" name="Segnaposto contenuto 5"/>
          <p:cNvSpPr>
            <a:spLocks noGrp="1"/>
          </p:cNvSpPr>
          <p:nvPr>
            <p:ph idx="1"/>
          </p:nvPr>
        </p:nvSpPr>
        <p:spPr>
          <a:xfrm>
            <a:off x="457200" y="1600200"/>
            <a:ext cx="8363272" cy="5069160"/>
          </a:xfrm>
        </p:spPr>
        <p:txBody>
          <a:bodyPr>
            <a:normAutofit fontScale="62500" lnSpcReduction="20000"/>
          </a:bodyPr>
          <a:lstStyle/>
          <a:p>
            <a:r>
              <a:rPr lang="it-IT" dirty="0" err="1" smtClean="0"/>
              <a:t>Cobban</a:t>
            </a:r>
            <a:r>
              <a:rPr lang="it-IT" dirty="0" smtClean="0"/>
              <a:t> esordisce nel 1929 con un saggio su </a:t>
            </a:r>
            <a:r>
              <a:rPr lang="it-IT" i="1" dirty="0" smtClean="0"/>
              <a:t>Edmond Burke and the </a:t>
            </a:r>
            <a:r>
              <a:rPr lang="it-IT" i="1" dirty="0" err="1" smtClean="0"/>
              <a:t>Revolt</a:t>
            </a:r>
            <a:r>
              <a:rPr lang="it-IT" i="1" dirty="0" smtClean="0"/>
              <a:t> </a:t>
            </a:r>
            <a:r>
              <a:rPr lang="it-IT" i="1" dirty="0" err="1" smtClean="0"/>
              <a:t>against</a:t>
            </a:r>
            <a:r>
              <a:rPr lang="it-IT" i="1" dirty="0" smtClean="0"/>
              <a:t> the </a:t>
            </a:r>
            <a:r>
              <a:rPr lang="it-IT" i="1" dirty="0" err="1" smtClean="0"/>
              <a:t>Eighteenth</a:t>
            </a:r>
            <a:r>
              <a:rPr lang="it-IT" i="1" dirty="0" smtClean="0"/>
              <a:t> Century </a:t>
            </a:r>
            <a:r>
              <a:rPr lang="it-IT" dirty="0" smtClean="0"/>
              <a:t>nel quale affronta la storia del pensiero politico inglese e francese in rapporto alla rivoluzione. Le sue opere successive sono:</a:t>
            </a:r>
          </a:p>
          <a:p>
            <a:r>
              <a:rPr lang="it-IT" i="1" dirty="0" smtClean="0"/>
              <a:t>Rousseau and the </a:t>
            </a:r>
            <a:r>
              <a:rPr lang="it-IT" i="1" dirty="0" err="1" smtClean="0"/>
              <a:t>Modern</a:t>
            </a:r>
            <a:r>
              <a:rPr lang="it-IT" i="1" dirty="0" smtClean="0"/>
              <a:t> State </a:t>
            </a:r>
            <a:r>
              <a:rPr lang="it-IT" dirty="0" smtClean="0"/>
              <a:t>(1934) in cui individua Rousseau come uno dei padri inconsapevoli del totalitarismo;</a:t>
            </a:r>
          </a:p>
          <a:p>
            <a:r>
              <a:rPr lang="it-IT" i="1" dirty="0"/>
              <a:t>The </a:t>
            </a:r>
            <a:r>
              <a:rPr lang="it-IT" i="1" dirty="0" err="1"/>
              <a:t>Debate</a:t>
            </a:r>
            <a:r>
              <a:rPr lang="it-IT" i="1" dirty="0"/>
              <a:t> on the French </a:t>
            </a:r>
            <a:r>
              <a:rPr lang="it-IT" i="1" dirty="0" err="1"/>
              <a:t>Revolution</a:t>
            </a:r>
            <a:r>
              <a:rPr lang="it-IT" i="1" dirty="0"/>
              <a:t> 1789-1800 </a:t>
            </a:r>
            <a:r>
              <a:rPr lang="it-IT" dirty="0"/>
              <a:t>(1950</a:t>
            </a:r>
            <a:r>
              <a:rPr lang="it-IT" dirty="0" smtClean="0"/>
              <a:t>), edizione antologica di testi inglesi settecenteschi sugli eventi di Francia;</a:t>
            </a:r>
            <a:endParaRPr lang="it-IT" dirty="0"/>
          </a:p>
          <a:p>
            <a:r>
              <a:rPr lang="it-IT" i="1" dirty="0" smtClean="0"/>
              <a:t>Ambassadors and Secret Agents </a:t>
            </a:r>
            <a:r>
              <a:rPr lang="it-IT" dirty="0" smtClean="0"/>
              <a:t>(1954), sulla reazione alla Rivoluzione francese nelle principali corti europee.</a:t>
            </a:r>
          </a:p>
          <a:p>
            <a:r>
              <a:rPr lang="it-IT" dirty="0" smtClean="0"/>
              <a:t>Il saggio </a:t>
            </a:r>
            <a:r>
              <a:rPr lang="it-IT" b="1" i="1" dirty="0" smtClean="0">
                <a:solidFill>
                  <a:schemeClr val="tx2"/>
                </a:solidFill>
              </a:rPr>
              <a:t>The </a:t>
            </a:r>
            <a:r>
              <a:rPr lang="it-IT" b="1" i="1" dirty="0" err="1" smtClean="0">
                <a:solidFill>
                  <a:schemeClr val="tx2"/>
                </a:solidFill>
              </a:rPr>
              <a:t>Myth</a:t>
            </a:r>
            <a:r>
              <a:rPr lang="it-IT" b="1" i="1" dirty="0" smtClean="0">
                <a:solidFill>
                  <a:schemeClr val="tx2"/>
                </a:solidFill>
              </a:rPr>
              <a:t> of the French </a:t>
            </a:r>
            <a:r>
              <a:rPr lang="it-IT" b="1" i="1" dirty="0" err="1" smtClean="0">
                <a:solidFill>
                  <a:schemeClr val="tx2"/>
                </a:solidFill>
              </a:rPr>
              <a:t>Revolution</a:t>
            </a:r>
            <a:r>
              <a:rPr lang="it-IT" b="1" i="1" dirty="0" smtClean="0">
                <a:solidFill>
                  <a:schemeClr val="tx2"/>
                </a:solidFill>
              </a:rPr>
              <a:t> </a:t>
            </a:r>
            <a:r>
              <a:rPr lang="it-IT" b="1" dirty="0" smtClean="0">
                <a:solidFill>
                  <a:schemeClr val="tx2"/>
                </a:solidFill>
              </a:rPr>
              <a:t>(1955) </a:t>
            </a:r>
            <a:r>
              <a:rPr lang="it-IT" dirty="0" smtClean="0"/>
              <a:t>è il testo della prolusione inaugurale della nuova cattedra di storia francese dell’</a:t>
            </a:r>
            <a:r>
              <a:rPr lang="it-IT" dirty="0" err="1" smtClean="0"/>
              <a:t>University</a:t>
            </a:r>
            <a:r>
              <a:rPr lang="it-IT" dirty="0" smtClean="0"/>
              <a:t> College di Londra, pronunciata alla presenza dell’ambasciatore francese il 6 maggio 1954.</a:t>
            </a:r>
            <a:endParaRPr lang="it-IT" i="1" dirty="0" smtClean="0"/>
          </a:p>
          <a:p>
            <a:r>
              <a:rPr lang="it-IT" i="1" dirty="0" smtClean="0"/>
              <a:t>In </a:t>
            </a:r>
            <a:r>
              <a:rPr lang="it-IT" i="1" dirty="0" err="1" smtClean="0"/>
              <a:t>Search</a:t>
            </a:r>
            <a:r>
              <a:rPr lang="it-IT" i="1" dirty="0" smtClean="0"/>
              <a:t> of </a:t>
            </a:r>
            <a:r>
              <a:rPr lang="it-IT" i="1" dirty="0" err="1" smtClean="0"/>
              <a:t>Humanity</a:t>
            </a:r>
            <a:r>
              <a:rPr lang="it-IT" dirty="0" smtClean="0"/>
              <a:t> (1960) studio esemplare sul ruolo dell’illumin</a:t>
            </a:r>
            <a:r>
              <a:rPr lang="it-IT" dirty="0"/>
              <a:t>ismo nella storia </a:t>
            </a:r>
            <a:r>
              <a:rPr lang="it-IT" dirty="0" smtClean="0"/>
              <a:t>moderna in cui si separano decisamente le sorti dell’illuminismo da quelle della Rivoluzione</a:t>
            </a:r>
          </a:p>
          <a:p>
            <a:r>
              <a:rPr lang="it-IT" dirty="0" smtClean="0"/>
              <a:t>Nel 1962 pronuncia le «</a:t>
            </a:r>
            <a:r>
              <a:rPr lang="it-IT" dirty="0" err="1" smtClean="0"/>
              <a:t>Wiles</a:t>
            </a:r>
            <a:r>
              <a:rPr lang="it-IT" dirty="0" smtClean="0"/>
              <a:t> </a:t>
            </a:r>
            <a:r>
              <a:rPr lang="it-IT" dirty="0" err="1" smtClean="0"/>
              <a:t>Lectures</a:t>
            </a:r>
            <a:r>
              <a:rPr lang="it-IT" dirty="0" smtClean="0"/>
              <a:t>» in occasione delle quali avvia la sua polemica revisione della versione classica della rivoluzione dimostrando il ruolo non secondario della Rivoluzione francese sullo sviluppo delle idee politiche inglesi del secolo XIX; da queste lezioni deriva il libro </a:t>
            </a:r>
            <a:r>
              <a:rPr lang="it-IT" b="1" i="1" dirty="0" smtClean="0">
                <a:solidFill>
                  <a:schemeClr val="tx2"/>
                </a:solidFill>
              </a:rPr>
              <a:t>The Social </a:t>
            </a:r>
            <a:r>
              <a:rPr lang="it-IT" b="1" i="1" dirty="0" err="1" smtClean="0">
                <a:solidFill>
                  <a:schemeClr val="tx2"/>
                </a:solidFill>
              </a:rPr>
              <a:t>Interpretation</a:t>
            </a:r>
            <a:r>
              <a:rPr lang="it-IT" b="1" i="1" dirty="0" smtClean="0">
                <a:solidFill>
                  <a:schemeClr val="tx2"/>
                </a:solidFill>
              </a:rPr>
              <a:t> of the French </a:t>
            </a:r>
            <a:r>
              <a:rPr lang="it-IT" b="1" i="1" dirty="0" err="1" smtClean="0">
                <a:solidFill>
                  <a:schemeClr val="tx2"/>
                </a:solidFill>
              </a:rPr>
              <a:t>Revolution</a:t>
            </a:r>
            <a:r>
              <a:rPr lang="it-IT" b="1" i="1" dirty="0" smtClean="0">
                <a:solidFill>
                  <a:schemeClr val="tx2"/>
                </a:solidFill>
              </a:rPr>
              <a:t> </a:t>
            </a:r>
            <a:r>
              <a:rPr lang="it-IT" b="1" dirty="0" smtClean="0">
                <a:solidFill>
                  <a:schemeClr val="tx2"/>
                </a:solidFill>
              </a:rPr>
              <a:t>(1964) </a:t>
            </a:r>
            <a:r>
              <a:rPr lang="it-IT" dirty="0" smtClean="0"/>
              <a:t>nel quale </a:t>
            </a:r>
            <a:r>
              <a:rPr lang="it-IT" dirty="0" err="1" smtClean="0"/>
              <a:t>Cobban</a:t>
            </a:r>
            <a:r>
              <a:rPr lang="it-IT" dirty="0" smtClean="0"/>
              <a:t> </a:t>
            </a:r>
            <a:r>
              <a:rPr lang="it-IT" dirty="0"/>
              <a:t>c</a:t>
            </a:r>
            <a:r>
              <a:rPr lang="it-IT" dirty="0" smtClean="0"/>
              <a:t>ontesta il carattere sostanzialmente </a:t>
            </a:r>
            <a:r>
              <a:rPr lang="it-IT" i="1" dirty="0" smtClean="0"/>
              <a:t>politico</a:t>
            </a:r>
            <a:r>
              <a:rPr lang="it-IT" dirty="0" smtClean="0"/>
              <a:t> delle categorie sociali usate dalla storiografia marxista per spiegare la Rivoluzione francese e ne ripropone una lettura in chiave </a:t>
            </a:r>
            <a:r>
              <a:rPr lang="it-IT" i="1" dirty="0" smtClean="0"/>
              <a:t>sociale</a:t>
            </a:r>
            <a:r>
              <a:rPr lang="it-IT" dirty="0" smtClean="0"/>
              <a:t> (ma non marxista), avanzando l’ipotesi che essa abbia rappresentato l’affermazione non già della «borghesia», ma delle classi fondiarie, rafforzando la loro egemonia ai danni sia dell’aristocrazia e del clero, sia della piccola proprietà contadina, sia degli imprenditori e banchieri capitalistici che dalla Rivoluzione sono fortemente danneggiati.</a:t>
            </a:r>
          </a:p>
        </p:txBody>
      </p:sp>
    </p:spTree>
    <p:extLst>
      <p:ext uri="{BB962C8B-B14F-4D97-AF65-F5344CB8AC3E}">
        <p14:creationId xmlns:p14="http://schemas.microsoft.com/office/powerpoint/2010/main" val="33760744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smtClean="0"/>
              <a:t>Alle origini dell’interpretazione «classica» della Rivoluzione francese</a:t>
            </a:r>
            <a:endParaRPr lang="it-IT" b="1" dirty="0"/>
          </a:p>
        </p:txBody>
      </p:sp>
      <p:sp>
        <p:nvSpPr>
          <p:cNvPr id="3" name="Segnaposto contenuto 2"/>
          <p:cNvSpPr>
            <a:spLocks noGrp="1"/>
          </p:cNvSpPr>
          <p:nvPr>
            <p:ph idx="1"/>
          </p:nvPr>
        </p:nvSpPr>
        <p:spPr>
          <a:xfrm>
            <a:off x="457200" y="2060848"/>
            <a:ext cx="8229600" cy="4416152"/>
          </a:xfrm>
        </p:spPr>
        <p:txBody>
          <a:bodyPr/>
          <a:lstStyle/>
          <a:p>
            <a:pPr marL="0" indent="0" algn="ctr">
              <a:buNone/>
            </a:pPr>
            <a:r>
              <a:rPr lang="it-IT" b="1" dirty="0" smtClean="0"/>
              <a:t>Alphonse </a:t>
            </a:r>
            <a:r>
              <a:rPr lang="it-IT" b="1" dirty="0" err="1" smtClean="0"/>
              <a:t>Aulard</a:t>
            </a:r>
            <a:r>
              <a:rPr lang="it-IT" b="1" dirty="0" smtClean="0"/>
              <a:t> </a:t>
            </a:r>
            <a:r>
              <a:rPr lang="it-IT" dirty="0" smtClean="0"/>
              <a:t>(1849-1928)</a:t>
            </a:r>
          </a:p>
          <a:p>
            <a:pPr marL="0" indent="0" algn="ctr">
              <a:buNone/>
            </a:pPr>
            <a:r>
              <a:rPr lang="it-IT" b="1" dirty="0" smtClean="0"/>
              <a:t>Jean </a:t>
            </a:r>
            <a:r>
              <a:rPr lang="it-IT" b="1" dirty="0" err="1" smtClean="0"/>
              <a:t>Jaurès</a:t>
            </a:r>
            <a:r>
              <a:rPr lang="fr-FR" dirty="0"/>
              <a:t>(1859-1914</a:t>
            </a:r>
            <a:r>
              <a:rPr lang="fr-FR" dirty="0" smtClean="0"/>
              <a:t>) </a:t>
            </a:r>
            <a:endParaRPr lang="it-IT" b="1" dirty="0" smtClean="0"/>
          </a:p>
          <a:p>
            <a:pPr marL="0" indent="0" algn="ctr">
              <a:buNone/>
            </a:pPr>
            <a:r>
              <a:rPr lang="it-IT" b="1" dirty="0" smtClean="0"/>
              <a:t>Albert </a:t>
            </a:r>
            <a:r>
              <a:rPr lang="it-IT" b="1" dirty="0" err="1" smtClean="0"/>
              <a:t>Mathiez</a:t>
            </a:r>
            <a:r>
              <a:rPr lang="fr-FR" dirty="0"/>
              <a:t>(1874-1932</a:t>
            </a:r>
            <a:r>
              <a:rPr lang="fr-FR" dirty="0" smtClean="0"/>
              <a:t>) </a:t>
            </a:r>
            <a:endParaRPr lang="it-IT" b="1" dirty="0" smtClean="0"/>
          </a:p>
          <a:p>
            <a:pPr marL="0" indent="0" algn="ctr">
              <a:buNone/>
            </a:pPr>
            <a:r>
              <a:rPr lang="it-IT" b="1" dirty="0" smtClean="0"/>
              <a:t>George Lefebvre</a:t>
            </a:r>
            <a:r>
              <a:rPr lang="fr-FR" dirty="0"/>
              <a:t>(1874-1959)</a:t>
            </a:r>
            <a:endParaRPr lang="it-IT" b="1" dirty="0" smtClean="0"/>
          </a:p>
          <a:p>
            <a:pPr marL="0" indent="0" algn="ctr">
              <a:buNone/>
            </a:pPr>
            <a:r>
              <a:rPr lang="it-IT" b="1" dirty="0" smtClean="0"/>
              <a:t>Albert </a:t>
            </a:r>
            <a:r>
              <a:rPr lang="it-IT" b="1" dirty="0" err="1" smtClean="0"/>
              <a:t>Soboul</a:t>
            </a:r>
            <a:r>
              <a:rPr lang="it-IT" b="1" dirty="0" smtClean="0"/>
              <a:t> </a:t>
            </a:r>
            <a:r>
              <a:rPr lang="it-IT" dirty="0"/>
              <a:t>(1914-1982</a:t>
            </a:r>
            <a:r>
              <a:rPr lang="it-IT" dirty="0" smtClean="0"/>
              <a:t>)</a:t>
            </a:r>
            <a:endParaRPr lang="it-IT" b="1" dirty="0" smtClean="0"/>
          </a:p>
          <a:p>
            <a:pPr marL="0" indent="0" algn="ctr">
              <a:buNone/>
            </a:pPr>
            <a:r>
              <a:rPr lang="it-IT" b="1" dirty="0" smtClean="0"/>
              <a:t>Michel Vovelle </a:t>
            </a:r>
            <a:r>
              <a:rPr lang="it-IT" dirty="0" smtClean="0"/>
              <a:t>(1933)</a:t>
            </a:r>
          </a:p>
          <a:p>
            <a:pPr marL="0" indent="0" algn="ctr">
              <a:buNone/>
            </a:pPr>
            <a:r>
              <a:rPr lang="fr-FR" b="1" dirty="0" smtClean="0"/>
              <a:t> </a:t>
            </a:r>
            <a:endParaRPr lang="it-IT" b="1" dirty="0"/>
          </a:p>
        </p:txBody>
      </p:sp>
    </p:spTree>
    <p:extLst>
      <p:ext uri="{BB962C8B-B14F-4D97-AF65-F5344CB8AC3E}">
        <p14:creationId xmlns:p14="http://schemas.microsoft.com/office/powerpoint/2010/main" val="1213084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i="1" dirty="0" smtClean="0"/>
              <a:t>Rivoluzione</a:t>
            </a:r>
            <a:r>
              <a:rPr lang="it-IT" b="1" dirty="0" smtClean="0"/>
              <a:t>: «un </a:t>
            </a:r>
            <a:r>
              <a:rPr lang="it-IT" b="1" dirty="0"/>
              <a:t>nome dato ad una serie di eventi diversi fra loro</a:t>
            </a:r>
            <a:r>
              <a:rPr lang="it-IT" b="1" dirty="0" smtClean="0"/>
              <a:t>»</a:t>
            </a:r>
            <a:endParaRPr lang="it-IT" b="1" dirty="0"/>
          </a:p>
        </p:txBody>
      </p:sp>
      <p:sp>
        <p:nvSpPr>
          <p:cNvPr id="3" name="Segnaposto contenuto 2"/>
          <p:cNvSpPr>
            <a:spLocks noGrp="1"/>
          </p:cNvSpPr>
          <p:nvPr>
            <p:ph idx="1"/>
          </p:nvPr>
        </p:nvSpPr>
        <p:spPr/>
        <p:txBody>
          <a:bodyPr/>
          <a:lstStyle/>
          <a:p>
            <a:r>
              <a:rPr lang="it-IT" dirty="0" smtClean="0"/>
              <a:t>Lungi dall’essere un tutto unitario, per </a:t>
            </a:r>
            <a:r>
              <a:rPr lang="it-IT" dirty="0" err="1" smtClean="0"/>
              <a:t>Cobban</a:t>
            </a:r>
            <a:r>
              <a:rPr lang="it-IT" dirty="0" smtClean="0"/>
              <a:t> la </a:t>
            </a:r>
            <a:r>
              <a:rPr lang="it-IT" dirty="0"/>
              <a:t>R</a:t>
            </a:r>
            <a:r>
              <a:rPr lang="it-IT" dirty="0" smtClean="0"/>
              <a:t>ivoluzione </a:t>
            </a:r>
            <a:r>
              <a:rPr lang="it-IT" dirty="0"/>
              <a:t>F</a:t>
            </a:r>
            <a:r>
              <a:rPr lang="it-IT" dirty="0" smtClean="0"/>
              <a:t>rancese non è che un </a:t>
            </a:r>
            <a:r>
              <a:rPr lang="it-IT" i="1" dirty="0" smtClean="0"/>
              <a:t>mito</a:t>
            </a:r>
            <a:r>
              <a:rPr lang="it-IT" dirty="0" smtClean="0"/>
              <a:t>, ossia «un </a:t>
            </a:r>
            <a:r>
              <a:rPr lang="it-IT" dirty="0"/>
              <a:t>nome dato ad una serie di eventi diversi fra </a:t>
            </a:r>
            <a:r>
              <a:rPr lang="it-IT" dirty="0" smtClean="0"/>
              <a:t>loro», seppure contemporanei: un coacervo di teorie rivali fra loro e un susseguirsi di conflitti sociali e politici con soggetti diversi (fronda parlamentare, resistenza aristocratica, rivoluzione del Terzo Stato, rivolte urbane, insurrezioni contadine, affermazione repubblicana, rivolta dei sanculotti, colpi di stato dal 9 Termidoro al 18 Brumaio). </a:t>
            </a:r>
          </a:p>
          <a:p>
            <a:r>
              <a:rPr lang="it-IT" dirty="0" smtClean="0"/>
              <a:t>Solo una scomposizione analitica di questi fattori ci può restituire la verità dei fatti, altrimenti ingabbiati in categorie politico-ideologiche prive di valore </a:t>
            </a:r>
            <a:r>
              <a:rPr lang="it-IT" dirty="0"/>
              <a:t>e</a:t>
            </a:r>
            <a:r>
              <a:rPr lang="it-IT" dirty="0" smtClean="0"/>
              <a:t>uristico.</a:t>
            </a:r>
          </a:p>
        </p:txBody>
      </p:sp>
    </p:spTree>
    <p:extLst>
      <p:ext uri="{BB962C8B-B14F-4D97-AF65-F5344CB8AC3E}">
        <p14:creationId xmlns:p14="http://schemas.microsoft.com/office/powerpoint/2010/main" val="8355196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err="1" smtClean="0"/>
              <a:t>Cobban</a:t>
            </a:r>
            <a:r>
              <a:rPr lang="it-IT" b="1" dirty="0" smtClean="0"/>
              <a:t> contro la «rigida ortodossia» marxista</a:t>
            </a:r>
            <a:endParaRPr lang="it-IT" b="1" dirty="0"/>
          </a:p>
        </p:txBody>
      </p:sp>
      <p:sp>
        <p:nvSpPr>
          <p:cNvPr id="3" name="Segnaposto contenuto 2"/>
          <p:cNvSpPr>
            <a:spLocks noGrp="1"/>
          </p:cNvSpPr>
          <p:nvPr>
            <p:ph idx="1"/>
          </p:nvPr>
        </p:nvSpPr>
        <p:spPr/>
        <p:txBody>
          <a:bodyPr>
            <a:normAutofit fontScale="92500" lnSpcReduction="20000"/>
          </a:bodyPr>
          <a:lstStyle/>
          <a:p>
            <a:pPr marL="0" lvl="0" indent="0">
              <a:buNone/>
            </a:pPr>
            <a:r>
              <a:rPr lang="it-IT" dirty="0" err="1" smtClean="0"/>
              <a:t>Cobban</a:t>
            </a:r>
            <a:r>
              <a:rPr lang="it-IT" dirty="0" smtClean="0"/>
              <a:t> critica la «rigida ortodossia in cui la storia della Rivoluzione si era andata cristallizzando» e reagisce contro un marxismo che a parole affermava il «materialismo storico» e nei fatti si limitava ad una lettura tutta politico-ideologica della Rivoluzione.</a:t>
            </a:r>
          </a:p>
          <a:p>
            <a:pPr marL="0" lvl="0" indent="0">
              <a:buNone/>
            </a:pPr>
            <a:r>
              <a:rPr lang="it-IT" dirty="0" err="1" smtClean="0"/>
              <a:t>Cobban</a:t>
            </a:r>
            <a:r>
              <a:rPr lang="it-IT" dirty="0" smtClean="0"/>
              <a:t> </a:t>
            </a:r>
            <a:r>
              <a:rPr lang="it-IT" dirty="0"/>
              <a:t>n</a:t>
            </a:r>
            <a:r>
              <a:rPr lang="it-IT" dirty="0" smtClean="0"/>
              <a:t>ega che la Rivoluzione abbia rappresentato la «transizione dal feudalismo (che a fine ‘700 non esisteva di fatto più) al capitalismo (che in Francia si sarebbe affermato solo a metà ‘800)».</a:t>
            </a:r>
          </a:p>
          <a:p>
            <a:pPr marL="0" lvl="0" indent="0">
              <a:buNone/>
            </a:pPr>
            <a:r>
              <a:rPr lang="it-IT" dirty="0" smtClean="0"/>
              <a:t>Suoi obiettivi polemici sono soprattutto </a:t>
            </a:r>
            <a:r>
              <a:rPr lang="it-IT" dirty="0" err="1" smtClean="0"/>
              <a:t>Jaurés</a:t>
            </a:r>
            <a:r>
              <a:rPr lang="it-IT" dirty="0" smtClean="0"/>
              <a:t>, </a:t>
            </a:r>
            <a:r>
              <a:rPr lang="it-IT" dirty="0" err="1" smtClean="0"/>
              <a:t>Mathiez</a:t>
            </a:r>
            <a:r>
              <a:rPr lang="it-IT" dirty="0" smtClean="0"/>
              <a:t>, </a:t>
            </a:r>
            <a:r>
              <a:rPr lang="it-IT" dirty="0" err="1" smtClean="0"/>
              <a:t>Labrousse</a:t>
            </a:r>
            <a:r>
              <a:rPr lang="it-IT" dirty="0" smtClean="0"/>
              <a:t> e </a:t>
            </a:r>
            <a:r>
              <a:rPr lang="it-IT" dirty="0" err="1" smtClean="0"/>
              <a:t>Soboul</a:t>
            </a:r>
            <a:r>
              <a:rPr lang="it-IT" dirty="0" smtClean="0"/>
              <a:t>; assai meno Lefebvre, che stima, ma al quale imputa di applicare conclusioni ideologiche non coerenti con le sue originali ricerche d’archivio alle quali, pure, attinge ampiamente. Di Lefebvre apprezza ad esempio l’intuizione di una resistenza contadina anticapitalistica contro la nuova borghesia agraria (e non contro i feudatari).</a:t>
            </a:r>
            <a:endParaRPr lang="it-IT" dirty="0"/>
          </a:p>
        </p:txBody>
      </p:sp>
    </p:spTree>
    <p:extLst>
      <p:ext uri="{BB962C8B-B14F-4D97-AF65-F5344CB8AC3E}">
        <p14:creationId xmlns:p14="http://schemas.microsoft.com/office/powerpoint/2010/main" val="36729382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t>Contro una storia </a:t>
            </a:r>
            <a:r>
              <a:rPr lang="it-IT" b="1" i="1" dirty="0" smtClean="0"/>
              <a:t>necessitante</a:t>
            </a:r>
            <a:endParaRPr lang="it-IT" b="1" dirty="0"/>
          </a:p>
        </p:txBody>
      </p:sp>
      <p:sp>
        <p:nvSpPr>
          <p:cNvPr id="3" name="Segnaposto contenuto 2"/>
          <p:cNvSpPr>
            <a:spLocks noGrp="1"/>
          </p:cNvSpPr>
          <p:nvPr>
            <p:ph idx="1"/>
          </p:nvPr>
        </p:nvSpPr>
        <p:spPr/>
        <p:txBody>
          <a:bodyPr>
            <a:normAutofit/>
          </a:bodyPr>
          <a:lstStyle/>
          <a:p>
            <a:r>
              <a:rPr lang="it-IT" dirty="0" smtClean="0"/>
              <a:t>Gli obiettivi polemici di </a:t>
            </a:r>
            <a:r>
              <a:rPr lang="it-IT" dirty="0" err="1" smtClean="0"/>
              <a:t>Cobban</a:t>
            </a:r>
            <a:r>
              <a:rPr lang="it-IT" dirty="0" smtClean="0"/>
              <a:t>, fra gli anni ‘50 e ‘60, sono molteplici: non solo il marxismo, ma anche la nuova storia sociale alla </a:t>
            </a:r>
            <a:r>
              <a:rPr lang="it-IT" dirty="0" err="1" smtClean="0"/>
              <a:t>Braudel</a:t>
            </a:r>
            <a:r>
              <a:rPr lang="it-IT" dirty="0" smtClean="0"/>
              <a:t>, la sociologia funzionalista, l’antropologia strutturalista, ossia tutte quei tentativi di spiegazione del passato che, marginalizzando il ruolo delle idee coscienti degli attori, facevano discendere l’agire umano da leggi sociali, o da un gioco di forze profonde e invisibili, per lo più inconsce, che </a:t>
            </a:r>
            <a:r>
              <a:rPr lang="it-IT" dirty="0"/>
              <a:t>gli </a:t>
            </a:r>
            <a:r>
              <a:rPr lang="it-IT" dirty="0" smtClean="0"/>
              <a:t>individui, </a:t>
            </a:r>
            <a:r>
              <a:rPr lang="it-IT" dirty="0"/>
              <a:t>avviluppati in una rete di costrizioni </a:t>
            </a:r>
            <a:r>
              <a:rPr lang="it-IT" dirty="0" smtClean="0"/>
              <a:t>necessitanti, </a:t>
            </a:r>
            <a:r>
              <a:rPr lang="it-IT" dirty="0"/>
              <a:t>erano costretti </a:t>
            </a:r>
            <a:r>
              <a:rPr lang="it-IT" dirty="0" smtClean="0"/>
              <a:t>inconsapevolmente </a:t>
            </a:r>
            <a:r>
              <a:rPr lang="it-IT" dirty="0"/>
              <a:t>a </a:t>
            </a:r>
            <a:r>
              <a:rPr lang="it-IT" dirty="0" smtClean="0"/>
              <a:t>seguire. </a:t>
            </a:r>
            <a:endParaRPr lang="it-IT" dirty="0"/>
          </a:p>
        </p:txBody>
      </p:sp>
    </p:spTree>
    <p:extLst>
      <p:ext uri="{BB962C8B-B14F-4D97-AF65-F5344CB8AC3E}">
        <p14:creationId xmlns:p14="http://schemas.microsoft.com/office/powerpoint/2010/main" val="33384344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926232"/>
            <a:ext cx="8229600" cy="990600"/>
          </a:xfrm>
        </p:spPr>
        <p:txBody>
          <a:bodyPr>
            <a:normAutofit fontScale="90000"/>
          </a:bodyPr>
          <a:lstStyle/>
          <a:p>
            <a:pPr lvl="0"/>
            <a:r>
              <a:rPr lang="it-IT" sz="3600" dirty="0"/>
              <a:t>La storiografia revisionista francese: </a:t>
            </a:r>
            <a:r>
              <a:rPr lang="it-IT" sz="3600" dirty="0" smtClean="0"/>
              <a:t/>
            </a:r>
            <a:br>
              <a:rPr lang="it-IT" sz="3600" dirty="0" smtClean="0"/>
            </a:br>
            <a:r>
              <a:rPr lang="it-IT" sz="3600" b="1" dirty="0" smtClean="0"/>
              <a:t>F</a:t>
            </a:r>
            <a:r>
              <a:rPr lang="it-IT" sz="3600" b="1" dirty="0"/>
              <a:t>. </a:t>
            </a:r>
            <a:r>
              <a:rPr lang="it-IT" sz="3600" b="1" dirty="0" err="1"/>
              <a:t>Furet</a:t>
            </a:r>
            <a:r>
              <a:rPr lang="it-IT" sz="3600" b="1" dirty="0"/>
              <a:t> </a:t>
            </a:r>
            <a:r>
              <a:rPr lang="it-IT" sz="3600" dirty="0"/>
              <a:t>(1927-1997), </a:t>
            </a:r>
            <a:r>
              <a:rPr lang="it-IT" sz="3600" b="1" dirty="0"/>
              <a:t>D. </a:t>
            </a:r>
            <a:r>
              <a:rPr lang="it-IT" sz="3600" b="1" dirty="0" err="1"/>
              <a:t>Richet</a:t>
            </a:r>
            <a:r>
              <a:rPr lang="it-IT" sz="3600" b="1" dirty="0"/>
              <a:t> </a:t>
            </a:r>
            <a:r>
              <a:rPr lang="it-IT" sz="3600" dirty="0"/>
              <a:t>(1927-1989), </a:t>
            </a:r>
            <a:r>
              <a:rPr lang="it-IT" sz="3600" b="1" dirty="0"/>
              <a:t>M. </a:t>
            </a:r>
            <a:r>
              <a:rPr lang="it-IT" sz="3600" b="1" dirty="0" err="1"/>
              <a:t>Ozouf</a:t>
            </a:r>
            <a:r>
              <a:rPr lang="it-IT" sz="3600" b="1" dirty="0"/>
              <a:t> </a:t>
            </a:r>
            <a:r>
              <a:rPr lang="it-IT" sz="3600" dirty="0"/>
              <a:t>(1931)</a:t>
            </a:r>
            <a:r>
              <a:rPr lang="it-IT" dirty="0"/>
              <a:t/>
            </a:r>
            <a:br>
              <a:rPr lang="it-IT" dirty="0"/>
            </a:br>
            <a:endParaRPr lang="it-IT" dirty="0"/>
          </a:p>
        </p:txBody>
      </p:sp>
      <p:pic>
        <p:nvPicPr>
          <p:cNvPr id="2048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2402987"/>
            <a:ext cx="2592288" cy="35735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1840" y="3068960"/>
            <a:ext cx="2286000" cy="2628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8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86438" y="2203690"/>
            <a:ext cx="2818010" cy="40336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3606131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pPr lvl="0"/>
            <a:r>
              <a:rPr lang="fr-FR" dirty="0"/>
              <a:t>F. Furet, D. Richet, </a:t>
            </a:r>
            <a:r>
              <a:rPr lang="fr-FR" i="1" dirty="0"/>
              <a:t>La Révolution française</a:t>
            </a:r>
            <a:r>
              <a:rPr lang="fr-FR" dirty="0"/>
              <a:t>, 2 </a:t>
            </a:r>
            <a:r>
              <a:rPr lang="fr-FR" dirty="0" err="1"/>
              <a:t>voll</a:t>
            </a:r>
            <a:r>
              <a:rPr lang="fr-FR" dirty="0"/>
              <a:t>. (1965-66) ; </a:t>
            </a:r>
            <a:endParaRPr lang="fr-FR" dirty="0" smtClean="0"/>
          </a:p>
          <a:p>
            <a:pPr lvl="0"/>
            <a:r>
              <a:rPr lang="fr-FR" dirty="0" smtClean="0"/>
              <a:t>F</a:t>
            </a:r>
            <a:r>
              <a:rPr lang="fr-FR" dirty="0"/>
              <a:t>. Furet, </a:t>
            </a:r>
            <a:r>
              <a:rPr lang="fr-FR" i="1" dirty="0"/>
              <a:t>Penser la Révolution française</a:t>
            </a:r>
            <a:r>
              <a:rPr lang="fr-FR" dirty="0"/>
              <a:t> (1978) ; </a:t>
            </a:r>
            <a:endParaRPr lang="fr-FR" dirty="0" smtClean="0"/>
          </a:p>
          <a:p>
            <a:pPr lvl="0"/>
            <a:r>
              <a:rPr lang="fr-FR" i="1" dirty="0" smtClean="0"/>
              <a:t>La </a:t>
            </a:r>
            <a:r>
              <a:rPr lang="fr-FR" i="1" dirty="0"/>
              <a:t>gauche et la révolution au milieu du XIX siècle. Edgar Quinet et la question du jacobinisme</a:t>
            </a:r>
            <a:r>
              <a:rPr lang="fr-FR" dirty="0"/>
              <a:t> </a:t>
            </a:r>
            <a:r>
              <a:rPr lang="fr-FR" i="1" dirty="0"/>
              <a:t> </a:t>
            </a:r>
            <a:r>
              <a:rPr lang="fr-FR" dirty="0"/>
              <a:t>(1986) ; </a:t>
            </a:r>
            <a:endParaRPr lang="fr-FR" dirty="0" smtClean="0"/>
          </a:p>
          <a:p>
            <a:pPr lvl="0"/>
            <a:r>
              <a:rPr lang="fr-FR" i="1" dirty="0" smtClean="0"/>
              <a:t>Marx </a:t>
            </a:r>
            <a:r>
              <a:rPr lang="fr-FR" i="1" dirty="0"/>
              <a:t>et la Révolution française</a:t>
            </a:r>
            <a:r>
              <a:rPr lang="fr-FR" dirty="0"/>
              <a:t> (1986) ; </a:t>
            </a:r>
            <a:endParaRPr lang="fr-FR" dirty="0" smtClean="0"/>
          </a:p>
          <a:p>
            <a:pPr lvl="0"/>
            <a:r>
              <a:rPr lang="fr-FR" i="1" dirty="0" smtClean="0"/>
              <a:t>Dictionnaire </a:t>
            </a:r>
            <a:r>
              <a:rPr lang="fr-FR" i="1" dirty="0"/>
              <a:t>critique de la Révolution française</a:t>
            </a:r>
            <a:r>
              <a:rPr lang="fr-FR" dirty="0"/>
              <a:t>, con Mona </a:t>
            </a:r>
            <a:r>
              <a:rPr lang="fr-FR" dirty="0" err="1"/>
              <a:t>Ozouf</a:t>
            </a:r>
            <a:r>
              <a:rPr lang="fr-FR" dirty="0"/>
              <a:t> (1988</a:t>
            </a:r>
            <a:r>
              <a:rPr lang="fr-FR" dirty="0" smtClean="0"/>
              <a:t>)</a:t>
            </a:r>
          </a:p>
          <a:p>
            <a:pPr lvl="0"/>
            <a:r>
              <a:rPr lang="fr-FR" i="1" dirty="0"/>
              <a:t>Le passé d'une illusion</a:t>
            </a:r>
            <a:r>
              <a:rPr lang="fr-FR" dirty="0"/>
              <a:t> (1995, trad. </a:t>
            </a:r>
            <a:r>
              <a:rPr lang="fr-FR" dirty="0" err="1"/>
              <a:t>it</a:t>
            </a:r>
            <a:r>
              <a:rPr lang="fr-FR" dirty="0"/>
              <a:t>. 1996)</a:t>
            </a:r>
            <a:endParaRPr lang="it-IT" dirty="0"/>
          </a:p>
          <a:p>
            <a:endParaRPr lang="it-IT" dirty="0"/>
          </a:p>
        </p:txBody>
      </p:sp>
    </p:spTree>
    <p:extLst>
      <p:ext uri="{BB962C8B-B14F-4D97-AF65-F5344CB8AC3E}">
        <p14:creationId xmlns:p14="http://schemas.microsoft.com/office/powerpoint/2010/main" val="325241337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smtClean="0"/>
              <a:t>François </a:t>
            </a:r>
            <a:r>
              <a:rPr lang="it-IT" b="1" dirty="0" err="1" smtClean="0"/>
              <a:t>Furet</a:t>
            </a:r>
            <a:r>
              <a:rPr lang="it-IT" b="1" dirty="0" smtClean="0"/>
              <a:t> e la svolta revisionista degli anni Ottanta</a:t>
            </a:r>
            <a:endParaRPr lang="it-IT" b="1" dirty="0"/>
          </a:p>
        </p:txBody>
      </p:sp>
      <p:sp>
        <p:nvSpPr>
          <p:cNvPr id="3" name="Segnaposto contenuto 2"/>
          <p:cNvSpPr>
            <a:spLocks noGrp="1"/>
          </p:cNvSpPr>
          <p:nvPr>
            <p:ph idx="1"/>
          </p:nvPr>
        </p:nvSpPr>
        <p:spPr>
          <a:xfrm>
            <a:off x="457200" y="1628800"/>
            <a:ext cx="8229600" cy="4876800"/>
          </a:xfrm>
        </p:spPr>
        <p:txBody>
          <a:bodyPr>
            <a:normAutofit fontScale="77500" lnSpcReduction="20000"/>
          </a:bodyPr>
          <a:lstStyle/>
          <a:p>
            <a:pPr marL="0" indent="0">
              <a:buNone/>
            </a:pPr>
            <a:r>
              <a:rPr lang="it-IT" b="1" dirty="0" smtClean="0"/>
              <a:t>François </a:t>
            </a:r>
            <a:r>
              <a:rPr lang="it-IT" b="1" dirty="0" err="1" smtClean="0"/>
              <a:t>Furet</a:t>
            </a:r>
            <a:r>
              <a:rPr lang="it-IT" b="1" dirty="0" smtClean="0"/>
              <a:t> (1927-1997) </a:t>
            </a:r>
            <a:r>
              <a:rPr lang="it-IT" dirty="0" smtClean="0"/>
              <a:t>è stato uno dei più noti storici della scuola delle </a:t>
            </a:r>
            <a:r>
              <a:rPr lang="it-IT" b="1" dirty="0" smtClean="0">
                <a:solidFill>
                  <a:schemeClr val="tx2"/>
                </a:solidFill>
              </a:rPr>
              <a:t>«Annales», </a:t>
            </a:r>
            <a:r>
              <a:rPr lang="it-IT" dirty="0" smtClean="0"/>
              <a:t>militante comunista dal 1949 al 1956, poi spostatosi su posizioni vicine ai socialisti, poi ai liberali, infine su posizioni conservatrici decisamente anticomuniste.</a:t>
            </a:r>
          </a:p>
          <a:p>
            <a:pPr marL="0" indent="0">
              <a:buNone/>
            </a:pPr>
            <a:r>
              <a:rPr lang="it-IT" dirty="0" smtClean="0"/>
              <a:t>Laureatosi </a:t>
            </a:r>
            <a:r>
              <a:rPr lang="it-IT" dirty="0"/>
              <a:t>in Storia a Parigi nel </a:t>
            </a:r>
            <a:r>
              <a:rPr lang="it-IT" dirty="0" smtClean="0"/>
              <a:t>1954, d</a:t>
            </a:r>
            <a:r>
              <a:rPr lang="it-IT" dirty="0"/>
              <a:t>a</a:t>
            </a:r>
            <a:r>
              <a:rPr lang="it-IT" dirty="0" smtClean="0"/>
              <a:t>l </a:t>
            </a:r>
            <a:r>
              <a:rPr lang="it-IT" dirty="0"/>
              <a:t>1955 </a:t>
            </a:r>
            <a:r>
              <a:rPr lang="it-IT" dirty="0" smtClean="0"/>
              <a:t>è ricercatore </a:t>
            </a:r>
            <a:r>
              <a:rPr lang="it-IT" dirty="0"/>
              <a:t>d</a:t>
            </a:r>
            <a:r>
              <a:rPr lang="it-IT" dirty="0" smtClean="0"/>
              <a:t>el</a:t>
            </a:r>
            <a:r>
              <a:rPr lang="it-IT" dirty="0"/>
              <a:t> </a:t>
            </a:r>
            <a:r>
              <a:rPr lang="it-IT" i="1" dirty="0">
                <a:solidFill>
                  <a:schemeClr val="tx2"/>
                </a:solidFill>
              </a:rPr>
              <a:t>Centre </a:t>
            </a:r>
            <a:r>
              <a:rPr lang="it-IT" i="1" dirty="0" err="1">
                <a:solidFill>
                  <a:schemeClr val="tx2"/>
                </a:solidFill>
              </a:rPr>
              <a:t>national</a:t>
            </a:r>
            <a:r>
              <a:rPr lang="it-IT" i="1" dirty="0">
                <a:solidFill>
                  <a:schemeClr val="tx2"/>
                </a:solidFill>
              </a:rPr>
              <a:t> de la recherete scientifiche</a:t>
            </a:r>
            <a:r>
              <a:rPr lang="it-IT" dirty="0">
                <a:solidFill>
                  <a:schemeClr val="tx2"/>
                </a:solidFill>
              </a:rPr>
              <a:t> </a:t>
            </a:r>
            <a:r>
              <a:rPr lang="it-IT" dirty="0"/>
              <a:t>(CNRS), </a:t>
            </a:r>
            <a:r>
              <a:rPr lang="it-IT" dirty="0" smtClean="0"/>
              <a:t>mentre collabora </a:t>
            </a:r>
            <a:r>
              <a:rPr lang="it-IT" dirty="0"/>
              <a:t>come giornalista </a:t>
            </a:r>
            <a:r>
              <a:rPr lang="it-IT" dirty="0" smtClean="0"/>
              <a:t>con il settimanale </a:t>
            </a:r>
            <a:r>
              <a:rPr lang="it-IT" dirty="0"/>
              <a:t>«</a:t>
            </a:r>
            <a:r>
              <a:rPr lang="it-IT" dirty="0" err="1"/>
              <a:t>Nouvel</a:t>
            </a:r>
            <a:r>
              <a:rPr lang="it-IT" dirty="0"/>
              <a:t> </a:t>
            </a:r>
            <a:r>
              <a:rPr lang="it-IT" dirty="0" err="1"/>
              <a:t>Observateur</a:t>
            </a:r>
            <a:r>
              <a:rPr lang="it-IT" dirty="0" smtClean="0"/>
              <a:t>».</a:t>
            </a:r>
            <a:r>
              <a:rPr lang="it-IT" dirty="0"/>
              <a:t> </a:t>
            </a:r>
            <a:r>
              <a:rPr lang="it-IT" dirty="0" smtClean="0"/>
              <a:t>Nel</a:t>
            </a:r>
            <a:r>
              <a:rPr lang="it-IT" dirty="0"/>
              <a:t> 1960 </a:t>
            </a:r>
            <a:r>
              <a:rPr lang="it-IT" dirty="0" smtClean="0"/>
              <a:t>è chiamato all’</a:t>
            </a:r>
            <a:r>
              <a:rPr lang="it-IT" dirty="0"/>
              <a:t> </a:t>
            </a:r>
            <a:r>
              <a:rPr lang="it-IT" i="1" dirty="0" err="1">
                <a:solidFill>
                  <a:schemeClr val="tx2"/>
                </a:solidFill>
              </a:rPr>
              <a:t>École</a:t>
            </a:r>
            <a:r>
              <a:rPr lang="it-IT" i="1" dirty="0">
                <a:solidFill>
                  <a:schemeClr val="tx2"/>
                </a:solidFill>
              </a:rPr>
              <a:t> </a:t>
            </a:r>
            <a:r>
              <a:rPr lang="it-IT" i="1" dirty="0" err="1">
                <a:solidFill>
                  <a:schemeClr val="tx2"/>
                </a:solidFill>
              </a:rPr>
              <a:t>des</a:t>
            </a:r>
            <a:r>
              <a:rPr lang="it-IT" i="1" dirty="0">
                <a:solidFill>
                  <a:schemeClr val="tx2"/>
                </a:solidFill>
              </a:rPr>
              <a:t> </a:t>
            </a:r>
            <a:r>
              <a:rPr lang="it-IT" i="1" dirty="0" err="1">
                <a:solidFill>
                  <a:schemeClr val="tx2"/>
                </a:solidFill>
              </a:rPr>
              <a:t>hautes</a:t>
            </a:r>
            <a:r>
              <a:rPr lang="it-IT" i="1" dirty="0">
                <a:solidFill>
                  <a:schemeClr val="tx2"/>
                </a:solidFill>
              </a:rPr>
              <a:t> </a:t>
            </a:r>
            <a:r>
              <a:rPr lang="it-IT" i="1" dirty="0" err="1">
                <a:solidFill>
                  <a:schemeClr val="tx2"/>
                </a:solidFill>
              </a:rPr>
              <a:t>études</a:t>
            </a:r>
            <a:r>
              <a:rPr lang="it-IT" i="1" dirty="0">
                <a:solidFill>
                  <a:schemeClr val="tx2"/>
                </a:solidFill>
              </a:rPr>
              <a:t> en </a:t>
            </a:r>
            <a:r>
              <a:rPr lang="it-IT" i="1" dirty="0" err="1">
                <a:solidFill>
                  <a:schemeClr val="tx2"/>
                </a:solidFill>
              </a:rPr>
              <a:t>sciences</a:t>
            </a:r>
            <a:r>
              <a:rPr lang="it-IT" i="1" dirty="0">
                <a:solidFill>
                  <a:schemeClr val="tx2"/>
                </a:solidFill>
              </a:rPr>
              <a:t> </a:t>
            </a:r>
            <a:r>
              <a:rPr lang="it-IT" i="1" dirty="0" err="1" smtClean="0">
                <a:solidFill>
                  <a:schemeClr val="tx2"/>
                </a:solidFill>
              </a:rPr>
              <a:t>sociales</a:t>
            </a:r>
            <a:r>
              <a:rPr lang="it-IT" i="1" dirty="0" smtClean="0">
                <a:solidFill>
                  <a:schemeClr val="tx2"/>
                </a:solidFill>
              </a:rPr>
              <a:t> </a:t>
            </a:r>
            <a:r>
              <a:rPr lang="it-IT" dirty="0"/>
              <a:t>di cui </a:t>
            </a:r>
            <a:r>
              <a:rPr lang="it-IT" dirty="0" smtClean="0"/>
              <a:t>diventa </a:t>
            </a:r>
            <a:r>
              <a:rPr lang="it-IT" dirty="0"/>
              <a:t>direttore tra il 1977 e il 1984. Nel 1984 è </a:t>
            </a:r>
            <a:r>
              <a:rPr lang="it-IT" dirty="0" smtClean="0"/>
              <a:t>nominato direttore dell'Istituto di studi politici</a:t>
            </a:r>
            <a:r>
              <a:rPr lang="it-IT" dirty="0"/>
              <a:t> Raymond Aron e poi </a:t>
            </a:r>
            <a:r>
              <a:rPr lang="it-IT" dirty="0" smtClean="0"/>
              <a:t>della </a:t>
            </a:r>
            <a:r>
              <a:rPr lang="it-IT" dirty="0"/>
              <a:t>Fondazione Saint-Simon. Nel </a:t>
            </a:r>
            <a:r>
              <a:rPr lang="it-IT" dirty="0" smtClean="0"/>
              <a:t>1997 è cooptato nell'Académie </a:t>
            </a:r>
            <a:r>
              <a:rPr lang="it-IT" dirty="0" err="1"/>
              <a:t>Française</a:t>
            </a:r>
            <a:r>
              <a:rPr lang="it-IT" dirty="0" smtClean="0"/>
              <a:t>. Dagli anni Ottanta insegna anche all'Università </a:t>
            </a:r>
            <a:r>
              <a:rPr lang="it-IT" dirty="0"/>
              <a:t>di Chicago, mentre l'Università </a:t>
            </a:r>
            <a:r>
              <a:rPr lang="it-IT" dirty="0" smtClean="0"/>
              <a:t>Harvard</a:t>
            </a:r>
            <a:r>
              <a:rPr lang="it-IT" dirty="0"/>
              <a:t> </a:t>
            </a:r>
            <a:r>
              <a:rPr lang="it-IT" dirty="0" smtClean="0"/>
              <a:t>gli conferisce </a:t>
            </a:r>
            <a:r>
              <a:rPr lang="it-IT" dirty="0"/>
              <a:t>una laurea ad </a:t>
            </a:r>
            <a:r>
              <a:rPr lang="it-IT" dirty="0" smtClean="0"/>
              <a:t>honorem. Si vanta di non aver mai insegnato alla Sorbona.</a:t>
            </a:r>
          </a:p>
          <a:p>
            <a:pPr marL="0" indent="0">
              <a:buNone/>
            </a:pPr>
            <a:r>
              <a:rPr lang="it-IT" dirty="0" smtClean="0"/>
              <a:t>Inizialmente fautore della </a:t>
            </a:r>
            <a:r>
              <a:rPr lang="it-IT" b="1" dirty="0" smtClean="0"/>
              <a:t>storia quantitativa </a:t>
            </a:r>
            <a:r>
              <a:rPr lang="it-IT" dirty="0" smtClean="0"/>
              <a:t>e autore di ricerche di storia sociale sulla lettura nel ‘700, dalla fine degli anni Settanta sposta i suoi interessi sulla </a:t>
            </a:r>
            <a:r>
              <a:rPr lang="it-IT" b="1" dirty="0" smtClean="0"/>
              <a:t>storia delle idee </a:t>
            </a:r>
            <a:r>
              <a:rPr lang="it-IT" dirty="0" smtClean="0"/>
              <a:t>dedicandosi a smontare non solo il «mito della Rivoluzione», ma l’insieme di ideologie che dal 1789 al 1989 hanno segnato i destini della sinistra, fondandosi su una narrazione capace di collegare giacobinismo, marxismo, leninismo, maoismo, guevarismo, ecc. senza tener conto dei fallimenti storici di tutte le rivoluzioni.</a:t>
            </a:r>
            <a:endParaRPr lang="it-IT" dirty="0"/>
          </a:p>
        </p:txBody>
      </p:sp>
    </p:spTree>
    <p:extLst>
      <p:ext uri="{BB962C8B-B14F-4D97-AF65-F5344CB8AC3E}">
        <p14:creationId xmlns:p14="http://schemas.microsoft.com/office/powerpoint/2010/main" val="35535714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t>Decostruire la rivoluzione</a:t>
            </a:r>
            <a:endParaRPr lang="it-IT" b="1" dirty="0"/>
          </a:p>
        </p:txBody>
      </p:sp>
      <p:sp>
        <p:nvSpPr>
          <p:cNvPr id="3" name="Segnaposto contenuto 2"/>
          <p:cNvSpPr>
            <a:spLocks noGrp="1"/>
          </p:cNvSpPr>
          <p:nvPr>
            <p:ph idx="1"/>
          </p:nvPr>
        </p:nvSpPr>
        <p:spPr/>
        <p:txBody>
          <a:bodyPr>
            <a:normAutofit fontScale="85000" lnSpcReduction="20000"/>
          </a:bodyPr>
          <a:lstStyle/>
          <a:p>
            <a:pPr marL="0" lvl="0" indent="0">
              <a:buNone/>
            </a:pPr>
            <a:r>
              <a:rPr lang="fr-FR" dirty="0" smtClean="0"/>
              <a:t>Con la </a:t>
            </a:r>
            <a:r>
              <a:rPr lang="fr-FR" dirty="0" err="1" smtClean="0"/>
              <a:t>sintesi</a:t>
            </a:r>
            <a:r>
              <a:rPr lang="fr-FR" dirty="0" smtClean="0"/>
              <a:t> </a:t>
            </a:r>
            <a:r>
              <a:rPr lang="fr-FR" b="1" i="1" dirty="0">
                <a:solidFill>
                  <a:schemeClr val="tx2"/>
                </a:solidFill>
              </a:rPr>
              <a:t>La Révolution </a:t>
            </a:r>
            <a:r>
              <a:rPr lang="fr-FR" b="1" i="1" dirty="0" smtClean="0">
                <a:solidFill>
                  <a:schemeClr val="tx2"/>
                </a:solidFill>
              </a:rPr>
              <a:t>française </a:t>
            </a:r>
            <a:r>
              <a:rPr lang="fr-FR" b="1" dirty="0" smtClean="0">
                <a:solidFill>
                  <a:schemeClr val="tx2"/>
                </a:solidFill>
              </a:rPr>
              <a:t>(1965-66)</a:t>
            </a:r>
            <a:r>
              <a:rPr lang="fr-FR" dirty="0" smtClean="0"/>
              <a:t>, </a:t>
            </a:r>
            <a:r>
              <a:rPr lang="fr-FR" dirty="0" err="1" smtClean="0"/>
              <a:t>scritta</a:t>
            </a:r>
            <a:r>
              <a:rPr lang="fr-FR" dirty="0" smtClean="0"/>
              <a:t> in </a:t>
            </a:r>
            <a:r>
              <a:rPr lang="fr-FR" dirty="0" err="1" smtClean="0"/>
              <a:t>collaborazione</a:t>
            </a:r>
            <a:r>
              <a:rPr lang="fr-FR" dirty="0" smtClean="0"/>
              <a:t> con Denis </a:t>
            </a:r>
            <a:r>
              <a:rPr lang="fr-FR" dirty="0"/>
              <a:t>Richet</a:t>
            </a:r>
            <a:r>
              <a:rPr lang="fr-FR" dirty="0" smtClean="0"/>
              <a:t>, Furet si </a:t>
            </a:r>
            <a:r>
              <a:rPr lang="fr-FR" dirty="0" err="1" smtClean="0"/>
              <a:t>inserisce</a:t>
            </a:r>
            <a:r>
              <a:rPr lang="fr-FR" dirty="0" smtClean="0"/>
              <a:t> </a:t>
            </a:r>
            <a:r>
              <a:rPr lang="fr-FR" dirty="0" err="1" smtClean="0"/>
              <a:t>nella</a:t>
            </a:r>
            <a:r>
              <a:rPr lang="fr-FR" dirty="0" smtClean="0"/>
              <a:t> </a:t>
            </a:r>
            <a:r>
              <a:rPr lang="fr-FR" dirty="0" err="1" smtClean="0"/>
              <a:t>polemica</a:t>
            </a:r>
            <a:r>
              <a:rPr lang="fr-FR" dirty="0" smtClean="0"/>
              <a:t> </a:t>
            </a:r>
            <a:r>
              <a:rPr lang="fr-FR" dirty="0" err="1" smtClean="0"/>
              <a:t>aperta</a:t>
            </a:r>
            <a:r>
              <a:rPr lang="fr-FR" dirty="0" smtClean="0"/>
              <a:t> due </a:t>
            </a:r>
            <a:r>
              <a:rPr lang="fr-FR" dirty="0" err="1" smtClean="0"/>
              <a:t>anni</a:t>
            </a:r>
            <a:r>
              <a:rPr lang="fr-FR" dirty="0" smtClean="0"/>
              <a:t> prima da </a:t>
            </a:r>
            <a:r>
              <a:rPr lang="fr-FR" dirty="0" err="1" smtClean="0"/>
              <a:t>Cobban</a:t>
            </a:r>
            <a:r>
              <a:rPr lang="fr-FR" dirty="0" smtClean="0"/>
              <a:t>, </a:t>
            </a:r>
            <a:r>
              <a:rPr lang="fr-FR" dirty="0" err="1" smtClean="0"/>
              <a:t>proponendo</a:t>
            </a:r>
            <a:r>
              <a:rPr lang="fr-FR" dirty="0" smtClean="0"/>
              <a:t> </a:t>
            </a:r>
            <a:r>
              <a:rPr lang="fr-FR" dirty="0" err="1" smtClean="0"/>
              <a:t>una</a:t>
            </a:r>
            <a:r>
              <a:rPr lang="fr-FR" dirty="0" smtClean="0"/>
              <a:t> </a:t>
            </a:r>
            <a:r>
              <a:rPr lang="fr-FR" dirty="0" err="1" smtClean="0"/>
              <a:t>lettura</a:t>
            </a:r>
            <a:r>
              <a:rPr lang="fr-FR" dirty="0" smtClean="0"/>
              <a:t> </a:t>
            </a:r>
            <a:r>
              <a:rPr lang="fr-FR" dirty="0" err="1" smtClean="0"/>
              <a:t>della</a:t>
            </a:r>
            <a:r>
              <a:rPr lang="fr-FR" dirty="0" smtClean="0"/>
              <a:t> </a:t>
            </a:r>
            <a:r>
              <a:rPr lang="fr-FR" dirty="0" err="1" smtClean="0"/>
              <a:t>rivoluzione</a:t>
            </a:r>
            <a:r>
              <a:rPr lang="fr-FR" dirty="0" smtClean="0"/>
              <a:t> come un </a:t>
            </a:r>
            <a:r>
              <a:rPr lang="fr-FR" dirty="0" err="1" smtClean="0"/>
              <a:t>susseguirsi</a:t>
            </a:r>
            <a:r>
              <a:rPr lang="fr-FR" dirty="0" smtClean="0"/>
              <a:t> di diverse </a:t>
            </a:r>
            <a:r>
              <a:rPr lang="fr-FR" dirty="0" err="1" smtClean="0"/>
              <a:t>rivoluzioni</a:t>
            </a:r>
            <a:r>
              <a:rPr lang="fr-FR" dirty="0" smtClean="0"/>
              <a:t>, </a:t>
            </a:r>
            <a:r>
              <a:rPr lang="fr-FR" dirty="0" err="1" smtClean="0"/>
              <a:t>ispirata</a:t>
            </a:r>
            <a:r>
              <a:rPr lang="fr-FR" dirty="0" smtClean="0"/>
              <a:t> </a:t>
            </a:r>
            <a:r>
              <a:rPr lang="fr-FR" dirty="0" err="1" smtClean="0"/>
              <a:t>alle</a:t>
            </a:r>
            <a:r>
              <a:rPr lang="fr-FR" dirty="0" smtClean="0"/>
              <a:t> </a:t>
            </a:r>
            <a:r>
              <a:rPr lang="fr-FR" dirty="0" err="1" smtClean="0"/>
              <a:t>teorie</a:t>
            </a:r>
            <a:r>
              <a:rPr lang="fr-FR" dirty="0" smtClean="0"/>
              <a:t> delle élites (Mosca, Michels) e non </a:t>
            </a:r>
            <a:r>
              <a:rPr lang="fr-FR" dirty="0" err="1" smtClean="0"/>
              <a:t>aliena</a:t>
            </a:r>
            <a:r>
              <a:rPr lang="fr-FR" dirty="0" smtClean="0"/>
              <a:t> da </a:t>
            </a:r>
            <a:r>
              <a:rPr lang="fr-FR" dirty="0" err="1" smtClean="0"/>
              <a:t>richiami</a:t>
            </a:r>
            <a:r>
              <a:rPr lang="fr-FR" dirty="0" smtClean="0"/>
              <a:t> a Tocqueville. In </a:t>
            </a:r>
            <a:r>
              <a:rPr lang="fr-FR" dirty="0" err="1" smtClean="0"/>
              <a:t>polemica</a:t>
            </a:r>
            <a:r>
              <a:rPr lang="fr-FR" dirty="0" smtClean="0"/>
              <a:t> </a:t>
            </a:r>
            <a:r>
              <a:rPr lang="fr-FR" dirty="0" err="1" smtClean="0"/>
              <a:t>soprattutto</a:t>
            </a:r>
            <a:r>
              <a:rPr lang="fr-FR" dirty="0" smtClean="0"/>
              <a:t> con </a:t>
            </a:r>
            <a:r>
              <a:rPr lang="fr-FR" b="1" dirty="0" smtClean="0"/>
              <a:t>Albert Soboul</a:t>
            </a:r>
            <a:r>
              <a:rPr lang="fr-FR" dirty="0" smtClean="0"/>
              <a:t>, da lui </a:t>
            </a:r>
            <a:r>
              <a:rPr lang="fr-FR" dirty="0" err="1" smtClean="0"/>
              <a:t>definito</a:t>
            </a:r>
            <a:r>
              <a:rPr lang="fr-FR" dirty="0" smtClean="0"/>
              <a:t> «</a:t>
            </a:r>
            <a:r>
              <a:rPr lang="fr-FR" dirty="0" err="1" smtClean="0"/>
              <a:t>sacerdote</a:t>
            </a:r>
            <a:r>
              <a:rPr lang="fr-FR" dirty="0" smtClean="0"/>
              <a:t> </a:t>
            </a:r>
            <a:r>
              <a:rPr lang="fr-FR" dirty="0" err="1" smtClean="0"/>
              <a:t>dell’ortodossia</a:t>
            </a:r>
            <a:r>
              <a:rPr lang="fr-FR" dirty="0" smtClean="0"/>
              <a:t> </a:t>
            </a:r>
            <a:r>
              <a:rPr lang="fr-FR" dirty="0" err="1" smtClean="0"/>
              <a:t>marxista</a:t>
            </a:r>
            <a:r>
              <a:rPr lang="fr-FR" dirty="0" smtClean="0"/>
              <a:t>», </a:t>
            </a:r>
            <a:r>
              <a:rPr lang="fr-FR" dirty="0" err="1" smtClean="0"/>
              <a:t>nega</a:t>
            </a:r>
            <a:r>
              <a:rPr lang="fr-FR" dirty="0" smtClean="0"/>
              <a:t> la </a:t>
            </a:r>
            <a:r>
              <a:rPr lang="fr-FR" dirty="0" err="1" smtClean="0"/>
              <a:t>natura</a:t>
            </a:r>
            <a:r>
              <a:rPr lang="fr-FR" dirty="0" smtClean="0"/>
              <a:t> di classe delle </a:t>
            </a:r>
            <a:r>
              <a:rPr lang="fr-FR" dirty="0" err="1" smtClean="0"/>
              <a:t>rivoluzione</a:t>
            </a:r>
            <a:r>
              <a:rPr lang="fr-FR" dirty="0" smtClean="0"/>
              <a:t> e la sua </a:t>
            </a:r>
            <a:r>
              <a:rPr lang="fr-FR" dirty="0" err="1" smtClean="0"/>
              <a:t>stassa</a:t>
            </a:r>
            <a:r>
              <a:rPr lang="fr-FR" dirty="0" smtClean="0"/>
              <a:t> </a:t>
            </a:r>
            <a:r>
              <a:rPr lang="fr-FR" dirty="0" err="1" smtClean="0"/>
              <a:t>portata</a:t>
            </a:r>
            <a:r>
              <a:rPr lang="fr-FR" dirty="0" smtClean="0"/>
              <a:t> </a:t>
            </a:r>
            <a:r>
              <a:rPr lang="fr-FR" dirty="0" err="1" smtClean="0"/>
              <a:t>epocale</a:t>
            </a:r>
            <a:r>
              <a:rPr lang="fr-FR" dirty="0" smtClean="0"/>
              <a:t> </a:t>
            </a:r>
            <a:r>
              <a:rPr lang="fr-FR" dirty="0" err="1" smtClean="0"/>
              <a:t>sul</a:t>
            </a:r>
            <a:r>
              <a:rPr lang="fr-FR" dirty="0" smtClean="0"/>
              <a:t> piano sociale, </a:t>
            </a:r>
            <a:r>
              <a:rPr lang="fr-FR" dirty="0" err="1" smtClean="0"/>
              <a:t>mentre</a:t>
            </a:r>
            <a:r>
              <a:rPr lang="fr-FR" dirty="0" smtClean="0"/>
              <a:t> ne </a:t>
            </a:r>
            <a:r>
              <a:rPr lang="fr-FR" dirty="0" err="1" smtClean="0"/>
              <a:t>rileva</a:t>
            </a:r>
            <a:r>
              <a:rPr lang="fr-FR" dirty="0" smtClean="0"/>
              <a:t> l’</a:t>
            </a:r>
            <a:r>
              <a:rPr lang="fr-FR" dirty="0" err="1" smtClean="0"/>
              <a:t>importanza</a:t>
            </a:r>
            <a:r>
              <a:rPr lang="fr-FR" dirty="0" smtClean="0"/>
              <a:t> </a:t>
            </a:r>
            <a:r>
              <a:rPr lang="fr-FR" dirty="0" err="1" smtClean="0"/>
              <a:t>sul</a:t>
            </a:r>
            <a:r>
              <a:rPr lang="fr-FR" dirty="0" smtClean="0"/>
              <a:t> piano delle </a:t>
            </a:r>
            <a:r>
              <a:rPr lang="fr-FR" dirty="0" err="1" smtClean="0"/>
              <a:t>idee</a:t>
            </a:r>
            <a:r>
              <a:rPr lang="fr-FR" dirty="0" smtClean="0"/>
              <a:t> </a:t>
            </a:r>
            <a:r>
              <a:rPr lang="fr-FR" dirty="0" err="1" smtClean="0"/>
              <a:t>politiche</a:t>
            </a:r>
            <a:r>
              <a:rPr lang="fr-FR" dirty="0" smtClean="0"/>
              <a:t> (</a:t>
            </a:r>
            <a:r>
              <a:rPr lang="fr-FR" dirty="0" err="1" smtClean="0"/>
              <a:t>democrazia</a:t>
            </a:r>
            <a:r>
              <a:rPr lang="fr-FR" dirty="0" smtClean="0"/>
              <a:t> </a:t>
            </a:r>
            <a:r>
              <a:rPr lang="fr-FR" dirty="0" err="1" smtClean="0"/>
              <a:t>liberale</a:t>
            </a:r>
            <a:r>
              <a:rPr lang="fr-FR" dirty="0" smtClean="0"/>
              <a:t>), </a:t>
            </a:r>
            <a:r>
              <a:rPr lang="fr-FR" dirty="0" err="1" smtClean="0"/>
              <a:t>affermate</a:t>
            </a:r>
            <a:r>
              <a:rPr lang="fr-FR" dirty="0" smtClean="0"/>
              <a:t> ma non </a:t>
            </a:r>
            <a:r>
              <a:rPr lang="fr-FR" dirty="0" err="1" smtClean="0"/>
              <a:t>realizzate</a:t>
            </a:r>
            <a:r>
              <a:rPr lang="fr-FR" dirty="0" smtClean="0"/>
              <a:t>.</a:t>
            </a:r>
          </a:p>
          <a:p>
            <a:pPr marL="0" lvl="0" indent="0">
              <a:buNone/>
            </a:pPr>
            <a:r>
              <a:rPr lang="fr-FR" dirty="0" err="1" smtClean="0"/>
              <a:t>Tre</a:t>
            </a:r>
            <a:r>
              <a:rPr lang="fr-FR" dirty="0" smtClean="0"/>
              <a:t> diverse </a:t>
            </a:r>
            <a:r>
              <a:rPr lang="fr-FR" dirty="0" err="1" smtClean="0"/>
              <a:t>rivoluzioni</a:t>
            </a:r>
            <a:r>
              <a:rPr lang="fr-FR" dirty="0" smtClean="0"/>
              <a:t> si </a:t>
            </a:r>
            <a:r>
              <a:rPr lang="fr-FR" dirty="0" err="1" smtClean="0"/>
              <a:t>susseguono</a:t>
            </a:r>
            <a:r>
              <a:rPr lang="fr-FR" dirty="0" smtClean="0"/>
              <a:t> e in parte si </a:t>
            </a:r>
            <a:r>
              <a:rPr lang="fr-FR" dirty="0" err="1" smtClean="0"/>
              <a:t>sovrappongono</a:t>
            </a:r>
            <a:r>
              <a:rPr lang="fr-FR" dirty="0" smtClean="0"/>
              <a:t> </a:t>
            </a:r>
            <a:r>
              <a:rPr lang="fr-FR" dirty="0" err="1" smtClean="0"/>
              <a:t>tra</a:t>
            </a:r>
            <a:r>
              <a:rPr lang="fr-FR" dirty="0" smtClean="0"/>
              <a:t> il 1789 e il 1790: 1) </a:t>
            </a:r>
            <a:r>
              <a:rPr lang="fr-FR" dirty="0" err="1" smtClean="0"/>
              <a:t>quella</a:t>
            </a:r>
            <a:r>
              <a:rPr lang="fr-FR" dirty="0" smtClean="0"/>
              <a:t> </a:t>
            </a:r>
            <a:r>
              <a:rPr lang="fr-FR" dirty="0" err="1" smtClean="0"/>
              <a:t>degli</a:t>
            </a:r>
            <a:r>
              <a:rPr lang="fr-FR" dirty="0" smtClean="0"/>
              <a:t> </a:t>
            </a:r>
            <a:r>
              <a:rPr lang="fr-FR" dirty="0" err="1" smtClean="0"/>
              <a:t>avvocati</a:t>
            </a:r>
            <a:r>
              <a:rPr lang="fr-FR" dirty="0" smtClean="0"/>
              <a:t> e </a:t>
            </a:r>
            <a:r>
              <a:rPr lang="fr-FR" dirty="0" err="1" smtClean="0"/>
              <a:t>degli</a:t>
            </a:r>
            <a:r>
              <a:rPr lang="fr-FR" dirty="0" smtClean="0"/>
              <a:t> </a:t>
            </a:r>
            <a:r>
              <a:rPr lang="fr-FR" dirty="0" err="1" smtClean="0"/>
              <a:t>intellettuali</a:t>
            </a:r>
            <a:r>
              <a:rPr lang="fr-FR" dirty="0" smtClean="0"/>
              <a:t> (</a:t>
            </a:r>
            <a:r>
              <a:rPr lang="fr-FR" dirty="0" err="1" smtClean="0"/>
              <a:t>riformista</a:t>
            </a:r>
            <a:r>
              <a:rPr lang="fr-FR" dirty="0" smtClean="0"/>
              <a:t>); 2) </a:t>
            </a:r>
            <a:r>
              <a:rPr lang="fr-FR" dirty="0" err="1" smtClean="0"/>
              <a:t>quella</a:t>
            </a:r>
            <a:r>
              <a:rPr lang="fr-FR" dirty="0" smtClean="0"/>
              <a:t> delle masse </a:t>
            </a:r>
            <a:r>
              <a:rPr lang="fr-FR" dirty="0" err="1" smtClean="0"/>
              <a:t>parigine</a:t>
            </a:r>
            <a:r>
              <a:rPr lang="fr-FR" dirty="0" smtClean="0"/>
              <a:t>, </a:t>
            </a:r>
            <a:r>
              <a:rPr lang="fr-FR" dirty="0" err="1" smtClean="0"/>
              <a:t>dirette</a:t>
            </a:r>
            <a:r>
              <a:rPr lang="fr-FR" dirty="0" smtClean="0"/>
              <a:t> da </a:t>
            </a:r>
            <a:r>
              <a:rPr lang="fr-FR" dirty="0" err="1" smtClean="0"/>
              <a:t>un’élite</a:t>
            </a:r>
            <a:r>
              <a:rPr lang="fr-FR" dirty="0" smtClean="0"/>
              <a:t> piccolo-</a:t>
            </a:r>
            <a:r>
              <a:rPr lang="fr-FR" dirty="0" err="1" smtClean="0"/>
              <a:t>borghese</a:t>
            </a:r>
            <a:r>
              <a:rPr lang="fr-FR" dirty="0" smtClean="0"/>
              <a:t> </a:t>
            </a:r>
            <a:r>
              <a:rPr lang="fr-FR" dirty="0" err="1" smtClean="0"/>
              <a:t>che</a:t>
            </a:r>
            <a:r>
              <a:rPr lang="fr-FR" dirty="0" smtClean="0"/>
              <a:t> </a:t>
            </a:r>
            <a:r>
              <a:rPr lang="fr-FR" dirty="0" err="1" smtClean="0"/>
              <a:t>punta</a:t>
            </a:r>
            <a:r>
              <a:rPr lang="fr-FR" dirty="0" smtClean="0"/>
              <a:t> </a:t>
            </a:r>
            <a:r>
              <a:rPr lang="fr-FR" dirty="0" err="1" smtClean="0"/>
              <a:t>all’autogoverno</a:t>
            </a:r>
            <a:r>
              <a:rPr lang="fr-FR" dirty="0" smtClean="0"/>
              <a:t>; 3) </a:t>
            </a:r>
            <a:r>
              <a:rPr lang="fr-FR" dirty="0" err="1" smtClean="0"/>
              <a:t>quella</a:t>
            </a:r>
            <a:r>
              <a:rPr lang="fr-FR" dirty="0" smtClean="0"/>
              <a:t> dei </a:t>
            </a:r>
            <a:r>
              <a:rPr lang="fr-FR" dirty="0" err="1" smtClean="0"/>
              <a:t>contadini</a:t>
            </a:r>
            <a:r>
              <a:rPr lang="fr-FR" dirty="0" smtClean="0"/>
              <a:t> </a:t>
            </a:r>
            <a:r>
              <a:rPr lang="fr-FR" dirty="0" err="1" smtClean="0"/>
              <a:t>che</a:t>
            </a:r>
            <a:r>
              <a:rPr lang="fr-FR" dirty="0" smtClean="0"/>
              <a:t> porta </a:t>
            </a:r>
            <a:r>
              <a:rPr lang="fr-FR" dirty="0" err="1" smtClean="0"/>
              <a:t>all’abolizione</a:t>
            </a:r>
            <a:r>
              <a:rPr lang="fr-FR" dirty="0" smtClean="0"/>
              <a:t> dei </a:t>
            </a:r>
            <a:r>
              <a:rPr lang="fr-FR" dirty="0" err="1" smtClean="0"/>
              <a:t>diritti</a:t>
            </a:r>
            <a:r>
              <a:rPr lang="fr-FR" dirty="0" smtClean="0"/>
              <a:t> </a:t>
            </a:r>
            <a:r>
              <a:rPr lang="fr-FR" dirty="0" err="1" smtClean="0"/>
              <a:t>feudali</a:t>
            </a:r>
            <a:r>
              <a:rPr lang="fr-FR" dirty="0" smtClean="0"/>
              <a:t>.</a:t>
            </a:r>
          </a:p>
          <a:p>
            <a:pPr marL="0" lvl="0" indent="0">
              <a:buNone/>
            </a:pPr>
            <a:r>
              <a:rPr lang="fr-FR" dirty="0" smtClean="0"/>
              <a:t>Per Furet la </a:t>
            </a:r>
            <a:r>
              <a:rPr lang="fr-FR" dirty="0" err="1" smtClean="0"/>
              <a:t>rivoluzione</a:t>
            </a:r>
            <a:r>
              <a:rPr lang="fr-FR" dirty="0" smtClean="0"/>
              <a:t> è </a:t>
            </a:r>
            <a:r>
              <a:rPr lang="fr-FR" dirty="0" err="1" smtClean="0"/>
              <a:t>messa</a:t>
            </a:r>
            <a:r>
              <a:rPr lang="fr-FR" dirty="0" smtClean="0"/>
              <a:t> in moto da </a:t>
            </a:r>
            <a:r>
              <a:rPr lang="fr-FR" dirty="0" err="1" smtClean="0"/>
              <a:t>un’élite</a:t>
            </a:r>
            <a:r>
              <a:rPr lang="fr-FR" dirty="0" smtClean="0"/>
              <a:t> </a:t>
            </a:r>
            <a:r>
              <a:rPr lang="fr-FR" dirty="0" err="1" smtClean="0"/>
              <a:t>trasversale</a:t>
            </a:r>
            <a:r>
              <a:rPr lang="fr-FR" dirty="0" smtClean="0"/>
              <a:t> ai </a:t>
            </a:r>
            <a:r>
              <a:rPr lang="fr-FR" dirty="0" err="1" smtClean="0"/>
              <a:t>Tre</a:t>
            </a:r>
            <a:r>
              <a:rPr lang="fr-FR" dirty="0" smtClean="0"/>
              <a:t> </a:t>
            </a:r>
            <a:r>
              <a:rPr lang="fr-FR" dirty="0" err="1" smtClean="0"/>
              <a:t>Ordini</a:t>
            </a:r>
            <a:r>
              <a:rPr lang="fr-FR" dirty="0" smtClean="0"/>
              <a:t>, </a:t>
            </a:r>
            <a:r>
              <a:rPr lang="fr-FR" dirty="0" err="1" smtClean="0"/>
              <a:t>ispirata</a:t>
            </a:r>
            <a:r>
              <a:rPr lang="fr-FR" dirty="0" smtClean="0"/>
              <a:t> </a:t>
            </a:r>
            <a:r>
              <a:rPr lang="fr-FR" dirty="0" err="1" smtClean="0"/>
              <a:t>alle</a:t>
            </a:r>
            <a:r>
              <a:rPr lang="fr-FR" dirty="0" smtClean="0"/>
              <a:t> </a:t>
            </a:r>
            <a:r>
              <a:rPr lang="fr-FR" dirty="0" err="1" smtClean="0"/>
              <a:t>idee</a:t>
            </a:r>
            <a:r>
              <a:rPr lang="fr-FR" dirty="0" smtClean="0"/>
              <a:t> </a:t>
            </a:r>
            <a:r>
              <a:rPr lang="fr-FR" dirty="0" err="1" smtClean="0"/>
              <a:t>riformistiche</a:t>
            </a:r>
            <a:r>
              <a:rPr lang="fr-FR" dirty="0" smtClean="0"/>
              <a:t> dei </a:t>
            </a:r>
            <a:r>
              <a:rPr lang="fr-FR" dirty="0" err="1" smtClean="0"/>
              <a:t>Lumi</a:t>
            </a:r>
            <a:r>
              <a:rPr lang="fr-FR" dirty="0" smtClean="0"/>
              <a:t>. Il </a:t>
            </a:r>
            <a:r>
              <a:rPr lang="fr-FR" dirty="0" err="1" smtClean="0"/>
              <a:t>Terrore</a:t>
            </a:r>
            <a:r>
              <a:rPr lang="fr-FR" dirty="0" smtClean="0"/>
              <a:t> non è </a:t>
            </a:r>
            <a:r>
              <a:rPr lang="fr-FR" dirty="0" err="1" smtClean="0"/>
              <a:t>che</a:t>
            </a:r>
            <a:r>
              <a:rPr lang="fr-FR" dirty="0" smtClean="0"/>
              <a:t> </a:t>
            </a:r>
            <a:r>
              <a:rPr lang="fr-FR" dirty="0" err="1" smtClean="0"/>
              <a:t>uno</a:t>
            </a:r>
            <a:r>
              <a:rPr lang="fr-FR" dirty="0" smtClean="0"/>
              <a:t> </a:t>
            </a:r>
            <a:r>
              <a:rPr lang="fr-FR" dirty="0" err="1" smtClean="0"/>
              <a:t>scivolamento</a:t>
            </a:r>
            <a:r>
              <a:rPr lang="fr-FR" dirty="0" smtClean="0"/>
              <a:t> (</a:t>
            </a:r>
            <a:r>
              <a:rPr lang="fr-FR" i="1" dirty="0" smtClean="0"/>
              <a:t>dérapage</a:t>
            </a:r>
            <a:r>
              <a:rPr lang="fr-FR" dirty="0" smtClean="0"/>
              <a:t>) </a:t>
            </a:r>
            <a:r>
              <a:rPr lang="fr-FR" dirty="0" err="1" smtClean="0"/>
              <a:t>della</a:t>
            </a:r>
            <a:r>
              <a:rPr lang="fr-FR" dirty="0" smtClean="0"/>
              <a:t> </a:t>
            </a:r>
            <a:r>
              <a:rPr lang="fr-FR" dirty="0" err="1" smtClean="0"/>
              <a:t>rivoluzione</a:t>
            </a:r>
            <a:r>
              <a:rPr lang="fr-FR" dirty="0" smtClean="0"/>
              <a:t> </a:t>
            </a:r>
            <a:r>
              <a:rPr lang="fr-FR" dirty="0" err="1" smtClean="0"/>
              <a:t>provocato</a:t>
            </a:r>
            <a:r>
              <a:rPr lang="fr-FR" dirty="0" smtClean="0"/>
              <a:t> </a:t>
            </a:r>
            <a:r>
              <a:rPr lang="fr-FR" dirty="0" err="1" smtClean="0"/>
              <a:t>dall’irrompere</a:t>
            </a:r>
            <a:r>
              <a:rPr lang="fr-FR" dirty="0" smtClean="0"/>
              <a:t> delle masse </a:t>
            </a:r>
            <a:r>
              <a:rPr lang="fr-FR" dirty="0" err="1" smtClean="0"/>
              <a:t>popolari</a:t>
            </a:r>
            <a:r>
              <a:rPr lang="fr-FR" dirty="0" smtClean="0"/>
              <a:t> </a:t>
            </a:r>
            <a:r>
              <a:rPr lang="fr-FR" dirty="0" err="1" smtClean="0"/>
              <a:t>sulla</a:t>
            </a:r>
            <a:r>
              <a:rPr lang="fr-FR" dirty="0" smtClean="0"/>
              <a:t> </a:t>
            </a:r>
            <a:r>
              <a:rPr lang="fr-FR" dirty="0" err="1" smtClean="0"/>
              <a:t>scena</a:t>
            </a:r>
            <a:r>
              <a:rPr lang="fr-FR" dirty="0" smtClean="0"/>
              <a:t> </a:t>
            </a:r>
            <a:r>
              <a:rPr lang="fr-FR" dirty="0" err="1" smtClean="0"/>
              <a:t>politica</a:t>
            </a:r>
            <a:r>
              <a:rPr lang="fr-FR" dirty="0" smtClean="0"/>
              <a:t>.</a:t>
            </a:r>
            <a:endParaRPr lang="fr-FR" dirty="0"/>
          </a:p>
          <a:p>
            <a:endParaRPr lang="it-IT" dirty="0"/>
          </a:p>
        </p:txBody>
      </p:sp>
    </p:spTree>
    <p:extLst>
      <p:ext uri="{BB962C8B-B14F-4D97-AF65-F5344CB8AC3E}">
        <p14:creationId xmlns:p14="http://schemas.microsoft.com/office/powerpoint/2010/main" val="2877381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t>Ripensare la rivoluzione</a:t>
            </a:r>
            <a:endParaRPr lang="it-IT" b="1" dirty="0"/>
          </a:p>
        </p:txBody>
      </p:sp>
      <p:sp>
        <p:nvSpPr>
          <p:cNvPr id="3" name="Segnaposto contenuto 2"/>
          <p:cNvSpPr>
            <a:spLocks noGrp="1"/>
          </p:cNvSpPr>
          <p:nvPr>
            <p:ph idx="1"/>
          </p:nvPr>
        </p:nvSpPr>
        <p:spPr>
          <a:xfrm>
            <a:off x="457200" y="1600200"/>
            <a:ext cx="8435280" cy="4876800"/>
          </a:xfrm>
        </p:spPr>
        <p:txBody>
          <a:bodyPr>
            <a:normAutofit lnSpcReduction="10000"/>
          </a:bodyPr>
          <a:lstStyle/>
          <a:p>
            <a:pPr marL="0" indent="0">
              <a:buNone/>
            </a:pPr>
            <a:r>
              <a:rPr lang="it-IT" dirty="0" smtClean="0"/>
              <a:t>Con il saggio </a:t>
            </a:r>
            <a:r>
              <a:rPr lang="fr-FR" b="1" i="1" dirty="0">
                <a:solidFill>
                  <a:schemeClr val="tx2"/>
                </a:solidFill>
              </a:rPr>
              <a:t>Penser la Révolution française</a:t>
            </a:r>
            <a:r>
              <a:rPr lang="fr-FR" b="1" dirty="0">
                <a:solidFill>
                  <a:schemeClr val="tx2"/>
                </a:solidFill>
              </a:rPr>
              <a:t> (1978)</a:t>
            </a:r>
            <a:r>
              <a:rPr lang="fr-FR" dirty="0"/>
              <a:t> </a:t>
            </a:r>
            <a:r>
              <a:rPr lang="fr-FR" dirty="0" smtClean="0"/>
              <a:t>Furet </a:t>
            </a:r>
            <a:r>
              <a:rPr lang="fr-FR" dirty="0" err="1" smtClean="0"/>
              <a:t>prende</a:t>
            </a:r>
            <a:r>
              <a:rPr lang="fr-FR" dirty="0" smtClean="0"/>
              <a:t> di petto la </a:t>
            </a:r>
            <a:r>
              <a:rPr lang="fr-FR" dirty="0" err="1" smtClean="0"/>
              <a:t>storiografia</a:t>
            </a:r>
            <a:r>
              <a:rPr lang="fr-FR" dirty="0" smtClean="0"/>
              <a:t> «</a:t>
            </a:r>
            <a:r>
              <a:rPr lang="fr-FR" dirty="0" err="1" smtClean="0"/>
              <a:t>classica</a:t>
            </a:r>
            <a:r>
              <a:rPr lang="fr-FR" dirty="0" smtClean="0"/>
              <a:t>» e </a:t>
            </a:r>
            <a:r>
              <a:rPr lang="fr-FR" dirty="0" err="1" smtClean="0"/>
              <a:t>neogiacobina</a:t>
            </a:r>
            <a:r>
              <a:rPr lang="fr-FR" dirty="0" smtClean="0"/>
              <a:t>, </a:t>
            </a:r>
            <a:r>
              <a:rPr lang="fr-FR" dirty="0" err="1" smtClean="0"/>
              <a:t>rappresentata</a:t>
            </a:r>
            <a:r>
              <a:rPr lang="fr-FR" dirty="0" smtClean="0"/>
              <a:t> in quel </a:t>
            </a:r>
            <a:r>
              <a:rPr lang="fr-FR" dirty="0" err="1" smtClean="0"/>
              <a:t>momento</a:t>
            </a:r>
            <a:r>
              <a:rPr lang="fr-FR" dirty="0" smtClean="0"/>
              <a:t> da Albert Soboul,</a:t>
            </a:r>
            <a:r>
              <a:rPr lang="it-IT" dirty="0" smtClean="0"/>
              <a:t> per mostrare come il giacobinismo sia stato il vero tradimento di una rivoluzione nata liberale e completata solo nell’Ottocento fra il 1830 (Rivoluzione di luglio) e il 1870 (Terza Repubblica) con il trionfo degli ideali liberali.</a:t>
            </a:r>
          </a:p>
          <a:p>
            <a:pPr marL="0" indent="0">
              <a:buNone/>
            </a:pPr>
            <a:r>
              <a:rPr lang="it-IT" dirty="0" smtClean="0"/>
              <a:t>È a questo punto, tra la sconfitta della Comune di Parigi e la vittoria della rivoluzione sovietica d’ottobre, che la sinistra politica si  appropria del grande mito rivoluzionario riproponendolo in chiave «</a:t>
            </a:r>
            <a:r>
              <a:rPr lang="it-IT" dirty="0" err="1" smtClean="0"/>
              <a:t>neogiacobina</a:t>
            </a:r>
            <a:r>
              <a:rPr lang="it-IT" dirty="0" smtClean="0"/>
              <a:t>» ed esaltando come elemento ineliminabile di ogni rivoluzione l’azione violenta di </a:t>
            </a:r>
            <a:r>
              <a:rPr lang="it-IT" dirty="0" err="1" smtClean="0"/>
              <a:t>un’élite</a:t>
            </a:r>
            <a:r>
              <a:rPr lang="it-IT" dirty="0" smtClean="0"/>
              <a:t> che agisce in nome del popolo, ma che poi si serve della macchina statale per disciplinarlo.</a:t>
            </a:r>
            <a:endParaRPr lang="it-IT" dirty="0"/>
          </a:p>
        </p:txBody>
      </p:sp>
    </p:spTree>
    <p:extLst>
      <p:ext uri="{BB962C8B-B14F-4D97-AF65-F5344CB8AC3E}">
        <p14:creationId xmlns:p14="http://schemas.microsoft.com/office/powerpoint/2010/main" val="7060925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t>Comunismo e nazismo</a:t>
            </a:r>
            <a:endParaRPr lang="it-IT" b="1" dirty="0"/>
          </a:p>
        </p:txBody>
      </p:sp>
      <p:sp>
        <p:nvSpPr>
          <p:cNvPr id="3" name="Segnaposto contenuto 2"/>
          <p:cNvSpPr>
            <a:spLocks noGrp="1"/>
          </p:cNvSpPr>
          <p:nvPr>
            <p:ph idx="1"/>
          </p:nvPr>
        </p:nvSpPr>
        <p:spPr/>
        <p:txBody>
          <a:bodyPr>
            <a:normAutofit fontScale="92500"/>
          </a:bodyPr>
          <a:lstStyle/>
          <a:p>
            <a:pPr marL="0" indent="0">
              <a:buNone/>
            </a:pPr>
            <a:r>
              <a:rPr lang="it-IT" dirty="0" smtClean="0"/>
              <a:t>Nelle opere degli anni Novanta (</a:t>
            </a:r>
            <a:r>
              <a:rPr lang="fr-FR" b="1" i="1" dirty="0" smtClean="0">
                <a:solidFill>
                  <a:schemeClr val="tx2"/>
                </a:solidFill>
              </a:rPr>
              <a:t>Le </a:t>
            </a:r>
            <a:r>
              <a:rPr lang="fr-FR" b="1" i="1" dirty="0">
                <a:solidFill>
                  <a:schemeClr val="tx2"/>
                </a:solidFill>
              </a:rPr>
              <a:t>passé d'une </a:t>
            </a:r>
            <a:r>
              <a:rPr lang="fr-FR" b="1" i="1" dirty="0" smtClean="0">
                <a:solidFill>
                  <a:schemeClr val="tx2"/>
                </a:solidFill>
              </a:rPr>
              <a:t>illusion</a:t>
            </a:r>
            <a:r>
              <a:rPr lang="fr-FR" b="1" dirty="0" smtClean="0">
                <a:solidFill>
                  <a:schemeClr val="tx2"/>
                </a:solidFill>
              </a:rPr>
              <a:t>,1995</a:t>
            </a:r>
            <a:r>
              <a:rPr lang="fr-FR" dirty="0" smtClean="0"/>
              <a:t>)</a:t>
            </a:r>
            <a:r>
              <a:rPr lang="it-IT" dirty="0" smtClean="0"/>
              <a:t> </a:t>
            </a:r>
            <a:r>
              <a:rPr lang="it-IT" dirty="0" err="1" smtClean="0"/>
              <a:t>Furet</a:t>
            </a:r>
            <a:r>
              <a:rPr lang="it-IT" dirty="0" smtClean="0"/>
              <a:t> pone infatti provocatoriamente  </a:t>
            </a:r>
            <a:r>
              <a:rPr lang="it-IT" dirty="0"/>
              <a:t>in evidenza le </a:t>
            </a:r>
            <a:r>
              <a:rPr lang="it-IT" dirty="0" smtClean="0"/>
              <a:t>forti analogie </a:t>
            </a:r>
            <a:r>
              <a:rPr lang="it-IT" dirty="0"/>
              <a:t>esistenti tra </a:t>
            </a:r>
            <a:r>
              <a:rPr lang="it-IT" dirty="0" smtClean="0"/>
              <a:t>i </a:t>
            </a:r>
            <a:r>
              <a:rPr lang="it-IT" dirty="0"/>
              <a:t>regimi totalitari del Novecento </a:t>
            </a:r>
            <a:r>
              <a:rPr lang="it-IT" dirty="0" smtClean="0"/>
              <a:t>– fascismo, nazismo </a:t>
            </a:r>
            <a:r>
              <a:rPr lang="it-IT" dirty="0"/>
              <a:t>e comunismo </a:t>
            </a:r>
            <a:r>
              <a:rPr lang="it-IT" dirty="0" smtClean="0"/>
              <a:t>– i quali, </a:t>
            </a:r>
            <a:r>
              <a:rPr lang="it-IT" dirty="0"/>
              <a:t>nati nello stesso periodo e accomunati dal ricorso alle medesime pratiche coercitive, furono in seguito oggetto di giudizi profondamente diversi. </a:t>
            </a:r>
            <a:endParaRPr lang="it-IT" dirty="0" smtClean="0"/>
          </a:p>
          <a:p>
            <a:pPr marL="0" indent="0">
              <a:buNone/>
            </a:pPr>
            <a:r>
              <a:rPr lang="it-IT" dirty="0" smtClean="0"/>
              <a:t>A </a:t>
            </a:r>
            <a:r>
              <a:rPr lang="it-IT" dirty="0"/>
              <a:t>differenza </a:t>
            </a:r>
            <a:r>
              <a:rPr lang="it-IT" dirty="0" smtClean="0"/>
              <a:t>del fascismo e del </a:t>
            </a:r>
            <a:r>
              <a:rPr lang="it-IT" dirty="0"/>
              <a:t>nazismo, infatti, il comunismo godette presso gli intellettuali europei di una durevole fortuna, alimentata, secondo </a:t>
            </a:r>
            <a:r>
              <a:rPr lang="it-IT" dirty="0" err="1" smtClean="0"/>
              <a:t>Furet</a:t>
            </a:r>
            <a:r>
              <a:rPr lang="it-IT" dirty="0" smtClean="0"/>
              <a:t>, </a:t>
            </a:r>
            <a:r>
              <a:rPr lang="it-IT" dirty="0"/>
              <a:t>non soltanto dagli ideali del movimento antifascista e dal fondamentale contributo dell'Unione Sovietica alla liberazione dell'Europa dal </a:t>
            </a:r>
            <a:r>
              <a:rPr lang="it-IT" dirty="0" smtClean="0"/>
              <a:t>nazismo, ma anche </a:t>
            </a:r>
            <a:r>
              <a:rPr lang="it-IT" dirty="0"/>
              <a:t>perché l'esperienza sovietica fu interpretata come una rinascita dello </a:t>
            </a:r>
            <a:r>
              <a:rPr lang="it-IT" dirty="0" smtClean="0"/>
              <a:t>spirito giacobino </a:t>
            </a:r>
            <a:r>
              <a:rPr lang="it-IT" dirty="0"/>
              <a:t>e degli ideali della Rivoluzione francese. </a:t>
            </a:r>
          </a:p>
        </p:txBody>
      </p:sp>
    </p:spTree>
    <p:extLst>
      <p:ext uri="{BB962C8B-B14F-4D97-AF65-F5344CB8AC3E}">
        <p14:creationId xmlns:p14="http://schemas.microsoft.com/office/powerpoint/2010/main" val="165688478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710208"/>
            <a:ext cx="8229600" cy="990600"/>
          </a:xfrm>
        </p:spPr>
        <p:txBody>
          <a:bodyPr>
            <a:normAutofit fontScale="90000"/>
          </a:bodyPr>
          <a:lstStyle/>
          <a:p>
            <a:pPr lvl="0"/>
            <a:r>
              <a:rPr lang="it-IT" dirty="0"/>
              <a:t>Gli storici e il “bicentenario”: </a:t>
            </a:r>
            <a:r>
              <a:rPr lang="it-IT" dirty="0" smtClean="0"/>
              <a:t/>
            </a:r>
            <a:br>
              <a:rPr lang="it-IT" dirty="0" smtClean="0"/>
            </a:br>
            <a:r>
              <a:rPr lang="it-IT" b="1" dirty="0" smtClean="0"/>
              <a:t>M</a:t>
            </a:r>
            <a:r>
              <a:rPr lang="it-IT" b="1" dirty="0"/>
              <a:t>. Vovelle </a:t>
            </a:r>
            <a:r>
              <a:rPr lang="it-IT" dirty="0"/>
              <a:t>(1933)</a:t>
            </a:r>
            <a:r>
              <a:rPr lang="it-IT" dirty="0">
                <a:solidFill>
                  <a:srgbClr val="FF0000"/>
                </a:solidFill>
              </a:rPr>
              <a:t/>
            </a:r>
            <a:br>
              <a:rPr lang="it-IT" dirty="0">
                <a:solidFill>
                  <a:srgbClr val="FF0000"/>
                </a:solidFill>
              </a:rPr>
            </a:br>
            <a:endParaRPr lang="it-IT" dirty="0">
              <a:solidFill>
                <a:srgbClr val="FF0000"/>
              </a:solidFill>
            </a:endParaRPr>
          </a:p>
        </p:txBody>
      </p:sp>
      <p:pic>
        <p:nvPicPr>
          <p:cNvPr id="2150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618822"/>
            <a:ext cx="4968552" cy="49848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908720"/>
            <a:ext cx="3744416" cy="2808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2200" y="3789040"/>
            <a:ext cx="2448272" cy="29643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egnaposto contenuto 2"/>
          <p:cNvSpPr>
            <a:spLocks noGrp="1"/>
          </p:cNvSpPr>
          <p:nvPr>
            <p:ph idx="1"/>
          </p:nvPr>
        </p:nvSpPr>
        <p:spPr>
          <a:xfrm>
            <a:off x="457200" y="1600200"/>
            <a:ext cx="4474840" cy="4876800"/>
          </a:xfrm>
        </p:spPr>
        <p:txBody>
          <a:bodyPr/>
          <a:lstStyle/>
          <a:p>
            <a:endParaRPr lang="it-IT" dirty="0"/>
          </a:p>
        </p:txBody>
      </p:sp>
    </p:spTree>
    <p:extLst>
      <p:ext uri="{BB962C8B-B14F-4D97-AF65-F5344CB8AC3E}">
        <p14:creationId xmlns:p14="http://schemas.microsoft.com/office/powerpoint/2010/main" val="9654747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7504" y="533400"/>
            <a:ext cx="9036496" cy="990600"/>
          </a:xfrm>
        </p:spPr>
        <p:txBody>
          <a:bodyPr>
            <a:normAutofit fontScale="90000"/>
          </a:bodyPr>
          <a:lstStyle/>
          <a:p>
            <a:r>
              <a:rPr lang="it-IT" b="1" dirty="0" err="1" smtClean="0"/>
              <a:t>Aulard</a:t>
            </a:r>
            <a:r>
              <a:rPr lang="it-IT" b="1" dirty="0" smtClean="0"/>
              <a:t>: uno storico a cavallo fra due secoli</a:t>
            </a:r>
            <a:endParaRPr lang="it-IT" b="1" dirty="0"/>
          </a:p>
        </p:txBody>
      </p:sp>
      <p:sp>
        <p:nvSpPr>
          <p:cNvPr id="3" name="Segnaposto contenuto 2"/>
          <p:cNvSpPr>
            <a:spLocks noGrp="1"/>
          </p:cNvSpPr>
          <p:nvPr>
            <p:ph idx="1"/>
          </p:nvPr>
        </p:nvSpPr>
        <p:spPr/>
        <p:txBody>
          <a:bodyPr/>
          <a:lstStyle/>
          <a:p>
            <a:r>
              <a:rPr lang="it-IT" dirty="0" smtClean="0"/>
              <a:t>Si laurea con la Comune di Parigi (1870), vede la Rivoluzione sovietica (1917), </a:t>
            </a:r>
            <a:r>
              <a:rPr lang="it-IT" dirty="0"/>
              <a:t>va in pensione dopo </a:t>
            </a:r>
            <a:r>
              <a:rPr lang="it-IT" dirty="0" smtClean="0"/>
              <a:t>la presa del potere di Mussolini (1923), muore poco prima della «grande crisi» di </a:t>
            </a:r>
            <a:r>
              <a:rPr lang="it-IT" dirty="0" err="1" smtClean="0"/>
              <a:t>Wall</a:t>
            </a:r>
            <a:r>
              <a:rPr lang="it-IT" dirty="0" smtClean="0"/>
              <a:t> Street (1928).</a:t>
            </a:r>
          </a:p>
          <a:p>
            <a:endParaRPr lang="it-IT" dirty="0"/>
          </a:p>
          <a:p>
            <a:endParaRPr lang="it-IT"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3614737"/>
            <a:ext cx="2095500" cy="2762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3422820"/>
            <a:ext cx="4000500" cy="3133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asellaDiTesto 3"/>
          <p:cNvSpPr txBox="1"/>
          <p:nvPr/>
        </p:nvSpPr>
        <p:spPr>
          <a:xfrm>
            <a:off x="1199188" y="6453336"/>
            <a:ext cx="1428596" cy="369332"/>
          </a:xfrm>
          <a:prstGeom prst="rect">
            <a:avLst/>
          </a:prstGeom>
          <a:noFill/>
        </p:spPr>
        <p:txBody>
          <a:bodyPr wrap="none" rtlCol="0">
            <a:spAutoFit/>
          </a:bodyPr>
          <a:lstStyle/>
          <a:p>
            <a:r>
              <a:rPr lang="it-IT" dirty="0" err="1" smtClean="0"/>
              <a:t>Aulard</a:t>
            </a:r>
            <a:r>
              <a:rPr lang="it-IT" dirty="0" smtClean="0"/>
              <a:t> 1886</a:t>
            </a:r>
            <a:endParaRPr lang="it-IT" dirty="0"/>
          </a:p>
        </p:txBody>
      </p:sp>
      <p:sp>
        <p:nvSpPr>
          <p:cNvPr id="5" name="CasellaDiTesto 4"/>
          <p:cNvSpPr txBox="1"/>
          <p:nvPr/>
        </p:nvSpPr>
        <p:spPr>
          <a:xfrm>
            <a:off x="5940152" y="6516052"/>
            <a:ext cx="1428596" cy="369332"/>
          </a:xfrm>
          <a:prstGeom prst="rect">
            <a:avLst/>
          </a:prstGeom>
          <a:noFill/>
        </p:spPr>
        <p:txBody>
          <a:bodyPr wrap="none" rtlCol="0">
            <a:spAutoFit/>
          </a:bodyPr>
          <a:lstStyle/>
          <a:p>
            <a:r>
              <a:rPr lang="it-IT" dirty="0" err="1" smtClean="0"/>
              <a:t>Aulard</a:t>
            </a:r>
            <a:r>
              <a:rPr lang="it-IT" dirty="0" smtClean="0"/>
              <a:t> 1920</a:t>
            </a:r>
            <a:endParaRPr lang="it-IT" dirty="0"/>
          </a:p>
        </p:txBody>
      </p:sp>
    </p:spTree>
    <p:extLst>
      <p:ext uri="{BB962C8B-B14F-4D97-AF65-F5344CB8AC3E}">
        <p14:creationId xmlns:p14="http://schemas.microsoft.com/office/powerpoint/2010/main" val="248691254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t>Michel </a:t>
            </a:r>
            <a:r>
              <a:rPr lang="it-IT" b="1" dirty="0"/>
              <a:t>Vovelle </a:t>
            </a:r>
            <a:r>
              <a:rPr lang="it-IT" dirty="0"/>
              <a:t>(1933)</a:t>
            </a:r>
          </a:p>
        </p:txBody>
      </p:sp>
      <p:sp>
        <p:nvSpPr>
          <p:cNvPr id="3" name="Segnaposto contenuto 2"/>
          <p:cNvSpPr>
            <a:spLocks noGrp="1"/>
          </p:cNvSpPr>
          <p:nvPr>
            <p:ph idx="1"/>
          </p:nvPr>
        </p:nvSpPr>
        <p:spPr/>
        <p:txBody>
          <a:bodyPr>
            <a:normAutofit fontScale="62500" lnSpcReduction="20000"/>
          </a:bodyPr>
          <a:lstStyle/>
          <a:p>
            <a:pPr marL="0" indent="0">
              <a:buNone/>
            </a:pPr>
            <a:r>
              <a:rPr lang="it-IT" dirty="0" smtClean="0"/>
              <a:t>Erede del filone storiografico Lefebvre-</a:t>
            </a:r>
            <a:r>
              <a:rPr lang="it-IT" dirty="0" err="1" smtClean="0"/>
              <a:t>Soboul</a:t>
            </a:r>
            <a:r>
              <a:rPr lang="it-IT" dirty="0" smtClean="0"/>
              <a:t>, ma formatosi alla scuola delle «Annales», presso la VI </a:t>
            </a:r>
            <a:r>
              <a:rPr lang="it-IT" dirty="0" err="1" smtClean="0"/>
              <a:t>section</a:t>
            </a:r>
            <a:r>
              <a:rPr lang="it-IT" dirty="0" smtClean="0"/>
              <a:t> dell’</a:t>
            </a:r>
            <a:r>
              <a:rPr lang="it-IT" dirty="0" err="1" smtClean="0"/>
              <a:t>Ecole</a:t>
            </a:r>
            <a:r>
              <a:rPr lang="it-IT" dirty="0" smtClean="0"/>
              <a:t> </a:t>
            </a:r>
            <a:r>
              <a:rPr lang="it-IT" dirty="0" err="1" smtClean="0"/>
              <a:t>Pratique</a:t>
            </a:r>
            <a:r>
              <a:rPr lang="it-IT" dirty="0" smtClean="0"/>
              <a:t> </a:t>
            </a:r>
            <a:r>
              <a:rPr lang="it-IT" dirty="0" err="1" smtClean="0"/>
              <a:t>des</a:t>
            </a:r>
            <a:r>
              <a:rPr lang="it-IT" dirty="0" smtClean="0"/>
              <a:t> </a:t>
            </a:r>
            <a:r>
              <a:rPr lang="it-IT" dirty="0" err="1" smtClean="0"/>
              <a:t>Hautes</a:t>
            </a:r>
            <a:r>
              <a:rPr lang="it-IT" dirty="0" smtClean="0"/>
              <a:t> </a:t>
            </a:r>
            <a:r>
              <a:rPr lang="it-IT" dirty="0" err="1" smtClean="0"/>
              <a:t>Etudes</a:t>
            </a:r>
            <a:r>
              <a:rPr lang="it-IT" dirty="0" smtClean="0"/>
              <a:t> (poi </a:t>
            </a:r>
            <a:r>
              <a:rPr lang="it-IT" dirty="0" err="1" smtClean="0"/>
              <a:t>Ecole</a:t>
            </a:r>
            <a:r>
              <a:rPr lang="it-IT" dirty="0" smtClean="0"/>
              <a:t> </a:t>
            </a:r>
            <a:r>
              <a:rPr lang="it-IT" dirty="0" err="1" smtClean="0"/>
              <a:t>des</a:t>
            </a:r>
            <a:r>
              <a:rPr lang="it-IT" dirty="0" smtClean="0"/>
              <a:t> </a:t>
            </a:r>
            <a:r>
              <a:rPr lang="it-IT" dirty="0" err="1" smtClean="0"/>
              <a:t>Hautes</a:t>
            </a:r>
            <a:r>
              <a:rPr lang="it-IT" dirty="0" smtClean="0"/>
              <a:t> </a:t>
            </a:r>
            <a:r>
              <a:rPr lang="it-IT" dirty="0" err="1" smtClean="0"/>
              <a:t>Etudes</a:t>
            </a:r>
            <a:r>
              <a:rPr lang="it-IT" dirty="0" smtClean="0"/>
              <a:t> en </a:t>
            </a:r>
            <a:r>
              <a:rPr lang="it-IT" dirty="0" err="1" smtClean="0"/>
              <a:t>Sciences</a:t>
            </a:r>
            <a:r>
              <a:rPr lang="it-IT" dirty="0" smtClean="0"/>
              <a:t> </a:t>
            </a:r>
            <a:r>
              <a:rPr lang="it-IT" dirty="0" err="1" smtClean="0"/>
              <a:t>Sociales</a:t>
            </a:r>
            <a:r>
              <a:rPr lang="it-IT" dirty="0" smtClean="0"/>
              <a:t>) Michel Vovelle nasce come studioso delle mentalità con forte propensione per la psicologia storica. </a:t>
            </a:r>
          </a:p>
          <a:p>
            <a:r>
              <a:rPr lang="it-IT" dirty="0" smtClean="0"/>
              <a:t>Le sue prime opere sono </a:t>
            </a:r>
            <a:r>
              <a:rPr lang="it-IT" i="1" dirty="0" err="1"/>
              <a:t>Piété</a:t>
            </a:r>
            <a:r>
              <a:rPr lang="it-IT" i="1" dirty="0"/>
              <a:t> </a:t>
            </a:r>
            <a:r>
              <a:rPr lang="it-IT" i="1" dirty="0" err="1"/>
              <a:t>baroque</a:t>
            </a:r>
            <a:r>
              <a:rPr lang="it-IT" i="1" dirty="0"/>
              <a:t> et </a:t>
            </a:r>
            <a:r>
              <a:rPr lang="it-IT" i="1" dirty="0" err="1"/>
              <a:t>déchristianisation</a:t>
            </a:r>
            <a:r>
              <a:rPr lang="it-IT" dirty="0"/>
              <a:t> (1973); </a:t>
            </a:r>
            <a:r>
              <a:rPr lang="it-IT" i="1" dirty="0" err="1" smtClean="0"/>
              <a:t>Les</a:t>
            </a:r>
            <a:r>
              <a:rPr lang="it-IT" i="1" dirty="0" smtClean="0"/>
              <a:t> </a:t>
            </a:r>
            <a:r>
              <a:rPr lang="it-IT" i="1" dirty="0" err="1"/>
              <a:t>métamorphoses</a:t>
            </a:r>
            <a:r>
              <a:rPr lang="it-IT" i="1" dirty="0"/>
              <a:t> de la </a:t>
            </a:r>
            <a:r>
              <a:rPr lang="it-IT" i="1" dirty="0" err="1"/>
              <a:t>fête</a:t>
            </a:r>
            <a:r>
              <a:rPr lang="it-IT" i="1" dirty="0"/>
              <a:t> en Provence</a:t>
            </a:r>
            <a:r>
              <a:rPr lang="it-IT" dirty="0"/>
              <a:t> </a:t>
            </a:r>
            <a:r>
              <a:rPr lang="it-IT" i="1" dirty="0"/>
              <a:t>1750-1820 </a:t>
            </a:r>
            <a:r>
              <a:rPr lang="it-IT" dirty="0" smtClean="0"/>
              <a:t>(</a:t>
            </a:r>
            <a:r>
              <a:rPr lang="it-IT" dirty="0"/>
              <a:t>1976; </a:t>
            </a:r>
            <a:r>
              <a:rPr lang="it-IT" dirty="0" err="1"/>
              <a:t>trad</a:t>
            </a:r>
            <a:r>
              <a:rPr lang="it-IT" dirty="0"/>
              <a:t>. </a:t>
            </a:r>
            <a:r>
              <a:rPr lang="it-IT" dirty="0" err="1"/>
              <a:t>it</a:t>
            </a:r>
            <a:r>
              <a:rPr lang="it-IT" dirty="0"/>
              <a:t>. 1986); </a:t>
            </a:r>
            <a:r>
              <a:rPr lang="it-IT" i="1" dirty="0" err="1"/>
              <a:t>Idéologies</a:t>
            </a:r>
            <a:r>
              <a:rPr lang="it-IT" i="1" dirty="0"/>
              <a:t> et </a:t>
            </a:r>
            <a:r>
              <a:rPr lang="it-IT" i="1" dirty="0" err="1"/>
              <a:t>mentalités</a:t>
            </a:r>
            <a:r>
              <a:rPr lang="it-IT" dirty="0"/>
              <a:t> (1982; </a:t>
            </a:r>
            <a:r>
              <a:rPr lang="it-IT" dirty="0" err="1"/>
              <a:t>trad</a:t>
            </a:r>
            <a:r>
              <a:rPr lang="it-IT" dirty="0"/>
              <a:t>. </a:t>
            </a:r>
            <a:r>
              <a:rPr lang="it-IT" dirty="0" err="1"/>
              <a:t>it</a:t>
            </a:r>
            <a:r>
              <a:rPr lang="it-IT" dirty="0"/>
              <a:t>. 1986); </a:t>
            </a:r>
            <a:r>
              <a:rPr lang="it-IT" i="1" dirty="0"/>
              <a:t>La </a:t>
            </a:r>
            <a:r>
              <a:rPr lang="it-IT" i="1" dirty="0" err="1"/>
              <a:t>mort</a:t>
            </a:r>
            <a:r>
              <a:rPr lang="it-IT" i="1" dirty="0"/>
              <a:t> et l'</a:t>
            </a:r>
            <a:r>
              <a:rPr lang="it-IT" i="1" dirty="0" err="1"/>
              <a:t>Occident</a:t>
            </a:r>
            <a:r>
              <a:rPr lang="it-IT" dirty="0"/>
              <a:t> (1983; </a:t>
            </a:r>
            <a:r>
              <a:rPr lang="it-IT" dirty="0" err="1"/>
              <a:t>trad</a:t>
            </a:r>
            <a:r>
              <a:rPr lang="it-IT" dirty="0"/>
              <a:t>. </a:t>
            </a:r>
            <a:r>
              <a:rPr lang="it-IT" dirty="0" err="1"/>
              <a:t>it</a:t>
            </a:r>
            <a:r>
              <a:rPr lang="it-IT" dirty="0"/>
              <a:t>. </a:t>
            </a:r>
            <a:r>
              <a:rPr lang="it-IT" dirty="0" smtClean="0"/>
              <a:t>1986).</a:t>
            </a:r>
          </a:p>
          <a:p>
            <a:pPr marL="0" indent="0">
              <a:buNone/>
            </a:pPr>
            <a:r>
              <a:rPr lang="it-IT" dirty="0" smtClean="0"/>
              <a:t>Professore </a:t>
            </a:r>
            <a:r>
              <a:rPr lang="it-IT" dirty="0"/>
              <a:t>di storia moderna </a:t>
            </a:r>
            <a:r>
              <a:rPr lang="it-IT" dirty="0" smtClean="0"/>
              <a:t>all‘Università </a:t>
            </a:r>
            <a:r>
              <a:rPr lang="it-IT" dirty="0"/>
              <a:t>di Aix-en-Provence </a:t>
            </a:r>
            <a:r>
              <a:rPr lang="it-IT" dirty="0" smtClean="0"/>
              <a:t>dal 1976 al 1983 </a:t>
            </a:r>
            <a:r>
              <a:rPr lang="it-IT" dirty="0"/>
              <a:t>e </a:t>
            </a:r>
            <a:r>
              <a:rPr lang="it-IT" dirty="0" smtClean="0"/>
              <a:t>di </a:t>
            </a:r>
            <a:r>
              <a:rPr lang="it-IT" dirty="0"/>
              <a:t>storia della Rivoluzione francese alla </a:t>
            </a:r>
            <a:r>
              <a:rPr lang="it-IT" dirty="0" smtClean="0"/>
              <a:t>Sorbona dal 1984 al 1993, è anche </a:t>
            </a:r>
            <a:r>
              <a:rPr lang="it-IT" dirty="0"/>
              <a:t>Presidente della </a:t>
            </a:r>
            <a:r>
              <a:rPr lang="it-IT" i="1" dirty="0" err="1"/>
              <a:t>Société</a:t>
            </a:r>
            <a:r>
              <a:rPr lang="it-IT" i="1" dirty="0"/>
              <a:t> </a:t>
            </a:r>
            <a:r>
              <a:rPr lang="it-IT" i="1" dirty="0" err="1"/>
              <a:t>des</a:t>
            </a:r>
            <a:r>
              <a:rPr lang="it-IT" i="1" dirty="0"/>
              <a:t> </a:t>
            </a:r>
            <a:r>
              <a:rPr lang="it-IT" i="1" dirty="0" err="1"/>
              <a:t>études</a:t>
            </a:r>
            <a:r>
              <a:rPr lang="it-IT" i="1" dirty="0"/>
              <a:t> </a:t>
            </a:r>
            <a:r>
              <a:rPr lang="it-IT" i="1" dirty="0" err="1"/>
              <a:t>robespierristes</a:t>
            </a:r>
            <a:r>
              <a:rPr lang="it-IT" dirty="0"/>
              <a:t> e della </a:t>
            </a:r>
            <a:r>
              <a:rPr lang="it-IT" i="1" dirty="0" err="1"/>
              <a:t>Commission</a:t>
            </a:r>
            <a:r>
              <a:rPr lang="it-IT" i="1" dirty="0"/>
              <a:t> </a:t>
            </a:r>
            <a:r>
              <a:rPr lang="it-IT" i="1" dirty="0" err="1"/>
              <a:t>internationale</a:t>
            </a:r>
            <a:r>
              <a:rPr lang="it-IT" i="1" dirty="0"/>
              <a:t> d'histoire de la </a:t>
            </a:r>
            <a:r>
              <a:rPr lang="it-IT" i="1" dirty="0" err="1"/>
              <a:t>Révolution</a:t>
            </a:r>
            <a:r>
              <a:rPr lang="it-IT" i="1" dirty="0"/>
              <a:t> </a:t>
            </a:r>
            <a:r>
              <a:rPr lang="it-IT" i="1" dirty="0" err="1"/>
              <a:t>française</a:t>
            </a:r>
            <a:r>
              <a:rPr lang="it-IT" dirty="0"/>
              <a:t>, presidente onorario della </a:t>
            </a:r>
            <a:r>
              <a:rPr lang="it-IT" i="1" dirty="0" err="1"/>
              <a:t>Société</a:t>
            </a:r>
            <a:r>
              <a:rPr lang="it-IT" i="1" dirty="0"/>
              <a:t> d'histoire moderne et </a:t>
            </a:r>
            <a:r>
              <a:rPr lang="it-IT" i="1" dirty="0" err="1"/>
              <a:t>contemporaine</a:t>
            </a:r>
            <a:r>
              <a:rPr lang="it-IT" dirty="0"/>
              <a:t>. D</a:t>
            </a:r>
            <a:r>
              <a:rPr lang="it-IT" dirty="0" smtClean="0"/>
              <a:t>opo la morte di </a:t>
            </a:r>
            <a:r>
              <a:rPr lang="it-IT" dirty="0" err="1" smtClean="0"/>
              <a:t>Soboul</a:t>
            </a:r>
            <a:r>
              <a:rPr lang="it-IT" dirty="0" smtClean="0"/>
              <a:t> è il principale protagonista delle celebrazioni del bicentenario della Rivoluzione e l’obiettivo polemico della storiografia revisionista.</a:t>
            </a:r>
          </a:p>
          <a:p>
            <a:pPr marL="0" indent="0">
              <a:buNone/>
            </a:pPr>
            <a:r>
              <a:rPr lang="it-IT" dirty="0" smtClean="0"/>
              <a:t>Studioso </a:t>
            </a:r>
            <a:r>
              <a:rPr lang="it-IT" dirty="0"/>
              <a:t>di storia sociale e delle mentalità in una prospettiva di lunga durata, ha contribuito a un profondo rinnovamento delle ricerche sulla </a:t>
            </a:r>
            <a:r>
              <a:rPr lang="it-IT" dirty="0" smtClean="0"/>
              <a:t>Francia</a:t>
            </a:r>
            <a:r>
              <a:rPr lang="it-IT" dirty="0"/>
              <a:t> </a:t>
            </a:r>
            <a:r>
              <a:rPr lang="it-IT" dirty="0" smtClean="0"/>
              <a:t>rivoluzionaria sviluppando in maniera autonoma e originale gli spunti presenti nelle opere di Lefebvre. </a:t>
            </a:r>
          </a:p>
          <a:p>
            <a:r>
              <a:rPr lang="it-IT" dirty="0" smtClean="0"/>
              <a:t>Tra le sue opere più note. </a:t>
            </a:r>
            <a:r>
              <a:rPr lang="it-IT" i="1" dirty="0"/>
              <a:t>La </a:t>
            </a:r>
            <a:r>
              <a:rPr lang="it-IT" i="1" dirty="0" err="1"/>
              <a:t>mentalité</a:t>
            </a:r>
            <a:r>
              <a:rPr lang="it-IT" i="1" dirty="0"/>
              <a:t> </a:t>
            </a:r>
            <a:r>
              <a:rPr lang="it-IT" i="1" dirty="0" err="1"/>
              <a:t>révolutionnaire</a:t>
            </a:r>
            <a:r>
              <a:rPr lang="it-IT" dirty="0"/>
              <a:t> (1985; </a:t>
            </a:r>
            <a:r>
              <a:rPr lang="it-IT" dirty="0" err="1"/>
              <a:t>trad</a:t>
            </a:r>
            <a:r>
              <a:rPr lang="it-IT" dirty="0"/>
              <a:t>. </a:t>
            </a:r>
            <a:r>
              <a:rPr lang="it-IT" dirty="0" err="1"/>
              <a:t>it</a:t>
            </a:r>
            <a:r>
              <a:rPr lang="it-IT" dirty="0"/>
              <a:t>. 1987); </a:t>
            </a:r>
            <a:r>
              <a:rPr lang="it-IT" b="1" i="1" dirty="0"/>
              <a:t>La </a:t>
            </a:r>
            <a:r>
              <a:rPr lang="it-IT" b="1" i="1" dirty="0" err="1"/>
              <a:t>Révolution</a:t>
            </a:r>
            <a:r>
              <a:rPr lang="it-IT" b="1" i="1" dirty="0"/>
              <a:t> </a:t>
            </a:r>
            <a:r>
              <a:rPr lang="it-IT" b="1" i="1" dirty="0" err="1"/>
              <a:t>française</a:t>
            </a:r>
            <a:r>
              <a:rPr lang="it-IT" b="1" dirty="0"/>
              <a:t> </a:t>
            </a:r>
            <a:r>
              <a:rPr lang="it-IT" dirty="0"/>
              <a:t>(4 voll., 1986; </a:t>
            </a:r>
            <a:r>
              <a:rPr lang="it-IT" dirty="0" err="1"/>
              <a:t>trad</a:t>
            </a:r>
            <a:r>
              <a:rPr lang="it-IT" dirty="0"/>
              <a:t>. </a:t>
            </a:r>
            <a:r>
              <a:rPr lang="it-IT" dirty="0" err="1"/>
              <a:t>it</a:t>
            </a:r>
            <a:r>
              <a:rPr lang="it-IT" dirty="0"/>
              <a:t>. 5 voll., 1993); </a:t>
            </a:r>
            <a:r>
              <a:rPr lang="it-IT" i="1" dirty="0"/>
              <a:t>La </a:t>
            </a:r>
            <a:r>
              <a:rPr lang="it-IT" i="1" dirty="0" err="1"/>
              <a:t>découverte</a:t>
            </a:r>
            <a:r>
              <a:rPr lang="it-IT" i="1" dirty="0"/>
              <a:t> de la </a:t>
            </a:r>
            <a:r>
              <a:rPr lang="it-IT" i="1" dirty="0" err="1"/>
              <a:t>politique</a:t>
            </a:r>
            <a:r>
              <a:rPr lang="it-IT" dirty="0"/>
              <a:t> (1993; </a:t>
            </a:r>
            <a:r>
              <a:rPr lang="it-IT" dirty="0" err="1"/>
              <a:t>trad</a:t>
            </a:r>
            <a:r>
              <a:rPr lang="it-IT" dirty="0"/>
              <a:t>. </a:t>
            </a:r>
            <a:r>
              <a:rPr lang="it-IT" dirty="0" err="1"/>
              <a:t>it</a:t>
            </a:r>
            <a:r>
              <a:rPr lang="it-IT" dirty="0"/>
              <a:t>. 1995); </a:t>
            </a:r>
            <a:r>
              <a:rPr lang="it-IT" i="1" dirty="0" err="1"/>
              <a:t>Les</a:t>
            </a:r>
            <a:r>
              <a:rPr lang="it-IT" i="1" dirty="0"/>
              <a:t> </a:t>
            </a:r>
            <a:r>
              <a:rPr lang="it-IT" i="1" dirty="0" err="1"/>
              <a:t>folies</a:t>
            </a:r>
            <a:r>
              <a:rPr lang="it-IT" i="1" dirty="0"/>
              <a:t> d'</a:t>
            </a:r>
            <a:r>
              <a:rPr lang="it-IT" i="1" dirty="0" err="1"/>
              <a:t>Aix</a:t>
            </a:r>
            <a:r>
              <a:rPr lang="it-IT" i="1" dirty="0"/>
              <a:t> </a:t>
            </a:r>
            <a:r>
              <a:rPr lang="it-IT" i="1" dirty="0" err="1"/>
              <a:t>ou</a:t>
            </a:r>
            <a:r>
              <a:rPr lang="it-IT" i="1" dirty="0"/>
              <a:t> la fin d'un monde</a:t>
            </a:r>
            <a:r>
              <a:rPr lang="it-IT" dirty="0"/>
              <a:t> (2003); </a:t>
            </a:r>
            <a:r>
              <a:rPr lang="it-IT" i="1" dirty="0" err="1"/>
              <a:t>Les</a:t>
            </a:r>
            <a:r>
              <a:rPr lang="it-IT" i="1" dirty="0"/>
              <a:t> </a:t>
            </a:r>
            <a:r>
              <a:rPr lang="it-IT" i="1" dirty="0" err="1"/>
              <a:t>mots</a:t>
            </a:r>
            <a:r>
              <a:rPr lang="it-IT" i="1" dirty="0"/>
              <a:t> de la </a:t>
            </a:r>
            <a:r>
              <a:rPr lang="it-IT" i="1" dirty="0" err="1"/>
              <a:t>Révolution</a:t>
            </a:r>
            <a:r>
              <a:rPr lang="it-IT" dirty="0"/>
              <a:t> (2004; </a:t>
            </a:r>
            <a:r>
              <a:rPr lang="it-IT" dirty="0" err="1"/>
              <a:t>trad</a:t>
            </a:r>
            <a:r>
              <a:rPr lang="it-IT" dirty="0"/>
              <a:t>. </a:t>
            </a:r>
            <a:r>
              <a:rPr lang="it-IT" dirty="0" err="1"/>
              <a:t>it</a:t>
            </a:r>
            <a:r>
              <a:rPr lang="it-IT" dirty="0"/>
              <a:t>. 2006); </a:t>
            </a:r>
            <a:r>
              <a:rPr lang="it-IT" i="1" dirty="0"/>
              <a:t>La </a:t>
            </a:r>
            <a:r>
              <a:rPr lang="it-IT" i="1" dirty="0" err="1"/>
              <a:t>Révolution</a:t>
            </a:r>
            <a:r>
              <a:rPr lang="it-IT" i="1" dirty="0"/>
              <a:t> </a:t>
            </a:r>
            <a:r>
              <a:rPr lang="it-IT" i="1" dirty="0" err="1"/>
              <a:t>française</a:t>
            </a:r>
            <a:r>
              <a:rPr lang="it-IT" i="1" dirty="0"/>
              <a:t> </a:t>
            </a:r>
            <a:r>
              <a:rPr lang="it-IT" i="1" dirty="0" err="1"/>
              <a:t>expliquée</a:t>
            </a:r>
            <a:r>
              <a:rPr lang="it-IT" i="1" dirty="0"/>
              <a:t> à ma </a:t>
            </a:r>
            <a:r>
              <a:rPr lang="it-IT" i="1" dirty="0" err="1"/>
              <a:t>petite-fille</a:t>
            </a:r>
            <a:r>
              <a:rPr lang="it-IT" i="1" dirty="0"/>
              <a:t> </a:t>
            </a:r>
            <a:r>
              <a:rPr lang="it-IT" dirty="0"/>
              <a:t>(2006; </a:t>
            </a:r>
            <a:r>
              <a:rPr lang="it-IT" dirty="0" err="1"/>
              <a:t>trad</a:t>
            </a:r>
            <a:r>
              <a:rPr lang="it-IT" dirty="0"/>
              <a:t>. </a:t>
            </a:r>
            <a:r>
              <a:rPr lang="it-IT" dirty="0" err="1"/>
              <a:t>it</a:t>
            </a:r>
            <a:r>
              <a:rPr lang="it-IT" dirty="0"/>
              <a:t>. 2007).</a:t>
            </a:r>
            <a:endParaRPr lang="it-IT" dirty="0" smtClean="0"/>
          </a:p>
          <a:p>
            <a:r>
              <a:rPr lang="it-IT" dirty="0" smtClean="0"/>
              <a:t>Concepite per il pubblico italiano: </a:t>
            </a:r>
            <a:r>
              <a:rPr lang="it-IT" i="1" dirty="0"/>
              <a:t>Immagini e immaginario nella storia: fantasmi e certezze nella mentalità dal Medioevo al Novecento</a:t>
            </a:r>
            <a:r>
              <a:rPr lang="it-IT" dirty="0"/>
              <a:t> (1989</a:t>
            </a:r>
            <a:r>
              <a:rPr lang="it-IT" dirty="0" smtClean="0"/>
              <a:t>);</a:t>
            </a:r>
            <a:r>
              <a:rPr lang="it-IT" i="1" dirty="0"/>
              <a:t> La scoperta della politica. Geopolitica della Rivoluzione francese</a:t>
            </a:r>
            <a:r>
              <a:rPr lang="it-IT" dirty="0"/>
              <a:t> (1995); </a:t>
            </a:r>
            <a:r>
              <a:rPr lang="it-IT" i="1" dirty="0"/>
              <a:t>I giacobini e il giacobinismo</a:t>
            </a:r>
            <a:r>
              <a:rPr lang="it-IT" dirty="0"/>
              <a:t> (1998); </a:t>
            </a:r>
            <a:r>
              <a:rPr lang="it-IT" i="1" dirty="0" smtClean="0"/>
              <a:t>Il </a:t>
            </a:r>
            <a:r>
              <a:rPr lang="it-IT" i="1" dirty="0"/>
              <a:t>triennio rivoluzionario in Italia visto dalla Francia: </a:t>
            </a:r>
            <a:r>
              <a:rPr lang="it-IT" i="1" dirty="0" smtClean="0"/>
              <a:t>1796-1799</a:t>
            </a:r>
            <a:r>
              <a:rPr lang="it-IT" dirty="0" smtClean="0"/>
              <a:t> (1999).</a:t>
            </a:r>
            <a:endParaRPr lang="it-IT" dirty="0"/>
          </a:p>
        </p:txBody>
      </p:sp>
    </p:spTree>
    <p:extLst>
      <p:ext uri="{BB962C8B-B14F-4D97-AF65-F5344CB8AC3E}">
        <p14:creationId xmlns:p14="http://schemas.microsoft.com/office/powerpoint/2010/main" val="176104186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Le polemiche sul «</a:t>
            </a:r>
            <a:r>
              <a:rPr lang="it-IT" dirty="0" err="1" smtClean="0"/>
              <a:t>Bicentenaire</a:t>
            </a:r>
            <a:r>
              <a:rPr lang="it-IT" dirty="0" smtClean="0"/>
              <a:t>» </a:t>
            </a:r>
            <a:r>
              <a:rPr lang="it-IT" dirty="0"/>
              <a:t>f</a:t>
            </a:r>
            <a:r>
              <a:rPr lang="it-IT" dirty="0" smtClean="0"/>
              <a:t>rancese</a:t>
            </a:r>
            <a:endParaRPr lang="it-IT" dirty="0"/>
          </a:p>
        </p:txBody>
      </p:sp>
      <p:sp>
        <p:nvSpPr>
          <p:cNvPr id="3" name="Segnaposto contenuto 2"/>
          <p:cNvSpPr>
            <a:spLocks noGrp="1"/>
          </p:cNvSpPr>
          <p:nvPr>
            <p:ph idx="1"/>
          </p:nvPr>
        </p:nvSpPr>
        <p:spPr>
          <a:xfrm>
            <a:off x="457200" y="1600200"/>
            <a:ext cx="8363272" cy="4876800"/>
          </a:xfrm>
        </p:spPr>
        <p:txBody>
          <a:bodyPr>
            <a:normAutofit lnSpcReduction="10000"/>
          </a:bodyPr>
          <a:lstStyle/>
          <a:p>
            <a:r>
              <a:rPr lang="it-IT" dirty="0" smtClean="0"/>
              <a:t>Dopo la morte di </a:t>
            </a:r>
            <a:r>
              <a:rPr lang="it-IT" dirty="0" err="1" smtClean="0"/>
              <a:t>Soboul</a:t>
            </a:r>
            <a:r>
              <a:rPr lang="it-IT" dirty="0" smtClean="0"/>
              <a:t> il principale obiettivo della storiografia revisionista e delle polemiche politico-storiografiche sul «</a:t>
            </a:r>
            <a:r>
              <a:rPr lang="it-IT" dirty="0" err="1" smtClean="0"/>
              <a:t>Bicentenaire</a:t>
            </a:r>
            <a:r>
              <a:rPr lang="it-IT" dirty="0" smtClean="0"/>
              <a:t>» è stato </a:t>
            </a:r>
            <a:r>
              <a:rPr lang="it-IT" b="1" dirty="0" smtClean="0"/>
              <a:t>Michel Vovelle</a:t>
            </a:r>
            <a:r>
              <a:rPr lang="it-IT" dirty="0" smtClean="0"/>
              <a:t>, uomo di sinistra (ma non uomo di partito) e titolare della cattedra sorboniana di </a:t>
            </a:r>
            <a:r>
              <a:rPr lang="it-IT" i="1" dirty="0"/>
              <a:t>S</a:t>
            </a:r>
            <a:r>
              <a:rPr lang="it-IT" i="1" dirty="0" smtClean="0"/>
              <a:t>toria della Rivoluzione</a:t>
            </a:r>
            <a:r>
              <a:rPr lang="it-IT" dirty="0" smtClean="0"/>
              <a:t>, nonché </a:t>
            </a:r>
            <a:r>
              <a:rPr lang="it-IT" dirty="0"/>
              <a:t>direttore per dieci anni </a:t>
            </a:r>
            <a:r>
              <a:rPr lang="it-IT" i="1" dirty="0"/>
              <a:t>dell'</a:t>
            </a:r>
            <a:r>
              <a:rPr lang="it-IT" i="1" dirty="0" err="1"/>
              <a:t>Institut</a:t>
            </a:r>
            <a:r>
              <a:rPr lang="it-IT" i="1" dirty="0"/>
              <a:t> </a:t>
            </a:r>
            <a:r>
              <a:rPr lang="it-IT" i="1" dirty="0" smtClean="0"/>
              <a:t>National de </a:t>
            </a:r>
            <a:r>
              <a:rPr lang="it-IT" i="1" dirty="0"/>
              <a:t>la </a:t>
            </a:r>
            <a:r>
              <a:rPr lang="it-IT" i="1" dirty="0" err="1"/>
              <a:t>Révolution</a:t>
            </a:r>
            <a:r>
              <a:rPr lang="it-IT" i="1" dirty="0"/>
              <a:t> </a:t>
            </a:r>
            <a:r>
              <a:rPr lang="it-IT" i="1" dirty="0" err="1"/>
              <a:t>Française</a:t>
            </a:r>
            <a:r>
              <a:rPr lang="it-IT" dirty="0"/>
              <a:t> </a:t>
            </a:r>
            <a:r>
              <a:rPr lang="it-IT" dirty="0" smtClean="0"/>
              <a:t>e Presidente del Comitato scientifico per le celebrazioni del bicentenario, nominato dal Presidente della Repubblica socialista François </a:t>
            </a:r>
            <a:r>
              <a:rPr lang="it-IT" dirty="0" err="1" smtClean="0"/>
              <a:t>Mitterand</a:t>
            </a:r>
            <a:r>
              <a:rPr lang="it-IT" dirty="0" smtClean="0"/>
              <a:t>.</a:t>
            </a:r>
          </a:p>
          <a:p>
            <a:r>
              <a:rPr lang="it-IT" dirty="0" smtClean="0"/>
              <a:t>Pensionatosi anticipatamente </a:t>
            </a:r>
            <a:r>
              <a:rPr lang="it-IT" dirty="0"/>
              <a:t>nel </a:t>
            </a:r>
            <a:r>
              <a:rPr lang="it-IT" dirty="0" smtClean="0"/>
              <a:t>1993, a 60 anni, si è ritirato nella sua casa di Aix-en-Provence lasciando Parigi e dedicandosi alle sue ricerche sulle parole e i simboli della </a:t>
            </a:r>
            <a:r>
              <a:rPr lang="it-IT" dirty="0" err="1" smtClean="0"/>
              <a:t>Rivoluzionie</a:t>
            </a:r>
            <a:r>
              <a:rPr lang="it-IT" dirty="0" smtClean="0"/>
              <a:t>.</a:t>
            </a:r>
            <a:endParaRPr lang="it-IT" dirty="0"/>
          </a:p>
        </p:txBody>
      </p:sp>
    </p:spTree>
    <p:extLst>
      <p:ext uri="{BB962C8B-B14F-4D97-AF65-F5344CB8AC3E}">
        <p14:creationId xmlns:p14="http://schemas.microsoft.com/office/powerpoint/2010/main" val="197094685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700" b="1" dirty="0" smtClean="0"/>
              <a:t>17 maggio 2010: </a:t>
            </a:r>
            <a:r>
              <a:rPr lang="it-IT" sz="2700" dirty="0"/>
              <a:t>al Polo </a:t>
            </a:r>
            <a:r>
              <a:rPr lang="it-IT" sz="2700" dirty="0" smtClean="0"/>
              <a:t>Zanotto</a:t>
            </a:r>
            <a:r>
              <a:rPr lang="it-IT" sz="2400" dirty="0" smtClean="0"/>
              <a:t> </a:t>
            </a:r>
            <a:r>
              <a:rPr lang="it-IT" sz="2700" dirty="0" smtClean="0"/>
              <a:t>la lezione di Michel Vovelle sui simboli della rivoluzione</a:t>
            </a:r>
            <a:endParaRPr lang="it-IT"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652120" y="2676153"/>
            <a:ext cx="3404063" cy="25530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ttangolo 3"/>
          <p:cNvSpPr/>
          <p:nvPr/>
        </p:nvSpPr>
        <p:spPr>
          <a:xfrm>
            <a:off x="107504" y="2176403"/>
            <a:ext cx="5616624" cy="276999"/>
          </a:xfrm>
          <a:prstGeom prst="rect">
            <a:avLst/>
          </a:prstGeom>
        </p:spPr>
        <p:txBody>
          <a:bodyPr wrap="square">
            <a:spAutoFit/>
          </a:bodyPr>
          <a:lstStyle/>
          <a:p>
            <a:r>
              <a:rPr lang="it-IT" sz="1200" dirty="0"/>
              <a:t> </a:t>
            </a:r>
            <a:endParaRPr lang="it-IT" sz="1200" dirty="0"/>
          </a:p>
        </p:txBody>
      </p:sp>
      <p:sp>
        <p:nvSpPr>
          <p:cNvPr id="5" name="Rettangolo 4"/>
          <p:cNvSpPr/>
          <p:nvPr/>
        </p:nvSpPr>
        <p:spPr>
          <a:xfrm>
            <a:off x="107504" y="1652022"/>
            <a:ext cx="5544616" cy="4801314"/>
          </a:xfrm>
          <a:prstGeom prst="rect">
            <a:avLst/>
          </a:prstGeom>
        </p:spPr>
        <p:txBody>
          <a:bodyPr wrap="square">
            <a:spAutoFit/>
          </a:bodyPr>
          <a:lstStyle/>
          <a:p>
            <a:r>
              <a:rPr lang="it-IT" b="1" dirty="0"/>
              <a:t>Michel Vovelle, illustre storico della rivoluzione francese, è stato ospite dell’università di Verona per una lezione dal titolo: “I simboli muoiono anch’essi?”. A dialogare con lui Gian Paolo </a:t>
            </a:r>
            <a:r>
              <a:rPr lang="it-IT" b="1" dirty="0" err="1"/>
              <a:t>Romagnani</a:t>
            </a:r>
            <a:r>
              <a:rPr lang="it-IT" b="1" dirty="0"/>
              <a:t> direttore del dipartimento di Arte, archeologia, storia e società dell'Ateneo.</a:t>
            </a:r>
          </a:p>
          <a:p>
            <a:r>
              <a:rPr lang="it-IT" dirty="0" smtClean="0"/>
              <a:t>Vovelle è </a:t>
            </a:r>
            <a:r>
              <a:rPr lang="it-IT" dirty="0"/>
              <a:t>ritenuto il massimo esperto contemporaneo di storia della rivoluzione francese nonché uno dei maggiori storici europei viventi.  Studioso di formazione marxista, ha dedicato ricerche classiche alla storia delle mentalità del Settecento, alla storia della morte, al tema della scristianizzazione della società </a:t>
            </a:r>
            <a:r>
              <a:rPr lang="it-IT" dirty="0" smtClean="0"/>
              <a:t>prerivoluzionaria</a:t>
            </a:r>
            <a:r>
              <a:rPr lang="it-IT" dirty="0"/>
              <a:t>. Nell’aula T1 del Polo Zanotto ha tenuto una lezione a cavallo fra storia, sociologia e storia dell’arte, affrontando il tema dei simboli e della loro evoluzione nel tempo.</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9730" y="1093862"/>
            <a:ext cx="2952750" cy="1543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35538" y="5298901"/>
            <a:ext cx="3028950"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3097860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 simboli e la rivoluzione</a:t>
            </a:r>
            <a:endParaRPr lang="it-IT" dirty="0"/>
          </a:p>
        </p:txBody>
      </p:sp>
      <p:sp>
        <p:nvSpPr>
          <p:cNvPr id="3" name="Segnaposto contenuto 2"/>
          <p:cNvSpPr>
            <a:spLocks noGrp="1"/>
          </p:cNvSpPr>
          <p:nvPr>
            <p:ph idx="1"/>
          </p:nvPr>
        </p:nvSpPr>
        <p:spPr>
          <a:xfrm>
            <a:off x="457200" y="1412776"/>
            <a:ext cx="8229600" cy="5064224"/>
          </a:xfrm>
        </p:spPr>
        <p:txBody>
          <a:bodyPr>
            <a:normAutofit fontScale="62500" lnSpcReduction="20000"/>
          </a:bodyPr>
          <a:lstStyle/>
          <a:p>
            <a:endParaRPr lang="it-IT" dirty="0"/>
          </a:p>
          <a:p>
            <a:pPr marL="0" indent="0">
              <a:buNone/>
            </a:pPr>
            <a:r>
              <a:rPr lang="it-IT" sz="2600" b="1" dirty="0"/>
              <a:t>I simboli.</a:t>
            </a:r>
            <a:r>
              <a:rPr lang="it-IT" sz="2600" dirty="0"/>
              <a:t> “I simboli muoiono anch’essi ?”, si  è chiesto Vovelle. E la risposta sembra essere negativa. Anzi, non c’è niente di più vivo dei simboli della rivoluzione nella Francia contemporanea. "Essi, però, subiscono una profonda rielaborazione quando vengono ripresi in tempi successivi a quello in cui sono nati – ha spiegato lo storico -. Si pensi alla Marianna, simbolo francese per eccellenza dal celeberrimo quadro di </a:t>
            </a:r>
            <a:r>
              <a:rPr lang="it-IT" sz="2600" dirty="0" err="1"/>
              <a:t>Delacroix</a:t>
            </a:r>
            <a:r>
              <a:rPr lang="it-IT" sz="2600" dirty="0"/>
              <a:t> fino ai giorni nostri, che viene riproposta in versioni di volta in volta differenti e attualizzate. Oggi la donna che incarna la Marianna è </a:t>
            </a:r>
            <a:r>
              <a:rPr lang="it-IT" sz="2600" dirty="0" err="1"/>
              <a:t>Letitia</a:t>
            </a:r>
            <a:r>
              <a:rPr lang="it-IT" sz="2600" dirty="0"/>
              <a:t> </a:t>
            </a:r>
            <a:r>
              <a:rPr lang="it-IT" sz="2600" dirty="0" smtClean="0"/>
              <a:t>Casta, </a:t>
            </a:r>
            <a:r>
              <a:rPr lang="it-IT" sz="2600" dirty="0"/>
              <a:t>ma prima di lei sex </a:t>
            </a:r>
            <a:r>
              <a:rPr lang="it-IT" sz="2600" dirty="0" err="1"/>
              <a:t>symbol</a:t>
            </a:r>
            <a:r>
              <a:rPr lang="it-IT" sz="2600" dirty="0"/>
              <a:t> quali Catherine Deneuve e Brigitte Bardot". La Marianna è più viva che mai, nei giornali, nelle monete, nelle vignette satiriche sempre più presenti nei giornali. </a:t>
            </a:r>
            <a:endParaRPr lang="it-IT" sz="2600" dirty="0" smtClean="0"/>
          </a:p>
          <a:p>
            <a:pPr marL="0" indent="0">
              <a:buNone/>
            </a:pPr>
            <a:r>
              <a:rPr lang="it-IT" sz="2600" dirty="0" smtClean="0"/>
              <a:t>“</a:t>
            </a:r>
            <a:r>
              <a:rPr lang="it-IT" sz="2600" dirty="0"/>
              <a:t>E quale altro simbolo – si è chiesto lo storico – se non la Marsigliese è perfetto per rappresentare l’immagine della Francia nel mondo?” La Marsigliese, pur non essendo un simbolo iconografico, è un elemento di fortissima unione per il popolo francese e, anch’esso, è stato più volte ripreso nel corso della storia. Da Bonaparte al generale De Gaulle fino alle parate repubblicane odierne e ai campi di calcio, la Marsigliese risuona per le strade e coinvolge tutti i “figli della rivoluzione</a:t>
            </a:r>
            <a:r>
              <a:rPr lang="it-IT" sz="2600" dirty="0" smtClean="0"/>
              <a:t>”.</a:t>
            </a:r>
            <a:endParaRPr lang="it-IT" sz="2600" dirty="0"/>
          </a:p>
          <a:p>
            <a:pPr marL="0" indent="0">
              <a:buNone/>
            </a:pPr>
            <a:r>
              <a:rPr lang="it-IT" sz="2600" b="1" dirty="0"/>
              <a:t>E dopo la rivoluzione? </a:t>
            </a:r>
            <a:r>
              <a:rPr lang="it-IT" sz="2600" dirty="0"/>
              <a:t>Se i simboli più forti della Francia sono nati con la rivoluzione, altri sono comparsi in seguito ma, almeno nell’immaginario popolare, sono radicati. Si fa qui riferimento alla Tour Eiffel, che compare ovunque nel mondo come simbolo della capitale. La suggestione simbolica, dunque, resta forte e presente ovunque e in ogni tempo</a:t>
            </a:r>
            <a:r>
              <a:rPr lang="it-IT" sz="2600" dirty="0" smtClean="0"/>
              <a:t>.</a:t>
            </a:r>
          </a:p>
          <a:p>
            <a:pPr marL="0" indent="0">
              <a:buNone/>
            </a:pPr>
            <a:r>
              <a:rPr lang="it-IT" sz="2600" dirty="0" smtClean="0"/>
              <a:t>“</a:t>
            </a:r>
            <a:r>
              <a:rPr lang="it-IT" sz="2600" dirty="0"/>
              <a:t>Infine ci si potrebbe chiedere – ha suggerito </a:t>
            </a:r>
            <a:r>
              <a:rPr lang="it-IT" sz="2600" dirty="0" err="1"/>
              <a:t>Romagnani</a:t>
            </a:r>
            <a:r>
              <a:rPr lang="it-IT" sz="2600" dirty="0"/>
              <a:t> con una velata provocazione – se anche nel nostro Paesi si possa fare un discorso analogo per quanto riguarda i simboli patriottici”.</a:t>
            </a:r>
          </a:p>
          <a:p>
            <a:endParaRPr lang="it-IT" dirty="0"/>
          </a:p>
        </p:txBody>
      </p:sp>
    </p:spTree>
    <p:extLst>
      <p:ext uri="{BB962C8B-B14F-4D97-AF65-F5344CB8AC3E}">
        <p14:creationId xmlns:p14="http://schemas.microsoft.com/office/powerpoint/2010/main" val="19865169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Il paradosso della </a:t>
            </a:r>
            <a:r>
              <a:rPr lang="it-IT" dirty="0"/>
              <a:t>T</a:t>
            </a:r>
            <a:r>
              <a:rPr lang="it-IT" dirty="0" smtClean="0"/>
              <a:t>erza </a:t>
            </a:r>
            <a:r>
              <a:rPr lang="it-IT" dirty="0"/>
              <a:t>R</a:t>
            </a:r>
            <a:r>
              <a:rPr lang="it-IT" dirty="0" smtClean="0"/>
              <a:t>epubblica: un Parlamento a maggioranza monarchica</a:t>
            </a:r>
            <a:endParaRPr lang="it-IT"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69992" y="1600200"/>
            <a:ext cx="7404015"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526060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605408"/>
            <a:ext cx="8229600" cy="1815480"/>
          </a:xfrm>
        </p:spPr>
        <p:txBody>
          <a:bodyPr>
            <a:noAutofit/>
          </a:bodyPr>
          <a:lstStyle/>
          <a:p>
            <a:pPr lvl="0"/>
            <a:r>
              <a:rPr lang="it-IT" sz="3200" dirty="0">
                <a:solidFill>
                  <a:srgbClr val="C00000"/>
                </a:solidFill>
              </a:rPr>
              <a:t>La storiografia della Terza Repubblica: </a:t>
            </a:r>
            <a:r>
              <a:rPr lang="it-IT" sz="3200" dirty="0" smtClean="0">
                <a:solidFill>
                  <a:srgbClr val="C00000"/>
                </a:solidFill>
              </a:rPr>
              <a:t>impegno civile, storiografia </a:t>
            </a:r>
            <a:r>
              <a:rPr lang="it-IT" sz="3200" dirty="0">
                <a:solidFill>
                  <a:srgbClr val="C00000"/>
                </a:solidFill>
              </a:rPr>
              <a:t>“scientifica</a:t>
            </a:r>
            <a:r>
              <a:rPr lang="it-IT" sz="3200" dirty="0" smtClean="0">
                <a:solidFill>
                  <a:srgbClr val="C00000"/>
                </a:solidFill>
              </a:rPr>
              <a:t>”, </a:t>
            </a:r>
            <a:r>
              <a:rPr lang="it-IT" sz="3200" dirty="0">
                <a:solidFill>
                  <a:srgbClr val="C00000"/>
                </a:solidFill>
              </a:rPr>
              <a:t>edizione delle fonti: </a:t>
            </a:r>
            <a:r>
              <a:rPr lang="it-IT" sz="3200" b="1" dirty="0">
                <a:solidFill>
                  <a:srgbClr val="C00000"/>
                </a:solidFill>
              </a:rPr>
              <a:t>A. </a:t>
            </a:r>
            <a:r>
              <a:rPr lang="it-IT" sz="3200" b="1" dirty="0" err="1">
                <a:solidFill>
                  <a:srgbClr val="C00000"/>
                </a:solidFill>
              </a:rPr>
              <a:t>Aulard</a:t>
            </a:r>
            <a:r>
              <a:rPr lang="it-IT" sz="3200" dirty="0">
                <a:solidFill>
                  <a:srgbClr val="C00000"/>
                </a:solidFill>
              </a:rPr>
              <a:t> (1849-1928)</a:t>
            </a:r>
            <a:br>
              <a:rPr lang="it-IT" sz="3200" dirty="0">
                <a:solidFill>
                  <a:srgbClr val="C00000"/>
                </a:solidFill>
              </a:rPr>
            </a:br>
            <a:endParaRPr lang="it-IT" sz="3200" dirty="0">
              <a:solidFill>
                <a:srgbClr val="C00000"/>
              </a:solidFill>
            </a:endParaRPr>
          </a:p>
        </p:txBody>
      </p:sp>
      <p:pic>
        <p:nvPicPr>
          <p:cNvPr id="2765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508104" y="1628800"/>
            <a:ext cx="3066288"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ttangolo 2"/>
          <p:cNvSpPr/>
          <p:nvPr/>
        </p:nvSpPr>
        <p:spPr>
          <a:xfrm>
            <a:off x="539553" y="2743760"/>
            <a:ext cx="4824535" cy="1477328"/>
          </a:xfrm>
          <a:prstGeom prst="rect">
            <a:avLst/>
          </a:prstGeom>
        </p:spPr>
        <p:txBody>
          <a:bodyPr wrap="square">
            <a:spAutoFit/>
          </a:bodyPr>
          <a:lstStyle/>
          <a:p>
            <a:r>
              <a:rPr lang="fr-FR" b="1" dirty="0" smtClean="0"/>
              <a:t>A</a:t>
            </a:r>
            <a:r>
              <a:rPr lang="fr-FR" b="1" dirty="0"/>
              <a:t>. </a:t>
            </a:r>
            <a:r>
              <a:rPr lang="fr-FR" b="1" dirty="0" err="1"/>
              <a:t>Aulard</a:t>
            </a:r>
            <a:r>
              <a:rPr lang="fr-FR" b="1" dirty="0"/>
              <a:t>, </a:t>
            </a:r>
            <a:r>
              <a:rPr lang="fr-FR" b="1" i="1" dirty="0"/>
              <a:t>Etudes et leçons sur la Révolution française</a:t>
            </a:r>
            <a:r>
              <a:rPr lang="fr-FR" b="1" dirty="0"/>
              <a:t>, 9 </a:t>
            </a:r>
            <a:r>
              <a:rPr lang="fr-FR" b="1" dirty="0" err="1"/>
              <a:t>voll</a:t>
            </a:r>
            <a:r>
              <a:rPr lang="fr-FR" b="1" dirty="0"/>
              <a:t>. (1893-1924) </a:t>
            </a:r>
            <a:endParaRPr lang="fr-FR" b="1" dirty="0" smtClean="0"/>
          </a:p>
          <a:p>
            <a:endParaRPr lang="fr-FR" b="1" dirty="0"/>
          </a:p>
          <a:p>
            <a:r>
              <a:rPr lang="fr-FR" b="1" dirty="0"/>
              <a:t>A. </a:t>
            </a:r>
            <a:r>
              <a:rPr lang="fr-FR" b="1" dirty="0" err="1"/>
              <a:t>Aulard</a:t>
            </a:r>
            <a:r>
              <a:rPr lang="fr-FR" b="1" dirty="0"/>
              <a:t>, </a:t>
            </a:r>
            <a:r>
              <a:rPr lang="fr-FR" b="1" i="1" dirty="0"/>
              <a:t>Histoire politique de la Révolution française </a:t>
            </a:r>
            <a:r>
              <a:rPr lang="fr-FR" b="1" dirty="0"/>
              <a:t>(1901</a:t>
            </a:r>
            <a:r>
              <a:rPr lang="fr-FR" b="1" dirty="0" smtClean="0"/>
              <a:t>)</a:t>
            </a:r>
            <a:endParaRPr lang="fr-FR" b="1" dirty="0"/>
          </a:p>
        </p:txBody>
      </p:sp>
    </p:spTree>
    <p:extLst>
      <p:ext uri="{BB962C8B-B14F-4D97-AF65-F5344CB8AC3E}">
        <p14:creationId xmlns:p14="http://schemas.microsoft.com/office/powerpoint/2010/main" val="34592823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smtClean="0"/>
              <a:t>Alphonse </a:t>
            </a:r>
            <a:r>
              <a:rPr lang="it-IT" b="1" dirty="0" err="1" smtClean="0"/>
              <a:t>Aulard</a:t>
            </a:r>
            <a:r>
              <a:rPr lang="it-IT" b="1" dirty="0" smtClean="0"/>
              <a:t>: un «repubblicano dell’anno II»</a:t>
            </a:r>
            <a:endParaRPr lang="it-IT" b="1" dirty="0"/>
          </a:p>
        </p:txBody>
      </p:sp>
      <p:sp>
        <p:nvSpPr>
          <p:cNvPr id="3" name="Segnaposto contenuto 2"/>
          <p:cNvSpPr>
            <a:spLocks noGrp="1"/>
          </p:cNvSpPr>
          <p:nvPr>
            <p:ph idx="1"/>
          </p:nvPr>
        </p:nvSpPr>
        <p:spPr>
          <a:xfrm>
            <a:off x="457200" y="1648544"/>
            <a:ext cx="8229600" cy="4876800"/>
          </a:xfrm>
        </p:spPr>
        <p:txBody>
          <a:bodyPr>
            <a:normAutofit fontScale="92500" lnSpcReduction="10000"/>
          </a:bodyPr>
          <a:lstStyle/>
          <a:p>
            <a:pPr marL="0" indent="0">
              <a:buNone/>
            </a:pPr>
            <a:r>
              <a:rPr lang="it-IT" dirty="0"/>
              <a:t>Autodefinitosi </a:t>
            </a:r>
            <a:r>
              <a:rPr lang="it-IT" dirty="0" smtClean="0"/>
              <a:t>un «repubblicano </a:t>
            </a:r>
            <a:r>
              <a:rPr lang="it-IT" dirty="0"/>
              <a:t>dell’anno II» (quindi </a:t>
            </a:r>
            <a:r>
              <a:rPr lang="it-IT" dirty="0" smtClean="0"/>
              <a:t>Girondino</a:t>
            </a:r>
            <a:r>
              <a:rPr lang="it-IT" dirty="0"/>
              <a:t>), </a:t>
            </a:r>
            <a:r>
              <a:rPr lang="it-IT" dirty="0" err="1" smtClean="0"/>
              <a:t>Aulard</a:t>
            </a:r>
            <a:r>
              <a:rPr lang="it-IT" dirty="0" smtClean="0"/>
              <a:t> è un tipico esponente della borghesia intellettuale di sentimenti repubblicani (bisnonno rivoluzionario e ufficiale dell’Armata del Reno, nonno sindaco della «rivoluzione di luglio», padre professore di filosofia nei licei, poi divenuto ispettore generale del Ministero dell’Istruzione) cresciuta all’ombra di Napoleone III, ma politicamente sempre all’opposizione. </a:t>
            </a:r>
            <a:endParaRPr lang="it-IT" dirty="0"/>
          </a:p>
          <a:p>
            <a:pPr marL="0" indent="0">
              <a:buNone/>
            </a:pPr>
            <a:r>
              <a:rPr lang="it-IT" dirty="0" smtClean="0"/>
              <a:t>Formatosi all’</a:t>
            </a:r>
            <a:r>
              <a:rPr lang="it-IT" dirty="0" err="1"/>
              <a:t>É</a:t>
            </a:r>
            <a:r>
              <a:rPr lang="it-IT" dirty="0" err="1" smtClean="0"/>
              <a:t>cole</a:t>
            </a:r>
            <a:r>
              <a:rPr lang="it-IT" dirty="0" smtClean="0"/>
              <a:t> Normale leggendo l’opera di </a:t>
            </a:r>
            <a:r>
              <a:rPr lang="it-IT" dirty="0" err="1" smtClean="0"/>
              <a:t>Michelet</a:t>
            </a:r>
            <a:r>
              <a:rPr lang="it-IT" dirty="0" smtClean="0"/>
              <a:t> «come una Bibbia», si laurea nel 1870 poco prima della proclamazione della Repubblica e dopo aver difeso Parigi contro i tedeschi. </a:t>
            </a:r>
          </a:p>
          <a:p>
            <a:pPr marL="0" indent="0">
              <a:buNone/>
            </a:pPr>
            <a:r>
              <a:rPr lang="it-IT" dirty="0" smtClean="0"/>
              <a:t>Addottoratosi in </a:t>
            </a:r>
            <a:r>
              <a:rPr lang="it-IT" i="1" dirty="0" smtClean="0"/>
              <a:t>letterature romanze </a:t>
            </a:r>
            <a:r>
              <a:rPr lang="it-IT" dirty="0" smtClean="0"/>
              <a:t>con una tesi sulla poesia Leopardi,</a:t>
            </a:r>
            <a:r>
              <a:rPr lang="it-IT" dirty="0"/>
              <a:t> </a:t>
            </a:r>
            <a:r>
              <a:rPr lang="it-IT" dirty="0" smtClean="0"/>
              <a:t>insegna dapprima </a:t>
            </a:r>
            <a:r>
              <a:rPr lang="it-IT" i="1" dirty="0" smtClean="0"/>
              <a:t>lettere</a:t>
            </a:r>
            <a:r>
              <a:rPr lang="it-IT" dirty="0" smtClean="0"/>
              <a:t> nei licei, poi </a:t>
            </a:r>
            <a:r>
              <a:rPr lang="it-IT" i="1" dirty="0" smtClean="0"/>
              <a:t>Storia della Rivoluzione</a:t>
            </a:r>
            <a:r>
              <a:rPr lang="it-IT" dirty="0" smtClean="0"/>
              <a:t> come professore incaricato alla Sorbona dal 1886.</a:t>
            </a:r>
            <a:endParaRPr lang="it-IT" dirty="0"/>
          </a:p>
        </p:txBody>
      </p:sp>
    </p:spTree>
    <p:extLst>
      <p:ext uri="{BB962C8B-B14F-4D97-AF65-F5344CB8AC3E}">
        <p14:creationId xmlns:p14="http://schemas.microsoft.com/office/powerpoint/2010/main" val="1833281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smtClean="0"/>
              <a:t>Dalla letteratura all’oratoria alla storia</a:t>
            </a:r>
            <a:br>
              <a:rPr lang="it-IT" b="1" dirty="0" smtClean="0"/>
            </a:br>
            <a:r>
              <a:rPr lang="it-IT" sz="3100" i="1" dirty="0" smtClean="0"/>
              <a:t>L’istituzionalizzazione della storia rivoluzionaria</a:t>
            </a:r>
            <a:endParaRPr lang="it-IT" sz="3100" i="1" dirty="0"/>
          </a:p>
        </p:txBody>
      </p:sp>
      <p:sp>
        <p:nvSpPr>
          <p:cNvPr id="3" name="Segnaposto contenuto 2"/>
          <p:cNvSpPr>
            <a:spLocks noGrp="1"/>
          </p:cNvSpPr>
          <p:nvPr>
            <p:ph idx="1"/>
          </p:nvPr>
        </p:nvSpPr>
        <p:spPr>
          <a:xfrm>
            <a:off x="323528" y="1916832"/>
            <a:ext cx="8712968" cy="4824536"/>
          </a:xfrm>
        </p:spPr>
        <p:txBody>
          <a:bodyPr>
            <a:normAutofit fontScale="70000" lnSpcReduction="20000"/>
          </a:bodyPr>
          <a:lstStyle/>
          <a:p>
            <a:pPr marL="0" indent="0">
              <a:buNone/>
            </a:pPr>
            <a:r>
              <a:rPr lang="it-IT" sz="2600" dirty="0" smtClean="0"/>
              <a:t>Il suo passaggio dalla letteratura alla storia è legato ai suoi studi sugli oratori della Rivoluzione (</a:t>
            </a:r>
            <a:r>
              <a:rPr lang="it-IT" sz="2600" i="1" dirty="0" smtClean="0"/>
              <a:t>L’</a:t>
            </a:r>
            <a:r>
              <a:rPr lang="it-IT" sz="2600" i="1" dirty="0" err="1"/>
              <a:t>e</a:t>
            </a:r>
            <a:r>
              <a:rPr lang="it-IT" sz="2600" i="1" dirty="0" err="1" smtClean="0"/>
              <a:t>loquence</a:t>
            </a:r>
            <a:r>
              <a:rPr lang="it-IT" sz="2600" i="1" dirty="0" smtClean="0"/>
              <a:t> </a:t>
            </a:r>
            <a:r>
              <a:rPr lang="it-IT" sz="2600" i="1" dirty="0" err="1" smtClean="0"/>
              <a:t>parlementaire</a:t>
            </a:r>
            <a:r>
              <a:rPr lang="it-IT" sz="2600" i="1" dirty="0" smtClean="0"/>
              <a:t> pendant la </a:t>
            </a:r>
            <a:r>
              <a:rPr lang="it-IT" sz="2600" i="1" dirty="0" err="1" smtClean="0"/>
              <a:t>Révolution</a:t>
            </a:r>
            <a:r>
              <a:rPr lang="it-IT" sz="2600" dirty="0" smtClean="0"/>
              <a:t>,  3 voll., 1882-1886) e su </a:t>
            </a:r>
            <a:r>
              <a:rPr lang="it-IT" sz="2600" dirty="0" err="1" smtClean="0"/>
              <a:t>Danton</a:t>
            </a:r>
            <a:r>
              <a:rPr lang="it-IT" sz="2600" dirty="0" smtClean="0"/>
              <a:t> oratore politico, oltre che alle sue aspre recensioni dell’opera di Taine.</a:t>
            </a:r>
          </a:p>
          <a:p>
            <a:pPr marL="0" indent="0">
              <a:buNone/>
            </a:pPr>
            <a:r>
              <a:rPr lang="it-IT" sz="2600" dirty="0"/>
              <a:t>È forse proprio in risposta all’opera di Taine, risultata indigesta a </a:t>
            </a:r>
            <a:r>
              <a:rPr lang="it-IT" sz="2600" dirty="0" smtClean="0"/>
              <a:t>molti esponenti della sinistra radicale, </a:t>
            </a:r>
            <a:r>
              <a:rPr lang="it-IT" sz="2600" dirty="0"/>
              <a:t>che nel 1886 </a:t>
            </a:r>
            <a:r>
              <a:rPr lang="it-IT" sz="2600" dirty="0" smtClean="0"/>
              <a:t>(nell’imminenza delle celebrazioni per il centenario della Rivoluzione) gli viene affidato il </a:t>
            </a:r>
            <a:r>
              <a:rPr lang="it-IT" sz="2600" dirty="0"/>
              <a:t>primo </a:t>
            </a:r>
            <a:r>
              <a:rPr lang="it-IT" sz="2600" dirty="0" smtClean="0"/>
              <a:t>insegnamento universitario </a:t>
            </a:r>
            <a:r>
              <a:rPr lang="it-IT" sz="2600" dirty="0"/>
              <a:t>di </a:t>
            </a:r>
            <a:r>
              <a:rPr lang="it-IT" sz="2600" b="1" i="1" dirty="0"/>
              <a:t>Storia della rivoluzione francese</a:t>
            </a:r>
            <a:r>
              <a:rPr lang="it-IT" sz="2600" b="1" dirty="0"/>
              <a:t> </a:t>
            </a:r>
            <a:r>
              <a:rPr lang="it-IT" sz="2600" dirty="0"/>
              <a:t>(poi trasformato in cattedra nel 1881</a:t>
            </a:r>
            <a:r>
              <a:rPr lang="it-IT" sz="2600" dirty="0" smtClean="0"/>
              <a:t>) istituito </a:t>
            </a:r>
            <a:r>
              <a:rPr lang="it-IT" sz="2600" dirty="0"/>
              <a:t>alla </a:t>
            </a:r>
            <a:r>
              <a:rPr lang="it-IT" sz="2600" dirty="0" smtClean="0"/>
              <a:t>Sorbona su iniziativa del Municipio di Parigi e inaugurato alla presenza del Presidente del Consiglio Comunale </a:t>
            </a:r>
            <a:r>
              <a:rPr lang="it-IT" sz="2600" dirty="0" err="1" smtClean="0"/>
              <a:t>Clémenceau</a:t>
            </a:r>
            <a:r>
              <a:rPr lang="it-IT" sz="2600" dirty="0" smtClean="0"/>
              <a:t>, mentre </a:t>
            </a:r>
            <a:r>
              <a:rPr lang="it-IT" sz="2600" dirty="0"/>
              <a:t>n</a:t>
            </a:r>
            <a:r>
              <a:rPr lang="it-IT" sz="2600" dirty="0" smtClean="0"/>
              <a:t>egli stessi anni cattedre </a:t>
            </a:r>
            <a:r>
              <a:rPr lang="it-IT" sz="2600" dirty="0"/>
              <a:t>analoghe vengono istituite a Lione e a Tolosa, per iniziative del Consigli </a:t>
            </a:r>
            <a:r>
              <a:rPr lang="it-IT" sz="2600" dirty="0" smtClean="0"/>
              <a:t>Municipali amministrati dalle sinistre (radical-socialisti).</a:t>
            </a:r>
            <a:endParaRPr lang="it-IT" sz="2600" dirty="0"/>
          </a:p>
          <a:p>
            <a:pPr marL="0" indent="0">
              <a:buNone/>
            </a:pPr>
            <a:r>
              <a:rPr lang="it-IT" sz="2600" dirty="0"/>
              <a:t>Da questo momento e per oltre quarant’anni consacrerà la sua vita all’insegnamento e al «culto» della Rivoluzione come </a:t>
            </a:r>
            <a:r>
              <a:rPr lang="it-IT" sz="2600" dirty="0" smtClean="0"/>
              <a:t>momento </a:t>
            </a:r>
            <a:r>
              <a:rPr lang="it-IT" sz="2600" dirty="0" err="1"/>
              <a:t>fondativo</a:t>
            </a:r>
            <a:r>
              <a:rPr lang="it-IT" sz="2600" dirty="0"/>
              <a:t> dello spirito repubblicano. Dedicandosi alla pubblicazione di collezioni di saggi e fonti sulla storia rivoluzionaria.</a:t>
            </a:r>
          </a:p>
          <a:p>
            <a:pPr marL="0" indent="0">
              <a:buNone/>
            </a:pPr>
            <a:r>
              <a:rPr lang="it-IT" sz="2600" dirty="0" smtClean="0"/>
              <a:t>Nel 1887  </a:t>
            </a:r>
            <a:r>
              <a:rPr lang="it-IT" sz="2600" dirty="0" err="1"/>
              <a:t>Aulard</a:t>
            </a:r>
            <a:r>
              <a:rPr lang="it-IT" sz="2600" dirty="0"/>
              <a:t> </a:t>
            </a:r>
            <a:r>
              <a:rPr lang="it-IT" sz="2600" dirty="0" smtClean="0"/>
              <a:t>assume anche </a:t>
            </a:r>
            <a:r>
              <a:rPr lang="it-IT" sz="2600" dirty="0"/>
              <a:t>la direzione della rivista «La </a:t>
            </a:r>
            <a:r>
              <a:rPr lang="it-IT" sz="2600" dirty="0" err="1"/>
              <a:t>Révolution</a:t>
            </a:r>
            <a:r>
              <a:rPr lang="it-IT" sz="2600" dirty="0"/>
              <a:t> </a:t>
            </a:r>
            <a:r>
              <a:rPr lang="it-IT" sz="2600" dirty="0" err="1"/>
              <a:t>Française</a:t>
            </a:r>
            <a:r>
              <a:rPr lang="it-IT" sz="2600" dirty="0" smtClean="0"/>
              <a:t>», fondata </a:t>
            </a:r>
            <a:r>
              <a:rPr lang="it-IT" sz="2600" dirty="0"/>
              <a:t>nel </a:t>
            </a:r>
            <a:r>
              <a:rPr lang="it-IT" sz="2600" dirty="0" smtClean="0"/>
              <a:t>1881 da </a:t>
            </a:r>
            <a:r>
              <a:rPr lang="it-IT" sz="2600" dirty="0" err="1" smtClean="0"/>
              <a:t>Charavay</a:t>
            </a:r>
            <a:r>
              <a:rPr lang="it-IT" sz="2600" dirty="0" smtClean="0"/>
              <a:t>; dal 1904 sarà presidente della </a:t>
            </a:r>
            <a:r>
              <a:rPr lang="it-IT" sz="2600" i="1" dirty="0" err="1" smtClean="0"/>
              <a:t>Société</a:t>
            </a:r>
            <a:r>
              <a:rPr lang="it-IT" sz="2600" i="1" dirty="0" smtClean="0"/>
              <a:t> d’Histoire de la </a:t>
            </a:r>
            <a:r>
              <a:rPr lang="it-IT" sz="2600" i="1" dirty="0" err="1" smtClean="0"/>
              <a:t>Révolution</a:t>
            </a:r>
            <a:r>
              <a:rPr lang="it-IT" sz="2600" i="1" dirty="0" smtClean="0"/>
              <a:t> </a:t>
            </a:r>
            <a:r>
              <a:rPr lang="it-IT" sz="2600" i="1" dirty="0" err="1" smtClean="0"/>
              <a:t>Française</a:t>
            </a:r>
            <a:r>
              <a:rPr lang="it-IT" sz="2600" dirty="0" smtClean="0"/>
              <a:t>.</a:t>
            </a:r>
          </a:p>
          <a:p>
            <a:pPr marL="0" indent="0">
              <a:buNone/>
            </a:pPr>
            <a:endParaRPr lang="it-IT" dirty="0"/>
          </a:p>
          <a:p>
            <a:endParaRPr lang="it-IT" dirty="0"/>
          </a:p>
          <a:p>
            <a:pPr marL="0" indent="0">
              <a:buNone/>
            </a:pPr>
            <a:endParaRPr lang="it-IT" i="1" dirty="0"/>
          </a:p>
          <a:p>
            <a:pPr marL="0" indent="0">
              <a:buNone/>
            </a:pPr>
            <a:endParaRPr lang="it-IT" dirty="0"/>
          </a:p>
        </p:txBody>
      </p:sp>
    </p:spTree>
    <p:extLst>
      <p:ext uri="{BB962C8B-B14F-4D97-AF65-F5344CB8AC3E}">
        <p14:creationId xmlns:p14="http://schemas.microsoft.com/office/powerpoint/2010/main" val="31942118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err="1" smtClean="0"/>
              <a:t>Aulard</a:t>
            </a:r>
            <a:r>
              <a:rPr lang="it-IT" b="1" dirty="0" smtClean="0"/>
              <a:t> e la rivalutazione di </a:t>
            </a:r>
            <a:r>
              <a:rPr lang="it-IT" b="1" dirty="0" err="1" smtClean="0"/>
              <a:t>Danton</a:t>
            </a:r>
            <a:endParaRPr lang="it-IT" b="1"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8742" y="1628800"/>
            <a:ext cx="3395746" cy="4032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egnaposto contenuto 3"/>
          <p:cNvSpPr>
            <a:spLocks noGrp="1"/>
          </p:cNvSpPr>
          <p:nvPr>
            <p:ph idx="1"/>
          </p:nvPr>
        </p:nvSpPr>
        <p:spPr>
          <a:xfrm>
            <a:off x="457200" y="1600200"/>
            <a:ext cx="5050904" cy="4876800"/>
          </a:xfrm>
        </p:spPr>
        <p:txBody>
          <a:bodyPr>
            <a:normAutofit fontScale="92500" lnSpcReduction="10000"/>
          </a:bodyPr>
          <a:lstStyle/>
          <a:p>
            <a:pPr marL="0" indent="0">
              <a:buNone/>
            </a:pPr>
            <a:r>
              <a:rPr lang="it-IT" dirty="0"/>
              <a:t>Nella Francia della Terza </a:t>
            </a:r>
            <a:r>
              <a:rPr lang="it-IT" dirty="0" smtClean="0"/>
              <a:t>Repubblica, tuttavia, </a:t>
            </a:r>
            <a:r>
              <a:rPr lang="it-IT" dirty="0" err="1"/>
              <a:t>Danton</a:t>
            </a:r>
            <a:r>
              <a:rPr lang="it-IT" dirty="0"/>
              <a:t> e Robespierre tornano ad incarnare due orientamenti politici </a:t>
            </a:r>
            <a:r>
              <a:rPr lang="it-IT" dirty="0" smtClean="0"/>
              <a:t>vicini, </a:t>
            </a:r>
            <a:r>
              <a:rPr lang="it-IT" dirty="0"/>
              <a:t>ma divergenti: </a:t>
            </a:r>
          </a:p>
          <a:p>
            <a:pPr marL="0" indent="0">
              <a:buNone/>
            </a:pPr>
            <a:r>
              <a:rPr lang="it-IT" dirty="0" smtClean="0"/>
              <a:t>il </a:t>
            </a:r>
            <a:r>
              <a:rPr lang="it-IT" dirty="0"/>
              <a:t>repubblicanesimo integrale dei radicali (</a:t>
            </a:r>
            <a:r>
              <a:rPr lang="it-IT" dirty="0" err="1"/>
              <a:t>Danton</a:t>
            </a:r>
            <a:r>
              <a:rPr lang="it-IT" dirty="0"/>
              <a:t>) e il massimalismo dei socialisti (Robespierre); </a:t>
            </a:r>
            <a:endParaRPr lang="it-IT" dirty="0" smtClean="0"/>
          </a:p>
          <a:p>
            <a:pPr marL="0" indent="0">
              <a:buNone/>
            </a:pPr>
            <a:r>
              <a:rPr lang="it-IT" dirty="0" smtClean="0"/>
              <a:t>di </a:t>
            </a:r>
            <a:r>
              <a:rPr lang="it-IT" dirty="0"/>
              <a:t>nuovo l’opposizione fra Girondini e Giacobini (come negli anni 1790-94 e negli anni 1844-49</a:t>
            </a:r>
            <a:r>
              <a:rPr lang="it-IT" dirty="0" smtClean="0"/>
              <a:t>).</a:t>
            </a:r>
          </a:p>
          <a:p>
            <a:pPr marL="0" indent="0">
              <a:buNone/>
            </a:pPr>
            <a:r>
              <a:rPr lang="it-IT" dirty="0" err="1" smtClean="0"/>
              <a:t>Aulard</a:t>
            </a:r>
            <a:r>
              <a:rPr lang="it-IT" dirty="0" smtClean="0"/>
              <a:t>, radicale, si schiera senza esitazioni con </a:t>
            </a:r>
            <a:r>
              <a:rPr lang="it-IT" dirty="0" err="1" smtClean="0"/>
              <a:t>Danton</a:t>
            </a:r>
            <a:r>
              <a:rPr lang="it-IT" dirty="0" smtClean="0"/>
              <a:t>, rivalutandone la figura contro i detrattori sia di destra che di sinistra.</a:t>
            </a:r>
            <a:endParaRPr lang="it-IT" dirty="0"/>
          </a:p>
          <a:p>
            <a:endParaRPr lang="it-IT" dirty="0"/>
          </a:p>
        </p:txBody>
      </p:sp>
    </p:spTree>
    <p:extLst>
      <p:ext uri="{BB962C8B-B14F-4D97-AF65-F5344CB8AC3E}">
        <p14:creationId xmlns:p14="http://schemas.microsoft.com/office/powerpoint/2010/main" val="428920570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hiaro">
  <a:themeElements>
    <a:clrScheme name="Chiaro">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o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hiaro">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2345</TotalTime>
  <Words>4139</Words>
  <Application>Microsoft Office PowerPoint</Application>
  <PresentationFormat>Presentazione su schermo (4:3)</PresentationFormat>
  <Paragraphs>233</Paragraphs>
  <Slides>43</Slides>
  <Notes>1</Notes>
  <HiddenSlides>0</HiddenSlides>
  <MMClips>0</MMClips>
  <ScaleCrop>false</ScaleCrop>
  <HeadingPairs>
    <vt:vector size="4" baseType="variant">
      <vt:variant>
        <vt:lpstr>Tema</vt:lpstr>
      </vt:variant>
      <vt:variant>
        <vt:i4>1</vt:i4>
      </vt:variant>
      <vt:variant>
        <vt:lpstr>Titoli diapositive</vt:lpstr>
      </vt:variant>
      <vt:variant>
        <vt:i4>43</vt:i4>
      </vt:variant>
    </vt:vector>
  </HeadingPairs>
  <TitlesOfParts>
    <vt:vector size="44" baseType="lpstr">
      <vt:lpstr>Chiaro</vt:lpstr>
      <vt:lpstr>LA STORIOGRAFIA SULLA RIVOLUZIONE FRANCESE</vt:lpstr>
      <vt:lpstr>III. IL NOVECENTO E LA RIVOLUZIONE </vt:lpstr>
      <vt:lpstr>Alle origini dell’interpretazione «classica» della Rivoluzione francese</vt:lpstr>
      <vt:lpstr>Aulard: uno storico a cavallo fra due secoli</vt:lpstr>
      <vt:lpstr>Il paradosso della Terza Repubblica: un Parlamento a maggioranza monarchica</vt:lpstr>
      <vt:lpstr>La storiografia della Terza Repubblica: impegno civile, storiografia “scientifica”, edizione delle fonti: A. Aulard (1849-1928) </vt:lpstr>
      <vt:lpstr>Alphonse Aulard: un «repubblicano dell’anno II»</vt:lpstr>
      <vt:lpstr>Dalla letteratura all’oratoria alla storia L’istituzionalizzazione della storia rivoluzionaria</vt:lpstr>
      <vt:lpstr>Aulard e la rivalutazione di Danton</vt:lpstr>
      <vt:lpstr>Aulard e la storiografia sulla Rivoluzione</vt:lpstr>
      <vt:lpstr>Una bibliografia poderosa</vt:lpstr>
      <vt:lpstr>Rivoluzione e metodo storico</vt:lpstr>
      <vt:lpstr>L’interpretazione socialista e marxista:  J. Jaurès (1859-1914), A. Mathiez (1874-1932), G. Lefebvre (1874-1959) </vt:lpstr>
      <vt:lpstr>Le opere chiave</vt:lpstr>
      <vt:lpstr>   Jean Jaurès (1859-1914)</vt:lpstr>
      <vt:lpstr>Albert Mathiez (1874-1932) e la rivalutazione di Robespierre</vt:lpstr>
      <vt:lpstr>Tre fasi nella ricerca di A. Mathiez</vt:lpstr>
      <vt:lpstr>George Lefebvre (1874-1959)</vt:lpstr>
      <vt:lpstr>George Lefebvre (1874-1959)</vt:lpstr>
      <vt:lpstr>Dalla storia politica alla storia economica e alla psicologia sociale</vt:lpstr>
      <vt:lpstr>G. Lefebvre e M. Bloch all’Università di Strasburgo (1919-1924)</vt:lpstr>
      <vt:lpstr>Il popolo protagonista e la scoperta dei sanculotti: G. Rudé (1910-1993), A. Soboul (1914-1982), R. Cobb (1917-1996)</vt:lpstr>
      <vt:lpstr>Presentazione standard di PowerPoint</vt:lpstr>
      <vt:lpstr>Albert Soboul fra ortodossia e revisionismo</vt:lpstr>
      <vt:lpstr>La storiografia “atlantica”: J. Godechot (1907-1989) e R. R. Palmer (1909-2002) </vt:lpstr>
      <vt:lpstr>Presentazione standard di PowerPoint</vt:lpstr>
      <vt:lpstr>I   MOLTI   REVISIONISMI   STORIOGRAFICI</vt:lpstr>
      <vt:lpstr>Il primo revisionismo inglese:  A. Cobban (1901-1968) </vt:lpstr>
      <vt:lpstr>Rivoluzione politica o sociale?</vt:lpstr>
      <vt:lpstr>Rivoluzione: «un nome dato ad una serie di eventi diversi fra loro»</vt:lpstr>
      <vt:lpstr>Cobban contro la «rigida ortodossia» marxista</vt:lpstr>
      <vt:lpstr>Contro una storia necessitante</vt:lpstr>
      <vt:lpstr>La storiografia revisionista francese:  F. Furet (1927-1997), D. Richet (1927-1989), M. Ozouf (1931) </vt:lpstr>
      <vt:lpstr>Presentazione standard di PowerPoint</vt:lpstr>
      <vt:lpstr>François Furet e la svolta revisionista degli anni Ottanta</vt:lpstr>
      <vt:lpstr>Decostruire la rivoluzione</vt:lpstr>
      <vt:lpstr>Ripensare la rivoluzione</vt:lpstr>
      <vt:lpstr>Comunismo e nazismo</vt:lpstr>
      <vt:lpstr>Gli storici e il “bicentenario”:  M. Vovelle (1933) </vt:lpstr>
      <vt:lpstr>Michel Vovelle (1933)</vt:lpstr>
      <vt:lpstr>Le polemiche sul «Bicentenaire» francese</vt:lpstr>
      <vt:lpstr>17 maggio 2010: al Polo Zanotto la lezione di Michel Vovelle sui simboli della rivoluzione</vt:lpstr>
      <vt:lpstr>I simboli e la rivoluzione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STORIOGRAFIA SULLA RIVOLUZIONE FRANCESE</dc:title>
  <dc:creator>a</dc:creator>
  <cp:lastModifiedBy>a</cp:lastModifiedBy>
  <cp:revision>135</cp:revision>
  <dcterms:created xsi:type="dcterms:W3CDTF">2017-11-27T14:29:31Z</dcterms:created>
  <dcterms:modified xsi:type="dcterms:W3CDTF">2018-01-16T13:50:52Z</dcterms:modified>
</cp:coreProperties>
</file>