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8" r:id="rId2"/>
  </p:sldIdLst>
  <p:sldSz cx="7254875" cy="10383838"/>
  <p:notesSz cx="6888163" cy="10020300"/>
  <p:defaultTextStyle>
    <a:defPPr>
      <a:defRPr lang="it-IT"/>
    </a:defPPr>
    <a:lvl1pPr marL="0" algn="l" defTabSz="100771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3859" algn="l" defTabSz="100771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07718" algn="l" defTabSz="100771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11577" algn="l" defTabSz="100771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15435" algn="l" defTabSz="100771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19294" algn="l" defTabSz="100771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23154" algn="l" defTabSz="100771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27013" algn="l" defTabSz="100771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30872" algn="l" defTabSz="100771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71">
          <p15:clr>
            <a:srgbClr val="A4A3A4"/>
          </p15:clr>
        </p15:guide>
        <p15:guide id="2" pos="22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3B8"/>
    <a:srgbClr val="D46512"/>
    <a:srgbClr val="B00000"/>
    <a:srgbClr val="86856D"/>
    <a:srgbClr val="868678"/>
    <a:srgbClr val="4B462B"/>
    <a:srgbClr val="3D3923"/>
    <a:srgbClr val="92938D"/>
    <a:srgbClr val="909090"/>
    <a:srgbClr val="EF8D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D52FAE-D5C9-4C3A-B542-45F61A26FFFA}" v="1" dt="2025-11-27T11:03:06.0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77" autoAdjust="0"/>
    <p:restoredTop sz="94660"/>
  </p:normalViewPr>
  <p:slideViewPr>
    <p:cSldViewPr>
      <p:cViewPr>
        <p:scale>
          <a:sx n="90" d="100"/>
          <a:sy n="90" d="100"/>
        </p:scale>
        <p:origin x="594" y="-255"/>
      </p:cViewPr>
      <p:guideLst>
        <p:guide orient="horz" pos="3271"/>
        <p:guide pos="228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4870" cy="501015"/>
          </a:xfrm>
          <a:prstGeom prst="rect">
            <a:avLst/>
          </a:prstGeom>
        </p:spPr>
        <p:txBody>
          <a:bodyPr vert="horz" lIns="96613" tIns="48307" rIns="96613" bIns="48307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01699" y="1"/>
            <a:ext cx="2984870" cy="501015"/>
          </a:xfrm>
          <a:prstGeom prst="rect">
            <a:avLst/>
          </a:prstGeom>
        </p:spPr>
        <p:txBody>
          <a:bodyPr vert="horz" lIns="96613" tIns="48307" rIns="96613" bIns="48307" rtlCol="0"/>
          <a:lstStyle>
            <a:lvl1pPr algn="r">
              <a:defRPr sz="1300"/>
            </a:lvl1pPr>
          </a:lstStyle>
          <a:p>
            <a:fld id="{54AD195B-1E73-4B5A-B350-CEFD390BFAAD}" type="datetimeFigureOut">
              <a:rPr lang="it-IT" smtClean="0"/>
              <a:pPr/>
              <a:t>02/12/2025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750888"/>
            <a:ext cx="2627313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3" tIns="48307" rIns="96613" bIns="48307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3" tIns="48307" rIns="96613" bIns="48307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517547"/>
            <a:ext cx="2984870" cy="501015"/>
          </a:xfrm>
          <a:prstGeom prst="rect">
            <a:avLst/>
          </a:prstGeom>
        </p:spPr>
        <p:txBody>
          <a:bodyPr vert="horz" lIns="96613" tIns="48307" rIns="96613" bIns="48307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01699" y="9517547"/>
            <a:ext cx="2984870" cy="501015"/>
          </a:xfrm>
          <a:prstGeom prst="rect">
            <a:avLst/>
          </a:prstGeom>
        </p:spPr>
        <p:txBody>
          <a:bodyPr vert="horz" lIns="96613" tIns="48307" rIns="96613" bIns="48307" rtlCol="0" anchor="b"/>
          <a:lstStyle>
            <a:lvl1pPr algn="r">
              <a:defRPr sz="1300"/>
            </a:lvl1pPr>
          </a:lstStyle>
          <a:p>
            <a:fld id="{199F58D9-999C-4849-80A1-256B0C32F25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6028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0771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03859" algn="l" defTabSz="100771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07718" algn="l" defTabSz="100771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11577" algn="l" defTabSz="100771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15435" algn="l" defTabSz="100771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19294" algn="l" defTabSz="100771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23154" algn="l" defTabSz="100771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527013" algn="l" defTabSz="100771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030872" algn="l" defTabSz="100771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130425" y="750888"/>
            <a:ext cx="2627313" cy="37592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F58D9-999C-4849-80A1-256B0C32F253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44116" y="3225723"/>
            <a:ext cx="6166644" cy="2225794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88231" y="5884175"/>
            <a:ext cx="5078413" cy="265364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7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F746D-2A62-4390-9C28-9EC2CEE60F1A}" type="datetimeFigureOut">
              <a:rPr lang="it-IT" smtClean="0"/>
              <a:pPr/>
              <a:t>02/12/2025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2C6D0-6693-46A7-9092-E49E405EEDB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F746D-2A62-4390-9C28-9EC2CEE60F1A}" type="datetimeFigureOut">
              <a:rPr lang="it-IT" smtClean="0"/>
              <a:pPr/>
              <a:t>02/12/2025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2C6D0-6693-46A7-9092-E49E405EEDB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944838" y="555249"/>
            <a:ext cx="1224261" cy="11811616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72060" y="555249"/>
            <a:ext cx="3551866" cy="11811616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F746D-2A62-4390-9C28-9EC2CEE60F1A}" type="datetimeFigureOut">
              <a:rPr lang="it-IT" smtClean="0"/>
              <a:pPr/>
              <a:t>02/12/2025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2C6D0-6693-46A7-9092-E49E405EEDB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F746D-2A62-4390-9C28-9EC2CEE60F1A}" type="datetimeFigureOut">
              <a:rPr lang="it-IT" smtClean="0"/>
              <a:pPr/>
              <a:t>02/12/2025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2C6D0-6693-46A7-9092-E49E405EEDB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3085" y="6672578"/>
            <a:ext cx="6166644" cy="2062346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73085" y="4401116"/>
            <a:ext cx="6166644" cy="227146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385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71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5115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154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192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231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2701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30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F746D-2A62-4390-9C28-9EC2CEE60F1A}" type="datetimeFigureOut">
              <a:rPr lang="it-IT" smtClean="0"/>
              <a:pPr/>
              <a:t>02/12/2025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2C6D0-6693-46A7-9092-E49E405EEDB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72059" y="3230529"/>
            <a:ext cx="2388063" cy="91363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781037" y="3230529"/>
            <a:ext cx="2388063" cy="91363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F746D-2A62-4390-9C28-9EC2CEE60F1A}" type="datetimeFigureOut">
              <a:rPr lang="it-IT" smtClean="0"/>
              <a:pPr/>
              <a:t>02/12/2025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2C6D0-6693-46A7-9092-E49E405EEDB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62744" y="415836"/>
            <a:ext cx="6529388" cy="173064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62746" y="2324346"/>
            <a:ext cx="3205496" cy="968676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859" indent="0">
              <a:buNone/>
              <a:defRPr sz="2200" b="1"/>
            </a:lvl2pPr>
            <a:lvl3pPr marL="1007718" indent="0">
              <a:buNone/>
              <a:defRPr sz="2000" b="1"/>
            </a:lvl3pPr>
            <a:lvl4pPr marL="1511577" indent="0">
              <a:buNone/>
              <a:defRPr sz="1700" b="1"/>
            </a:lvl4pPr>
            <a:lvl5pPr marL="2015435" indent="0">
              <a:buNone/>
              <a:defRPr sz="1700" b="1"/>
            </a:lvl5pPr>
            <a:lvl6pPr marL="2519294" indent="0">
              <a:buNone/>
              <a:defRPr sz="1700" b="1"/>
            </a:lvl6pPr>
            <a:lvl7pPr marL="3023154" indent="0">
              <a:buNone/>
              <a:defRPr sz="1700" b="1"/>
            </a:lvl7pPr>
            <a:lvl8pPr marL="3527013" indent="0">
              <a:buNone/>
              <a:defRPr sz="1700" b="1"/>
            </a:lvl8pPr>
            <a:lvl9pPr marL="4030872" indent="0">
              <a:buNone/>
              <a:defRPr sz="17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62746" y="3293023"/>
            <a:ext cx="3205496" cy="5982726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685378" y="2324346"/>
            <a:ext cx="3206755" cy="968676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859" indent="0">
              <a:buNone/>
              <a:defRPr sz="2200" b="1"/>
            </a:lvl2pPr>
            <a:lvl3pPr marL="1007718" indent="0">
              <a:buNone/>
              <a:defRPr sz="2000" b="1"/>
            </a:lvl3pPr>
            <a:lvl4pPr marL="1511577" indent="0">
              <a:buNone/>
              <a:defRPr sz="1700" b="1"/>
            </a:lvl4pPr>
            <a:lvl5pPr marL="2015435" indent="0">
              <a:buNone/>
              <a:defRPr sz="1700" b="1"/>
            </a:lvl5pPr>
            <a:lvl6pPr marL="2519294" indent="0">
              <a:buNone/>
              <a:defRPr sz="1700" b="1"/>
            </a:lvl6pPr>
            <a:lvl7pPr marL="3023154" indent="0">
              <a:buNone/>
              <a:defRPr sz="1700" b="1"/>
            </a:lvl7pPr>
            <a:lvl8pPr marL="3527013" indent="0">
              <a:buNone/>
              <a:defRPr sz="1700" b="1"/>
            </a:lvl8pPr>
            <a:lvl9pPr marL="4030872" indent="0">
              <a:buNone/>
              <a:defRPr sz="17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685378" y="3293023"/>
            <a:ext cx="3206755" cy="5982726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F746D-2A62-4390-9C28-9EC2CEE60F1A}" type="datetimeFigureOut">
              <a:rPr lang="it-IT" smtClean="0"/>
              <a:pPr/>
              <a:t>02/12/2025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2C6D0-6693-46A7-9092-E49E405EEDB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F746D-2A62-4390-9C28-9EC2CEE60F1A}" type="datetimeFigureOut">
              <a:rPr lang="it-IT" smtClean="0"/>
              <a:pPr/>
              <a:t>02/12/2025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2C6D0-6693-46A7-9092-E49E405EEDB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F746D-2A62-4390-9C28-9EC2CEE60F1A}" type="datetimeFigureOut">
              <a:rPr lang="it-IT" smtClean="0"/>
              <a:pPr/>
              <a:t>02/12/2025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2C6D0-6693-46A7-9092-E49E405EEDB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62745" y="413432"/>
            <a:ext cx="2386804" cy="175948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36456" y="413432"/>
            <a:ext cx="4055677" cy="886231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62745" y="2172916"/>
            <a:ext cx="2386804" cy="7102835"/>
          </a:xfrm>
        </p:spPr>
        <p:txBody>
          <a:bodyPr/>
          <a:lstStyle>
            <a:lvl1pPr marL="0" indent="0">
              <a:buNone/>
              <a:defRPr sz="1600"/>
            </a:lvl1pPr>
            <a:lvl2pPr marL="503859" indent="0">
              <a:buNone/>
              <a:defRPr sz="1400"/>
            </a:lvl2pPr>
            <a:lvl3pPr marL="1007718" indent="0">
              <a:buNone/>
              <a:defRPr sz="1100"/>
            </a:lvl3pPr>
            <a:lvl4pPr marL="1511577" indent="0">
              <a:buNone/>
              <a:defRPr sz="1100"/>
            </a:lvl4pPr>
            <a:lvl5pPr marL="2015435" indent="0">
              <a:buNone/>
              <a:defRPr sz="1100"/>
            </a:lvl5pPr>
            <a:lvl6pPr marL="2519294" indent="0">
              <a:buNone/>
              <a:defRPr sz="1100"/>
            </a:lvl6pPr>
            <a:lvl7pPr marL="3023154" indent="0">
              <a:buNone/>
              <a:defRPr sz="1100"/>
            </a:lvl7pPr>
            <a:lvl8pPr marL="3527013" indent="0">
              <a:buNone/>
              <a:defRPr sz="1100"/>
            </a:lvl8pPr>
            <a:lvl9pPr marL="4030872" indent="0">
              <a:buNone/>
              <a:defRPr sz="11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F746D-2A62-4390-9C28-9EC2CEE60F1A}" type="datetimeFigureOut">
              <a:rPr lang="it-IT" smtClean="0"/>
              <a:pPr/>
              <a:t>02/12/2025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2C6D0-6693-46A7-9092-E49E405EEDB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22006" y="7268688"/>
            <a:ext cx="4352925" cy="85811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422006" y="927815"/>
            <a:ext cx="4352925" cy="6230303"/>
          </a:xfrm>
        </p:spPr>
        <p:txBody>
          <a:bodyPr/>
          <a:lstStyle>
            <a:lvl1pPr marL="0" indent="0">
              <a:buNone/>
              <a:defRPr sz="3600"/>
            </a:lvl1pPr>
            <a:lvl2pPr marL="503859" indent="0">
              <a:buNone/>
              <a:defRPr sz="3100"/>
            </a:lvl2pPr>
            <a:lvl3pPr marL="1007718" indent="0">
              <a:buNone/>
              <a:defRPr sz="2600"/>
            </a:lvl3pPr>
            <a:lvl4pPr marL="1511577" indent="0">
              <a:buNone/>
              <a:defRPr sz="2200"/>
            </a:lvl4pPr>
            <a:lvl5pPr marL="2015435" indent="0">
              <a:buNone/>
              <a:defRPr sz="2200"/>
            </a:lvl5pPr>
            <a:lvl6pPr marL="2519294" indent="0">
              <a:buNone/>
              <a:defRPr sz="2200"/>
            </a:lvl6pPr>
            <a:lvl7pPr marL="3023154" indent="0">
              <a:buNone/>
              <a:defRPr sz="2200"/>
            </a:lvl7pPr>
            <a:lvl8pPr marL="3527013" indent="0">
              <a:buNone/>
              <a:defRPr sz="2200"/>
            </a:lvl8pPr>
            <a:lvl9pPr marL="4030872" indent="0">
              <a:buNone/>
              <a:defRPr sz="22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422006" y="8126797"/>
            <a:ext cx="4352925" cy="1218658"/>
          </a:xfrm>
        </p:spPr>
        <p:txBody>
          <a:bodyPr/>
          <a:lstStyle>
            <a:lvl1pPr marL="0" indent="0">
              <a:buNone/>
              <a:defRPr sz="1600"/>
            </a:lvl1pPr>
            <a:lvl2pPr marL="503859" indent="0">
              <a:buNone/>
              <a:defRPr sz="1400"/>
            </a:lvl2pPr>
            <a:lvl3pPr marL="1007718" indent="0">
              <a:buNone/>
              <a:defRPr sz="1100"/>
            </a:lvl3pPr>
            <a:lvl4pPr marL="1511577" indent="0">
              <a:buNone/>
              <a:defRPr sz="1100"/>
            </a:lvl4pPr>
            <a:lvl5pPr marL="2015435" indent="0">
              <a:buNone/>
              <a:defRPr sz="1100"/>
            </a:lvl5pPr>
            <a:lvl6pPr marL="2519294" indent="0">
              <a:buNone/>
              <a:defRPr sz="1100"/>
            </a:lvl6pPr>
            <a:lvl7pPr marL="3023154" indent="0">
              <a:buNone/>
              <a:defRPr sz="1100"/>
            </a:lvl7pPr>
            <a:lvl8pPr marL="3527013" indent="0">
              <a:buNone/>
              <a:defRPr sz="1100"/>
            </a:lvl8pPr>
            <a:lvl9pPr marL="4030872" indent="0">
              <a:buNone/>
              <a:defRPr sz="11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F746D-2A62-4390-9C28-9EC2CEE60F1A}" type="datetimeFigureOut">
              <a:rPr lang="it-IT" smtClean="0"/>
              <a:pPr/>
              <a:t>02/12/2025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2C6D0-6693-46A7-9092-E49E405EEDB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62744" y="415836"/>
            <a:ext cx="6529388" cy="1730640"/>
          </a:xfrm>
          <a:prstGeom prst="rect">
            <a:avLst/>
          </a:prstGeom>
        </p:spPr>
        <p:txBody>
          <a:bodyPr vert="horz" lIns="100772" tIns="50386" rIns="100772" bIns="50386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62744" y="2422898"/>
            <a:ext cx="6529388" cy="6852853"/>
          </a:xfrm>
          <a:prstGeom prst="rect">
            <a:avLst/>
          </a:prstGeom>
        </p:spPr>
        <p:txBody>
          <a:bodyPr vert="horz" lIns="100772" tIns="50386" rIns="100772" bIns="50386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62744" y="9624281"/>
            <a:ext cx="1692804" cy="552842"/>
          </a:xfrm>
          <a:prstGeom prst="rect">
            <a:avLst/>
          </a:prstGeom>
        </p:spPr>
        <p:txBody>
          <a:bodyPr vert="horz" lIns="100772" tIns="50386" rIns="100772" bIns="50386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F746D-2A62-4390-9C28-9EC2CEE60F1A}" type="datetimeFigureOut">
              <a:rPr lang="it-IT" smtClean="0"/>
              <a:pPr/>
              <a:t>02/12/2025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478749" y="9624281"/>
            <a:ext cx="2297377" cy="552842"/>
          </a:xfrm>
          <a:prstGeom prst="rect">
            <a:avLst/>
          </a:prstGeom>
        </p:spPr>
        <p:txBody>
          <a:bodyPr vert="horz" lIns="100772" tIns="50386" rIns="100772" bIns="50386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5199327" y="9624281"/>
            <a:ext cx="1692804" cy="552842"/>
          </a:xfrm>
          <a:prstGeom prst="rect">
            <a:avLst/>
          </a:prstGeom>
        </p:spPr>
        <p:txBody>
          <a:bodyPr vert="horz" lIns="100772" tIns="50386" rIns="100772" bIns="50386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2C6D0-6693-46A7-9092-E49E405EEDB4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7718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894" indent="-377894" algn="l" defTabSz="1007718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18771" indent="-314911" algn="l" defTabSz="1007718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9648" indent="-251930" algn="l" defTabSz="1007718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506" indent="-251930" algn="l" defTabSz="1007718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7365" indent="-251930" algn="l" defTabSz="1007718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1224" indent="-251930" algn="l" defTabSz="100771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5083" indent="-251930" algn="l" defTabSz="100771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8942" indent="-251930" algn="l" defTabSz="100771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2801" indent="-251930" algn="l" defTabSz="100771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00771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859" algn="l" defTabSz="100771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718" algn="l" defTabSz="100771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577" algn="l" defTabSz="100771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435" algn="l" defTabSz="100771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294" algn="l" defTabSz="100771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154" algn="l" defTabSz="100771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013" algn="l" defTabSz="100771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0872" algn="l" defTabSz="100771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4255815"/>
            <a:ext cx="7254875" cy="720080"/>
          </a:xfrm>
        </p:spPr>
        <p:txBody>
          <a:bodyPr>
            <a:noAutofit/>
          </a:bodyPr>
          <a:lstStyle/>
          <a:p>
            <a:pPr>
              <a:lnSpc>
                <a:spcPts val="2700"/>
              </a:lnSpc>
            </a:pPr>
            <a:r>
              <a:rPr lang="it-IT" sz="2800" b="1" cap="small" spc="-55" dirty="0">
                <a:solidFill>
                  <a:schemeClr val="accent6">
                    <a:lumMod val="50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the postcolonial tourist city </a:t>
            </a:r>
            <a:br>
              <a:rPr lang="it-IT" sz="2800" b="1" cap="small" spc="-55" dirty="0">
                <a:solidFill>
                  <a:schemeClr val="accent6">
                    <a:lumMod val="50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</a:br>
            <a:r>
              <a:rPr lang="it-IT" sz="2800" b="1" i="1" cap="small" spc="-55" dirty="0">
                <a:solidFill>
                  <a:schemeClr val="accent6">
                    <a:lumMod val="50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seminar series</a:t>
            </a:r>
          </a:p>
        </p:txBody>
      </p:sp>
      <p:sp>
        <p:nvSpPr>
          <p:cNvPr id="12298" name="Text Box 35"/>
          <p:cNvSpPr txBox="1">
            <a:spLocks noChangeArrowheads="1"/>
          </p:cNvSpPr>
          <p:nvPr/>
        </p:nvSpPr>
        <p:spPr bwMode="auto">
          <a:xfrm>
            <a:off x="14705" y="9866790"/>
            <a:ext cx="7225466" cy="392269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vert="horz" wrap="square" lIns="100772" tIns="50386" rIns="100772" bIns="50386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ts val="2094"/>
              </a:lnSpc>
              <a:spcBef>
                <a:spcPct val="0"/>
              </a:spcBef>
              <a:spcAft>
                <a:spcPct val="0"/>
              </a:spcAft>
            </a:pPr>
            <a:r>
              <a:rPr lang="fr-CA" sz="1200" b="1" dirty="0">
                <a:solidFill>
                  <a:schemeClr val="accent6">
                    <a:lumMod val="50000"/>
                  </a:schemeClr>
                </a:solidFill>
                <a:latin typeface="Aptos Serif" panose="02020604070405020304" pitchFamily="18" charset="0"/>
                <a:ea typeface="Arial" pitchFamily="34" charset="0"/>
                <a:cs typeface="Aptos Serif" panose="02020604070405020304" pitchFamily="18" charset="0"/>
              </a:rPr>
              <a:t>Per </a:t>
            </a:r>
            <a:r>
              <a:rPr lang="fr-CA" sz="1200" b="1" dirty="0" err="1">
                <a:solidFill>
                  <a:schemeClr val="accent6">
                    <a:lumMod val="50000"/>
                  </a:schemeClr>
                </a:solidFill>
                <a:latin typeface="Aptos Serif" panose="02020604070405020304" pitchFamily="18" charset="0"/>
                <a:ea typeface="Arial" pitchFamily="34" charset="0"/>
                <a:cs typeface="Aptos Serif" panose="02020604070405020304" pitchFamily="18" charset="0"/>
              </a:rPr>
              <a:t>informazioni</a:t>
            </a:r>
            <a:r>
              <a:rPr lang="fr-CA" sz="1200" b="1" dirty="0">
                <a:solidFill>
                  <a:schemeClr val="accent6">
                    <a:lumMod val="50000"/>
                  </a:schemeClr>
                </a:solidFill>
                <a:latin typeface="Aptos Serif" panose="02020604070405020304" pitchFamily="18" charset="0"/>
                <a:ea typeface="Arial" pitchFamily="34" charset="0"/>
                <a:cs typeface="Aptos Serif" panose="02020604070405020304" pitchFamily="18" charset="0"/>
              </a:rPr>
              <a:t> e </a:t>
            </a:r>
            <a:r>
              <a:rPr lang="fr-CA" sz="1200" b="1" dirty="0" err="1">
                <a:solidFill>
                  <a:schemeClr val="accent6">
                    <a:lumMod val="50000"/>
                  </a:schemeClr>
                </a:solidFill>
                <a:latin typeface="Aptos Serif" panose="02020604070405020304" pitchFamily="18" charset="0"/>
                <a:ea typeface="Arial" pitchFamily="34" charset="0"/>
                <a:cs typeface="Aptos Serif" panose="02020604070405020304" pitchFamily="18" charset="0"/>
              </a:rPr>
              <a:t>iscrizioni</a:t>
            </a:r>
            <a:r>
              <a:rPr lang="fr-CA" sz="1200" b="1" dirty="0">
                <a:solidFill>
                  <a:schemeClr val="accent6">
                    <a:lumMod val="50000"/>
                  </a:schemeClr>
                </a:solidFill>
                <a:latin typeface="Aptos Serif" panose="02020604070405020304" pitchFamily="18" charset="0"/>
                <a:ea typeface="Arial" pitchFamily="34" charset="0"/>
                <a:cs typeface="Aptos Serif" panose="02020604070405020304" pitchFamily="18" charset="0"/>
              </a:rPr>
              <a:t> </a:t>
            </a:r>
            <a:r>
              <a:rPr lang="fr-CA" sz="1200" b="1" dirty="0" err="1">
                <a:solidFill>
                  <a:schemeClr val="accent6">
                    <a:lumMod val="50000"/>
                  </a:schemeClr>
                </a:solidFill>
                <a:latin typeface="Aptos Serif" panose="02020604070405020304" pitchFamily="18" charset="0"/>
                <a:ea typeface="Arial" pitchFamily="34" charset="0"/>
                <a:cs typeface="Aptos Serif" panose="02020604070405020304" pitchFamily="18" charset="0"/>
              </a:rPr>
              <a:t>studenti</a:t>
            </a:r>
            <a:r>
              <a:rPr lang="fr-CA" sz="1200" dirty="0">
                <a:solidFill>
                  <a:srgbClr val="D46512"/>
                </a:solidFill>
                <a:latin typeface="Aptos Serif" panose="02020604070405020304" pitchFamily="18" charset="0"/>
                <a:ea typeface="Arial" pitchFamily="34" charset="0"/>
                <a:cs typeface="Aptos Serif" panose="02020604070405020304" pitchFamily="18" charset="0"/>
              </a:rPr>
              <a:t>: </a:t>
            </a:r>
            <a:r>
              <a:rPr lang="fr-CA" sz="1200" i="1" dirty="0">
                <a:latin typeface="Aptos Serif" panose="02020604070405020304" pitchFamily="18" charset="0"/>
                <a:ea typeface="Arial" pitchFamily="34" charset="0"/>
                <a:cs typeface="Aptos Serif" panose="02020604070405020304" pitchFamily="18" charset="0"/>
              </a:rPr>
              <a:t>caterina.martinelli@univr.it</a:t>
            </a:r>
            <a:r>
              <a:rPr lang="en-CA" sz="1200" i="1" dirty="0">
                <a:latin typeface="Aptos Serif" panose="02020604070405020304" pitchFamily="18" charset="0"/>
                <a:ea typeface="Arial" pitchFamily="34" charset="0"/>
                <a:cs typeface="Aptos Serif" panose="02020604070405020304" pitchFamily="18" charset="0"/>
              </a:rPr>
              <a:t> </a:t>
            </a:r>
            <a:endParaRPr lang="en-CA" sz="1200" i="1"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0" y="8216255"/>
            <a:ext cx="7254875" cy="707050"/>
          </a:xfrm>
          <a:prstGeom prst="rect">
            <a:avLst/>
          </a:prstGeom>
        </p:spPr>
        <p:txBody>
          <a:bodyPr wrap="square" lIns="100772" tIns="50386" rIns="100772" bIns="50386">
            <a:spAutoFit/>
          </a:bodyPr>
          <a:lstStyle/>
          <a:p>
            <a:pPr algn="ctr">
              <a:spcAft>
                <a:spcPts val="200"/>
              </a:spcAft>
            </a:pPr>
            <a:r>
              <a:rPr lang="it-IT" sz="1200" dirty="0">
                <a:latin typeface="Aptos Serif" panose="02020604070405020304" pitchFamily="18" charset="0"/>
                <a:cs typeface="Aptos Serif" panose="02020604070405020304" pitchFamily="18" charset="0"/>
              </a:rPr>
              <a:t>Docente: Cristiana Zara, Università di Birmingham (UK)</a:t>
            </a:r>
          </a:p>
          <a:p>
            <a:pPr algn="ctr">
              <a:spcAft>
                <a:spcPts val="200"/>
              </a:spcAft>
            </a:pPr>
            <a:r>
              <a:rPr lang="it-IT" sz="1200" dirty="0">
                <a:latin typeface="Aptos Serif" panose="02020604070405020304" pitchFamily="18" charset="0"/>
                <a:cs typeface="Aptos Serif" panose="02020604070405020304" pitchFamily="18" charset="0"/>
              </a:rPr>
              <a:t>Referente: Caterina Martinelli, Università di Verona</a:t>
            </a:r>
          </a:p>
          <a:p>
            <a:pPr algn="ctr">
              <a:spcAft>
                <a:spcPts val="200"/>
              </a:spcAft>
            </a:pPr>
            <a:r>
              <a:rPr lang="it-IT" altLang="it-IT" sz="1200" spc="-40" dirty="0">
                <a:latin typeface="Aptos Serif" panose="02020604070405020304" pitchFamily="18" charset="0"/>
                <a:cs typeface="Aptos Serif" panose="02020604070405020304" pitchFamily="18" charset="0"/>
              </a:rPr>
              <a:t>In collaborazione con Emanuela Gamberoni - Dottorato in Scienze Archeologiche, Storico-artistiche e Storiche</a:t>
            </a:r>
            <a:endParaRPr lang="it-IT" sz="1200" spc="-40"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477420" y="8890907"/>
            <a:ext cx="6246361" cy="345413"/>
          </a:xfrm>
          <a:prstGeom prst="rect">
            <a:avLst/>
          </a:prstGeom>
        </p:spPr>
        <p:txBody>
          <a:bodyPr wrap="square" lIns="100772" tIns="50386" rIns="100772" bIns="50386">
            <a:spAutoFit/>
          </a:bodyPr>
          <a:lstStyle/>
          <a:p>
            <a:pPr algn="ctr">
              <a:lnSpc>
                <a:spcPct val="120000"/>
              </a:lnSpc>
              <a:spcAft>
                <a:spcPts val="661"/>
              </a:spcAft>
            </a:pPr>
            <a:r>
              <a:rPr lang="it-IT" sz="1400" b="1" i="1" dirty="0">
                <a:solidFill>
                  <a:schemeClr val="accent6">
                    <a:lumMod val="50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I seminari sono aperti al pubblico</a:t>
            </a:r>
          </a:p>
        </p:txBody>
      </p:sp>
      <p:pic>
        <p:nvPicPr>
          <p:cNvPr id="27" name="Immagine 26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8843" y="322269"/>
            <a:ext cx="3311293" cy="767853"/>
          </a:xfrm>
          <a:prstGeom prst="rect">
            <a:avLst/>
          </a:prstGeom>
        </p:spPr>
      </p:pic>
      <p:sp>
        <p:nvSpPr>
          <p:cNvPr id="17" name="Rettangolo 16"/>
          <p:cNvSpPr/>
          <p:nvPr/>
        </p:nvSpPr>
        <p:spPr>
          <a:xfrm>
            <a:off x="171053" y="5007566"/>
            <a:ext cx="6912768" cy="3147486"/>
          </a:xfrm>
          <a:prstGeom prst="rect">
            <a:avLst/>
          </a:prstGeom>
          <a:solidFill>
            <a:srgbClr val="F2E3B8">
              <a:alpha val="20000"/>
            </a:srgbClr>
          </a:solidFill>
          <a:ln w="6350">
            <a:solidFill>
              <a:schemeClr val="accent6">
                <a:lumMod val="50000"/>
              </a:schemeClr>
            </a:solidFill>
          </a:ln>
          <a:effectLst/>
        </p:spPr>
        <p:txBody>
          <a:bodyPr wrap="square" lIns="100772" tIns="72000" rIns="100772" bIns="50386" anchor="ctr" anchorCtr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1300" b="1" dirty="0">
                <a:latin typeface="Aptos Serif" panose="020B0502040204020203" pitchFamily="18" charset="0"/>
                <a:cs typeface="Aptos Serif" panose="020B0502040204020203" pitchFamily="18" charset="0"/>
              </a:rPr>
              <a:t>Beyond the tourist gaze. From framing to sensing</a:t>
            </a:r>
          </a:p>
          <a:p>
            <a:pPr algn="ctr">
              <a:spcAft>
                <a:spcPts val="300"/>
              </a:spcAft>
            </a:pPr>
            <a:r>
              <a:rPr lang="en-US" sz="1200" dirty="0">
                <a:latin typeface="Aptos Serif" panose="020B0502040204020203" pitchFamily="18" charset="0"/>
                <a:cs typeface="Aptos Serif" panose="020B0502040204020203" pitchFamily="18" charset="0"/>
              </a:rPr>
              <a:t> </a:t>
            </a:r>
            <a:r>
              <a:rPr lang="it-IT" sz="1200" dirty="0">
                <a:latin typeface="Aptos Serif" panose="020B0502040204020203" pitchFamily="18" charset="0"/>
                <a:cs typeface="Aptos Serif" panose="020B0502040204020203" pitchFamily="18" charset="0"/>
              </a:rPr>
              <a:t>27 novembre 2025 (15.40-17.20 - Aula C, Ex Palazzo di Economia) </a:t>
            </a:r>
          </a:p>
          <a:p>
            <a:pPr algn="ctr"/>
            <a:r>
              <a:rPr lang="it-IT" b="1" dirty="0">
                <a:latin typeface="Aptos Serif" panose="020B0502040204020203" pitchFamily="18" charset="0"/>
                <a:cs typeface="Aptos Serif" panose="020B0502040204020203" pitchFamily="18" charset="0"/>
              </a:rPr>
              <a:t> </a:t>
            </a:r>
            <a:r>
              <a:rPr lang="en-US" sz="1300" b="1" dirty="0">
                <a:latin typeface="Aptos Serif" panose="020B0502040204020203" pitchFamily="18" charset="0"/>
                <a:cs typeface="Aptos Serif" panose="020B0502040204020203" pitchFamily="18" charset="0"/>
              </a:rPr>
              <a:t>The Mystic Other. A postcolonial analysis of tourism</a:t>
            </a:r>
          </a:p>
          <a:p>
            <a:pPr algn="ctr">
              <a:spcAft>
                <a:spcPts val="300"/>
              </a:spcAft>
            </a:pPr>
            <a:r>
              <a:rPr lang="it-IT" sz="1200" dirty="0">
                <a:latin typeface="Aptos Serif" panose="020B0502040204020203" pitchFamily="18" charset="0"/>
                <a:cs typeface="Aptos Serif" panose="020B0502040204020203" pitchFamily="18" charset="0"/>
              </a:rPr>
              <a:t>28 novembre 2025 (11.50-13.30 – Aula T.29, Palazzo Zorzi </a:t>
            </a:r>
            <a:r>
              <a:rPr lang="it-IT" sz="1200" dirty="0" err="1">
                <a:latin typeface="Aptos Serif" panose="020B0502040204020203" pitchFamily="18" charset="0"/>
                <a:cs typeface="Aptos Serif" panose="020B0502040204020203" pitchFamily="18" charset="0"/>
              </a:rPr>
              <a:t>Polfranceschi</a:t>
            </a:r>
            <a:r>
              <a:rPr lang="it-IT" sz="1200" dirty="0">
                <a:latin typeface="Aptos Serif" panose="020B0502040204020203" pitchFamily="18" charset="0"/>
                <a:cs typeface="Aptos Serif" panose="020B0502040204020203" pitchFamily="18" charset="0"/>
              </a:rPr>
              <a:t>)</a:t>
            </a:r>
          </a:p>
          <a:p>
            <a:pPr algn="ctr"/>
            <a:r>
              <a:rPr lang="en-US" sz="1300" b="1" dirty="0">
                <a:latin typeface="Aptos Serif" panose="020B0502040204020203" pitchFamily="18" charset="0"/>
                <a:cs typeface="Aptos Serif" panose="020B0502040204020203" pitchFamily="18" charset="0"/>
              </a:rPr>
              <a:t>The unexpected geographies of tourist representation. Venice in Varanasi</a:t>
            </a:r>
            <a:r>
              <a:rPr lang="en-US" dirty="0">
                <a:latin typeface="Aptos Serif" panose="020B0502040204020203" pitchFamily="18" charset="0"/>
                <a:cs typeface="Aptos Serif" panose="020B0502040204020203" pitchFamily="18" charset="0"/>
              </a:rPr>
              <a:t> </a:t>
            </a:r>
            <a:endParaRPr lang="it-IT" sz="1600" b="1" dirty="0">
              <a:latin typeface="Aptos Serif" panose="020B0502040204020203" pitchFamily="18" charset="0"/>
              <a:cs typeface="Aptos Serif" panose="020B0502040204020203" pitchFamily="18" charset="0"/>
            </a:endParaRPr>
          </a:p>
          <a:p>
            <a:pPr algn="ctr">
              <a:spcAft>
                <a:spcPts val="300"/>
              </a:spcAft>
            </a:pPr>
            <a:r>
              <a:rPr lang="it-IT" sz="1200" dirty="0">
                <a:latin typeface="Aptos Serif" panose="020B0502040204020203" pitchFamily="18" charset="0"/>
                <a:cs typeface="Aptos Serif" panose="020B0502040204020203" pitchFamily="18" charset="0"/>
              </a:rPr>
              <a:t>4 dicembre 2025 (ore 15.40-17.20 - Aula E, Ex Palazzo di Economia)</a:t>
            </a:r>
          </a:p>
          <a:p>
            <a:pPr algn="ctr"/>
            <a:r>
              <a:rPr lang="en-US" sz="1300" b="1" dirty="0">
                <a:latin typeface="Aptos Serif" panose="020B0502040204020203" pitchFamily="18" charset="0"/>
                <a:cs typeface="Aptos Serif" panose="020B0502040204020203" pitchFamily="18" charset="0"/>
              </a:rPr>
              <a:t>Researching Tourism I. Methods and challenges</a:t>
            </a:r>
            <a:r>
              <a:rPr lang="en-US" dirty="0">
                <a:latin typeface="Aptos Serif" panose="020B0502040204020203" pitchFamily="18" charset="0"/>
                <a:cs typeface="Aptos Serif" panose="020B0502040204020203" pitchFamily="18" charset="0"/>
              </a:rPr>
              <a:t> </a:t>
            </a:r>
            <a:endParaRPr lang="it-IT" sz="1600" b="1" dirty="0">
              <a:latin typeface="Aptos Serif" panose="020B0502040204020203" pitchFamily="18" charset="0"/>
              <a:cs typeface="Aptos Serif" panose="020B0502040204020203" pitchFamily="18" charset="0"/>
            </a:endParaRPr>
          </a:p>
          <a:p>
            <a:pPr algn="ctr">
              <a:spcAft>
                <a:spcPts val="300"/>
              </a:spcAft>
            </a:pPr>
            <a:r>
              <a:rPr lang="it-IT" sz="1200" dirty="0">
                <a:latin typeface="Aptos Serif" panose="020B0502040204020203" pitchFamily="18" charset="0"/>
                <a:cs typeface="Aptos Serif" panose="020B0502040204020203" pitchFamily="18" charset="0"/>
              </a:rPr>
              <a:t>5 dicembre 2025 (ore 11.50-13.30 - Aula D, Ex Palazzo di Economia)</a:t>
            </a:r>
          </a:p>
          <a:p>
            <a:pPr algn="ctr">
              <a:spcBef>
                <a:spcPts val="600"/>
              </a:spcBef>
            </a:pPr>
            <a:r>
              <a:rPr lang="it-IT" sz="1300" b="1" dirty="0">
                <a:latin typeface="Aptos Serif" panose="020B0502040204020203" pitchFamily="18" charset="0"/>
                <a:cs typeface="Aptos Serif" panose="020B0502040204020203" pitchFamily="18" charset="0"/>
              </a:rPr>
              <a:t>Field class: Verona unseen</a:t>
            </a:r>
            <a:r>
              <a:rPr lang="it-IT" sz="1400" b="1" dirty="0">
                <a:latin typeface="Aptos Serif" panose="020B0502040204020203" pitchFamily="18" charset="0"/>
                <a:cs typeface="Aptos Serif" panose="020B0502040204020203" pitchFamily="18" charset="0"/>
              </a:rPr>
              <a:t> </a:t>
            </a:r>
            <a:endParaRPr lang="it-IT" sz="1200" b="1" dirty="0">
              <a:latin typeface="Aptos Serif" panose="020B0502040204020203" pitchFamily="18" charset="0"/>
              <a:cs typeface="Aptos Serif" panose="020B0502040204020203" pitchFamily="18" charset="0"/>
            </a:endParaRPr>
          </a:p>
          <a:p>
            <a:pPr algn="ctr">
              <a:spcAft>
                <a:spcPts val="300"/>
              </a:spcAft>
            </a:pPr>
            <a:r>
              <a:rPr lang="it-IT" sz="1200" dirty="0">
                <a:latin typeface="Aptos Serif" panose="020B0502040204020203" pitchFamily="18" charset="0"/>
                <a:cs typeface="Aptos Serif" panose="020B0502040204020203" pitchFamily="18" charset="0"/>
              </a:rPr>
              <a:t>11 dicembre 2025 (ore 11.00-13.00) – incontro ore 11.00 davanti a Palazzo Zorzi </a:t>
            </a:r>
            <a:r>
              <a:rPr lang="it-IT" sz="1200" dirty="0" err="1">
                <a:latin typeface="Aptos Serif" panose="020B0502040204020203" pitchFamily="18" charset="0"/>
                <a:cs typeface="Aptos Serif" panose="020B0502040204020203" pitchFamily="18" charset="0"/>
              </a:rPr>
              <a:t>Polfranceschi</a:t>
            </a:r>
            <a:endParaRPr lang="it-IT" sz="1200" dirty="0">
              <a:latin typeface="Aptos Serif" panose="020B0502040204020203" pitchFamily="18" charset="0"/>
              <a:cs typeface="Aptos Serif" panose="020B0502040204020203" pitchFamily="18" charset="0"/>
            </a:endParaRPr>
          </a:p>
          <a:p>
            <a:pPr algn="ctr">
              <a:spcBef>
                <a:spcPts val="600"/>
              </a:spcBef>
            </a:pPr>
            <a:r>
              <a:rPr lang="it-IT" sz="1300" b="1" dirty="0" err="1">
                <a:latin typeface="Aptos Serif" panose="020B0502040204020203" pitchFamily="18" charset="0"/>
                <a:cs typeface="Aptos Serif" panose="020B0502040204020203" pitchFamily="18" charset="0"/>
              </a:rPr>
              <a:t>Researching</a:t>
            </a:r>
            <a:r>
              <a:rPr lang="it-IT" sz="1300" b="1" dirty="0">
                <a:latin typeface="Aptos Serif" panose="020B0502040204020203" pitchFamily="18" charset="0"/>
                <a:cs typeface="Aptos Serif" panose="020B0502040204020203" pitchFamily="18" charset="0"/>
              </a:rPr>
              <a:t> </a:t>
            </a:r>
            <a:r>
              <a:rPr lang="it-IT" sz="1300" b="1" dirty="0" err="1">
                <a:latin typeface="Aptos Serif" panose="020B0502040204020203" pitchFamily="18" charset="0"/>
                <a:cs typeface="Aptos Serif" panose="020B0502040204020203" pitchFamily="18" charset="0"/>
              </a:rPr>
              <a:t>Tourism</a:t>
            </a:r>
            <a:r>
              <a:rPr lang="it-IT" sz="1300" b="1" dirty="0">
                <a:latin typeface="Aptos Serif" panose="020B0502040204020203" pitchFamily="18" charset="0"/>
                <a:cs typeface="Aptos Serif" panose="020B0502040204020203" pitchFamily="18" charset="0"/>
              </a:rPr>
              <a:t> II. </a:t>
            </a:r>
            <a:r>
              <a:rPr lang="it-IT" sz="1300" b="1" dirty="0" err="1">
                <a:latin typeface="Aptos Serif" panose="020B0502040204020203" pitchFamily="18" charset="0"/>
                <a:cs typeface="Aptos Serif" panose="020B0502040204020203" pitchFamily="18" charset="0"/>
              </a:rPr>
              <a:t>Reflexive</a:t>
            </a:r>
            <a:r>
              <a:rPr lang="it-IT" sz="1300" b="1" dirty="0">
                <a:latin typeface="Aptos Serif" panose="020B0502040204020203" pitchFamily="18" charset="0"/>
                <a:cs typeface="Aptos Serif" panose="020B0502040204020203" pitchFamily="18" charset="0"/>
              </a:rPr>
              <a:t> practice</a:t>
            </a:r>
          </a:p>
          <a:p>
            <a:pPr algn="ctr">
              <a:spcAft>
                <a:spcPts val="300"/>
              </a:spcAft>
            </a:pPr>
            <a:r>
              <a:rPr lang="it-IT" sz="1200" dirty="0">
                <a:latin typeface="Aptos Serif" panose="020B0502040204020203" pitchFamily="18" charset="0"/>
                <a:cs typeface="Aptos Serif" panose="020B0502040204020203" pitchFamily="18" charset="0"/>
              </a:rPr>
              <a:t>12 dicembre 2025 (ore 11.50-13.30 - Aula S.11, Palazzo di Lingue)</a:t>
            </a:r>
          </a:p>
        </p:txBody>
      </p:sp>
      <p:sp>
        <p:nvSpPr>
          <p:cNvPr id="13" name="Casella di testo 17"/>
          <p:cNvSpPr txBox="1">
            <a:spLocks noChangeAspect="1" noChangeArrowheads="1"/>
          </p:cNvSpPr>
          <p:nvPr/>
        </p:nvSpPr>
        <p:spPr bwMode="auto">
          <a:xfrm>
            <a:off x="477420" y="475116"/>
            <a:ext cx="2344677" cy="358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72" tIns="50386" rIns="100772" bIns="50386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102"/>
              </a:spcAft>
            </a:pPr>
            <a:r>
              <a:rPr lang="it-IT" sz="1200" dirty="0">
                <a:latin typeface="Aptos Serif" panose="02020604070405020304" pitchFamily="18" charset="0"/>
                <a:ea typeface="Dotum" panose="020B0600000101010101" pitchFamily="34" charset="-127"/>
                <a:cs typeface="Aptos Serif" panose="02020604070405020304" pitchFamily="18" charset="0"/>
              </a:rPr>
              <a:t>Progetto </a:t>
            </a:r>
            <a:r>
              <a:rPr lang="it-IT" sz="1200" dirty="0" err="1">
                <a:latin typeface="Aptos Serif" panose="02020604070405020304" pitchFamily="18" charset="0"/>
                <a:ea typeface="Dotum" panose="020B0600000101010101" pitchFamily="34" charset="-127"/>
                <a:cs typeface="Aptos Serif" panose="02020604070405020304" pitchFamily="18" charset="0"/>
              </a:rPr>
              <a:t>CooperInt</a:t>
            </a:r>
            <a:r>
              <a:rPr lang="it-IT" sz="1200" dirty="0">
                <a:latin typeface="Aptos Serif" panose="02020604070405020304" pitchFamily="18" charset="0"/>
                <a:ea typeface="Dotum" panose="020B0600000101010101" pitchFamily="34" charset="-127"/>
                <a:cs typeface="Aptos Serif" panose="02020604070405020304" pitchFamily="18" charset="0"/>
              </a:rPr>
              <a:t>, ed. 2023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dirty="0">
              <a:latin typeface="Arial Narrow" panose="020B0606020202030204" pitchFamily="34" charset="0"/>
              <a:ea typeface="Dotum" panose="020B0600000101010101" pitchFamily="34" charset="-127"/>
              <a:cs typeface="Arial" pitchFamily="34" charset="0"/>
            </a:endParaRPr>
          </a:p>
        </p:txBody>
      </p:sp>
      <p:pic>
        <p:nvPicPr>
          <p:cNvPr id="5" name="Picture 4" descr="A painting of a city with a boat&#10;&#10;AI-generated content may be incorrect.">
            <a:extLst>
              <a:ext uri="{FF2B5EF4-FFF2-40B4-BE49-F238E27FC236}">
                <a16:creationId xmlns:a16="http://schemas.microsoft.com/office/drawing/2014/main" id="{EBD97A7B-B204-82C9-57AC-974BE449FC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196" y="1159471"/>
            <a:ext cx="5027521" cy="3038871"/>
          </a:xfrm>
          <a:prstGeom prst="rect">
            <a:avLst/>
          </a:prstGeom>
        </p:spPr>
      </p:pic>
      <p:sp>
        <p:nvSpPr>
          <p:cNvPr id="3" name="Rectangle 14">
            <a:extLst>
              <a:ext uri="{FF2B5EF4-FFF2-40B4-BE49-F238E27FC236}">
                <a16:creationId xmlns:a16="http://schemas.microsoft.com/office/drawing/2014/main" id="{3E991119-B700-D6FE-AE2B-08AF07675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04" y="9250947"/>
            <a:ext cx="7254875" cy="618219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00772" tIns="108000" rIns="100772" bIns="10800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400" b="1" dirty="0">
                <a:solidFill>
                  <a:schemeClr val="bg1"/>
                </a:solidFill>
                <a:latin typeface="Aptos Serif" panose="02020604070405020304" pitchFamily="18" charset="0"/>
                <a:ea typeface="Arial" pitchFamily="34" charset="0"/>
                <a:cs typeface="Aptos Serif" panose="02020604070405020304" pitchFamily="18" charset="0"/>
              </a:rPr>
              <a:t>2 CFU D per LM-38</a:t>
            </a:r>
            <a:r>
              <a:rPr lang="it-IT" sz="1200" b="1" dirty="0">
                <a:solidFill>
                  <a:schemeClr val="bg1"/>
                </a:solidFill>
                <a:latin typeface="Aptos Serif" panose="02020604070405020304" pitchFamily="18" charset="0"/>
                <a:ea typeface="Arial" pitchFamily="34" charset="0"/>
                <a:cs typeface="Aptos Serif" panose="02020604070405020304" pitchFamily="18" charset="0"/>
              </a:rPr>
              <a:t> - Lingue per la Comunicazione Turistica e Commerciale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200" b="1" dirty="0">
                <a:solidFill>
                  <a:schemeClr val="bg1"/>
                </a:solidFill>
                <a:latin typeface="Aptos Serif" panose="02020604070405020304" pitchFamily="18" charset="0"/>
                <a:ea typeface="Arial" pitchFamily="34" charset="0"/>
                <a:cs typeface="Aptos Serif" panose="02020604070405020304" pitchFamily="18" charset="0"/>
              </a:rPr>
              <a:t>con presenza a quattro seminari </a:t>
            </a:r>
          </a:p>
        </p:txBody>
      </p:sp>
    </p:spTree>
    <p:extLst>
      <p:ext uri="{BB962C8B-B14F-4D97-AF65-F5344CB8AC3E}">
        <p14:creationId xmlns:p14="http://schemas.microsoft.com/office/powerpoint/2010/main" val="21288762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1012</TotalTime>
  <Words>223</Words>
  <Application>Microsoft Office PowerPoint</Application>
  <PresentationFormat>Personalizzato</PresentationFormat>
  <Paragraphs>22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 Serif</vt:lpstr>
      <vt:lpstr>Arial</vt:lpstr>
      <vt:lpstr>Arial Narrow</vt:lpstr>
      <vt:lpstr>Calibri</vt:lpstr>
      <vt:lpstr>Tema di Office</vt:lpstr>
      <vt:lpstr>the postcolonial tourist city  seminar series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Ciclo di Seminari tourism imaginaries and representations</dc:title>
  <dc:creator>cater</dc:creator>
  <cp:lastModifiedBy>Caterina Martinelli</cp:lastModifiedBy>
  <cp:revision>125</cp:revision>
  <cp:lastPrinted>2018-10-23T14:37:21Z</cp:lastPrinted>
  <dcterms:created xsi:type="dcterms:W3CDTF">2018-03-05T09:56:11Z</dcterms:created>
  <dcterms:modified xsi:type="dcterms:W3CDTF">2025-12-02T11:31:33Z</dcterms:modified>
</cp:coreProperties>
</file>